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77" r:id="rId4"/>
    <p:sldId id="290" r:id="rId5"/>
    <p:sldId id="278" r:id="rId6"/>
    <p:sldId id="265" r:id="rId7"/>
    <p:sldId id="282" r:id="rId8"/>
    <p:sldId id="275" r:id="rId9"/>
    <p:sldId id="257" r:id="rId10"/>
    <p:sldId id="281" r:id="rId11"/>
    <p:sldId id="266" r:id="rId12"/>
    <p:sldId id="283" r:id="rId13"/>
    <p:sldId id="267" r:id="rId14"/>
    <p:sldId id="284" r:id="rId15"/>
    <p:sldId id="285" r:id="rId16"/>
    <p:sldId id="280" r:id="rId17"/>
    <p:sldId id="286" r:id="rId18"/>
    <p:sldId id="268" r:id="rId19"/>
    <p:sldId id="287" r:id="rId20"/>
    <p:sldId id="269" r:id="rId21"/>
    <p:sldId id="288" r:id="rId22"/>
    <p:sldId id="289" r:id="rId23"/>
    <p:sldId id="270" r:id="rId24"/>
    <p:sldId id="291" r:id="rId25"/>
    <p:sldId id="292" r:id="rId26"/>
    <p:sldId id="272" r:id="rId27"/>
    <p:sldId id="273" r:id="rId28"/>
    <p:sldId id="258" r:id="rId29"/>
    <p:sldId id="259" r:id="rId30"/>
    <p:sldId id="260" r:id="rId31"/>
    <p:sldId id="261" r:id="rId32"/>
    <p:sldId id="262" r:id="rId33"/>
    <p:sldId id="263"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5" d="100"/>
          <a:sy n="85" d="100"/>
        </p:scale>
        <p:origin x="-132"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EEDEF7-90A8-4645-8179-4596A5750526}" type="datetimeFigureOut">
              <a:rPr lang="en-US" smtClean="0"/>
              <a:t>12/6/2022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88A53-82F8-4969-947A-5CB04E25A472}" type="slidenum">
              <a:rPr lang="en-US" smtClean="0"/>
              <a:t>‹#›</a:t>
            </a:fld>
            <a:endParaRPr lang="en-US"/>
          </a:p>
        </p:txBody>
      </p:sp>
    </p:spTree>
    <p:extLst>
      <p:ext uri="{BB962C8B-B14F-4D97-AF65-F5344CB8AC3E}">
        <p14:creationId xmlns:p14="http://schemas.microsoft.com/office/powerpoint/2010/main" val="1881518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EEDEF7-90A8-4645-8179-4596A5750526}" type="datetimeFigureOut">
              <a:rPr lang="en-US" smtClean="0"/>
              <a:t>12/6/2022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88A53-82F8-4969-947A-5CB04E25A472}" type="slidenum">
              <a:rPr lang="en-US" smtClean="0"/>
              <a:t>‹#›</a:t>
            </a:fld>
            <a:endParaRPr lang="en-US"/>
          </a:p>
        </p:txBody>
      </p:sp>
    </p:spTree>
    <p:extLst>
      <p:ext uri="{BB962C8B-B14F-4D97-AF65-F5344CB8AC3E}">
        <p14:creationId xmlns:p14="http://schemas.microsoft.com/office/powerpoint/2010/main" val="3146208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6EEDEF7-90A8-4645-8179-4596A5750526}" type="datetimeFigureOut">
              <a:rPr lang="en-US" smtClean="0"/>
              <a:t>12/6/2022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88A53-82F8-4969-947A-5CB04E25A472}" type="slidenum">
              <a:rPr lang="en-US" smtClean="0"/>
              <a:t>‹#›</a:t>
            </a:fld>
            <a:endParaRPr lang="en-US"/>
          </a:p>
        </p:txBody>
      </p:sp>
    </p:spTree>
    <p:extLst>
      <p:ext uri="{BB962C8B-B14F-4D97-AF65-F5344CB8AC3E}">
        <p14:creationId xmlns:p14="http://schemas.microsoft.com/office/powerpoint/2010/main" val="3053790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EEDEF7-90A8-4645-8179-4596A5750526}" type="datetimeFigureOut">
              <a:rPr lang="en-US" smtClean="0"/>
              <a:t>12/6/2022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488A53-82F8-4969-947A-5CB04E25A472}" type="slidenum">
              <a:rPr lang="en-US" smtClean="0"/>
              <a:t>‹#›</a:t>
            </a:fld>
            <a:endParaRPr lang="en-US"/>
          </a:p>
        </p:txBody>
      </p:sp>
    </p:spTree>
    <p:extLst>
      <p:ext uri="{BB962C8B-B14F-4D97-AF65-F5344CB8AC3E}">
        <p14:creationId xmlns:p14="http://schemas.microsoft.com/office/powerpoint/2010/main" val="465503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EEDEF7-90A8-4645-8179-4596A5750526}" type="datetimeFigureOut">
              <a:rPr lang="en-US" smtClean="0"/>
              <a:t>12/6/2022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488A53-82F8-4969-947A-5CB04E25A472}" type="slidenum">
              <a:rPr lang="en-US" smtClean="0"/>
              <a:t>‹#›</a:t>
            </a:fld>
            <a:endParaRPr lang="en-US"/>
          </a:p>
        </p:txBody>
      </p:sp>
    </p:spTree>
    <p:extLst>
      <p:ext uri="{BB962C8B-B14F-4D97-AF65-F5344CB8AC3E}">
        <p14:creationId xmlns:p14="http://schemas.microsoft.com/office/powerpoint/2010/main" val="3624851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EEDEF7-90A8-4645-8179-4596A5750526}" type="datetimeFigureOut">
              <a:rPr lang="en-US" smtClean="0"/>
              <a:t>12/6/2022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488A53-82F8-4969-947A-5CB04E25A472}" type="slidenum">
              <a:rPr lang="en-US" smtClean="0"/>
              <a:t>‹#›</a:t>
            </a:fld>
            <a:endParaRPr lang="en-US"/>
          </a:p>
        </p:txBody>
      </p:sp>
    </p:spTree>
    <p:extLst>
      <p:ext uri="{BB962C8B-B14F-4D97-AF65-F5344CB8AC3E}">
        <p14:creationId xmlns:p14="http://schemas.microsoft.com/office/powerpoint/2010/main" val="4122444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EEDEF7-90A8-4645-8179-4596A5750526}" type="datetimeFigureOut">
              <a:rPr lang="en-US" smtClean="0"/>
              <a:t>12/6/2022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488A53-82F8-4969-947A-5CB04E25A472}" type="slidenum">
              <a:rPr lang="en-US" smtClean="0"/>
              <a:t>‹#›</a:t>
            </a:fld>
            <a:endParaRPr lang="en-US"/>
          </a:p>
        </p:txBody>
      </p:sp>
    </p:spTree>
    <p:extLst>
      <p:ext uri="{BB962C8B-B14F-4D97-AF65-F5344CB8AC3E}">
        <p14:creationId xmlns:p14="http://schemas.microsoft.com/office/powerpoint/2010/main" val="1579939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6EEDEF7-90A8-4645-8179-4596A5750526}" type="datetimeFigureOut">
              <a:rPr lang="en-US" smtClean="0"/>
              <a:t>12/6/2022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488A53-82F8-4969-947A-5CB04E25A472}" type="slidenum">
              <a:rPr lang="en-US" smtClean="0"/>
              <a:t>‹#›</a:t>
            </a:fld>
            <a:endParaRPr lang="en-US"/>
          </a:p>
        </p:txBody>
      </p:sp>
    </p:spTree>
    <p:extLst>
      <p:ext uri="{BB962C8B-B14F-4D97-AF65-F5344CB8AC3E}">
        <p14:creationId xmlns:p14="http://schemas.microsoft.com/office/powerpoint/2010/main" val="1503177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6EEDEF7-90A8-4645-8179-4596A5750526}" type="datetimeFigureOut">
              <a:rPr lang="en-US" smtClean="0"/>
              <a:t>12/6/2022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488A53-82F8-4969-947A-5CB04E25A472}" type="slidenum">
              <a:rPr lang="en-US" smtClean="0"/>
              <a:t>‹#›</a:t>
            </a:fld>
            <a:endParaRPr lang="en-US"/>
          </a:p>
        </p:txBody>
      </p:sp>
    </p:spTree>
    <p:extLst>
      <p:ext uri="{BB962C8B-B14F-4D97-AF65-F5344CB8AC3E}">
        <p14:creationId xmlns:p14="http://schemas.microsoft.com/office/powerpoint/2010/main" val="754506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EEDEF7-90A8-4645-8179-4596A5750526}" type="datetimeFigureOut">
              <a:rPr lang="en-US" smtClean="0"/>
              <a:t>12/6/2022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88A53-82F8-4969-947A-5CB04E25A472}" type="slidenum">
              <a:rPr lang="en-US" smtClean="0"/>
              <a:t>‹#›</a:t>
            </a:fld>
            <a:endParaRPr lang="en-US"/>
          </a:p>
        </p:txBody>
      </p:sp>
    </p:spTree>
    <p:extLst>
      <p:ext uri="{BB962C8B-B14F-4D97-AF65-F5344CB8AC3E}">
        <p14:creationId xmlns:p14="http://schemas.microsoft.com/office/powerpoint/2010/main" val="1940717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EEDEF7-90A8-4645-8179-4596A5750526}" type="datetimeFigureOut">
              <a:rPr lang="en-US" smtClean="0"/>
              <a:t>12/6/2022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488A53-82F8-4969-947A-5CB04E25A472}" type="slidenum">
              <a:rPr lang="en-US" smtClean="0"/>
              <a:t>‹#›</a:t>
            </a:fld>
            <a:endParaRPr lang="en-US"/>
          </a:p>
        </p:txBody>
      </p:sp>
    </p:spTree>
    <p:extLst>
      <p:ext uri="{BB962C8B-B14F-4D97-AF65-F5344CB8AC3E}">
        <p14:creationId xmlns:p14="http://schemas.microsoft.com/office/powerpoint/2010/main" val="3297141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EEDEF7-90A8-4645-8179-4596A5750526}" type="datetimeFigureOut">
              <a:rPr lang="en-US" smtClean="0"/>
              <a:t>12/6/2022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488A53-82F8-4969-947A-5CB04E25A472}" type="slidenum">
              <a:rPr lang="en-US" smtClean="0"/>
              <a:t>‹#›</a:t>
            </a:fld>
            <a:endParaRPr lang="en-US"/>
          </a:p>
        </p:txBody>
      </p:sp>
    </p:spTree>
    <p:extLst>
      <p:ext uri="{BB962C8B-B14F-4D97-AF65-F5344CB8AC3E}">
        <p14:creationId xmlns:p14="http://schemas.microsoft.com/office/powerpoint/2010/main" val="26919088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Application of  ARNI in cardiovascular field</a:t>
            </a:r>
            <a:endParaRPr lang="en-US" dirty="0"/>
          </a:p>
        </p:txBody>
      </p:sp>
      <p:sp>
        <p:nvSpPr>
          <p:cNvPr id="3" name="Subtitle 2"/>
          <p:cNvSpPr>
            <a:spLocks noGrp="1"/>
          </p:cNvSpPr>
          <p:nvPr>
            <p:ph type="subTitle" idx="1"/>
          </p:nvPr>
        </p:nvSpPr>
        <p:spPr/>
        <p:txBody>
          <a:bodyPr/>
          <a:lstStyle/>
          <a:p>
            <a:r>
              <a:rPr lang="en-US" dirty="0" smtClean="0"/>
              <a:t>SOMAYEH MOHAMADI</a:t>
            </a:r>
          </a:p>
          <a:p>
            <a:r>
              <a:rPr lang="en-US" dirty="0" smtClean="0"/>
              <a:t>HF &amp; transplant specialist  </a:t>
            </a:r>
            <a:endParaRPr lang="en-US" dirty="0"/>
          </a:p>
        </p:txBody>
      </p:sp>
    </p:spTree>
    <p:extLst>
      <p:ext uri="{BB962C8B-B14F-4D97-AF65-F5344CB8AC3E}">
        <p14:creationId xmlns:p14="http://schemas.microsoft.com/office/powerpoint/2010/main" val="1521004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n w="18000">
                  <a:solidFill>
                    <a:schemeClr val="accent2">
                      <a:satMod val="140000"/>
                    </a:schemeClr>
                  </a:solidFill>
                  <a:prstDash val="solid"/>
                  <a:miter lim="800000"/>
                </a:ln>
                <a:solidFill>
                  <a:srgbClr val="C00000"/>
                </a:solidFill>
                <a:effectLst>
                  <a:outerShdw blurRad="25500" dist="23000" dir="7020000" algn="tl">
                    <a:srgbClr val="000000">
                      <a:alpha val="50000"/>
                    </a:srgbClr>
                  </a:outerShdw>
                </a:effectLst>
              </a:rPr>
              <a:t>Story of ARNI: </a:t>
            </a:r>
            <a:endParaRPr lang="en-US" b="1" dirty="0">
              <a:ln w="18000">
                <a:solidFill>
                  <a:schemeClr val="accent2">
                    <a:satMod val="140000"/>
                  </a:schemeClr>
                </a:solidFill>
                <a:prstDash val="solid"/>
                <a:miter lim="800000"/>
              </a:ln>
              <a:solidFill>
                <a:srgbClr val="C00000"/>
              </a:solidFill>
              <a:effectLst>
                <a:outerShdw blurRad="25500" dist="23000" dir="7020000" algn="tl">
                  <a:srgbClr val="000000">
                    <a:alpha val="50000"/>
                  </a:srgbClr>
                </a:outerShdw>
              </a:effectLst>
            </a:endParaRPr>
          </a:p>
        </p:txBody>
      </p:sp>
      <p:sp>
        <p:nvSpPr>
          <p:cNvPr id="3" name="Content Placeholder 2"/>
          <p:cNvSpPr>
            <a:spLocks noGrp="1"/>
          </p:cNvSpPr>
          <p:nvPr>
            <p:ph idx="1"/>
          </p:nvPr>
        </p:nvSpPr>
        <p:spPr>
          <a:xfrm>
            <a:off x="838200" y="1429556"/>
            <a:ext cx="10515600" cy="5087154"/>
          </a:xfrm>
        </p:spPr>
        <p:txBody>
          <a:bodyPr>
            <a:noAutofit/>
          </a:bodyPr>
          <a:lstStyle/>
          <a:p>
            <a:pPr marL="0" indent="0">
              <a:buNone/>
            </a:pPr>
            <a:r>
              <a:rPr lang="en-US" sz="3200" dirty="0"/>
              <a:t>Natriuretic peptides </a:t>
            </a:r>
            <a:r>
              <a:rPr lang="en-US" sz="3200" dirty="0" smtClean="0"/>
              <a:t>(NPs) </a:t>
            </a:r>
            <a:r>
              <a:rPr lang="en-US" sz="3200" dirty="0"/>
              <a:t>cause </a:t>
            </a:r>
            <a:r>
              <a:rPr lang="en-US" sz="3200" dirty="0" err="1"/>
              <a:t>natriuresis</a:t>
            </a:r>
            <a:r>
              <a:rPr lang="en-US" sz="3200" dirty="0"/>
              <a:t>, vasodilation, </a:t>
            </a:r>
            <a:r>
              <a:rPr lang="en-US" sz="3200" dirty="0" smtClean="0"/>
              <a:t>anti proliferative </a:t>
            </a:r>
            <a:r>
              <a:rPr lang="en-US" sz="3200" dirty="0"/>
              <a:t>effects, cause vascular remodeling and </a:t>
            </a:r>
            <a:r>
              <a:rPr lang="en-US" sz="3200" dirty="0" smtClean="0"/>
              <a:t>modulation of </a:t>
            </a:r>
            <a:r>
              <a:rPr lang="en-US" sz="3200" dirty="0"/>
              <a:t>renin–angiotensin–aldosterone systems thus benefiting in treatment of </a:t>
            </a:r>
            <a:r>
              <a:rPr lang="en-US" sz="3200" dirty="0" smtClean="0"/>
              <a:t>HF While </a:t>
            </a:r>
            <a:r>
              <a:rPr lang="en-US" sz="3200" dirty="0"/>
              <a:t>exogenous administration is the best possible way to acutely augment NPs </a:t>
            </a:r>
            <a:r>
              <a:rPr lang="en-US" sz="3200" dirty="0" smtClean="0"/>
              <a:t>action.</a:t>
            </a:r>
            <a:endParaRPr lang="en-US" sz="3200" dirty="0"/>
          </a:p>
        </p:txBody>
      </p:sp>
    </p:spTree>
    <p:extLst>
      <p:ext uri="{BB962C8B-B14F-4D97-AF65-F5344CB8AC3E}">
        <p14:creationId xmlns:p14="http://schemas.microsoft.com/office/powerpoint/2010/main" val="36743392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The first combined angiotensin converting enzyme inhibitor (ACEI) and </a:t>
            </a:r>
            <a:r>
              <a:rPr lang="en-US" dirty="0" err="1"/>
              <a:t>neprilysin</a:t>
            </a:r>
            <a:r>
              <a:rPr lang="en-US" dirty="0"/>
              <a:t> inhibitor developed </a:t>
            </a:r>
            <a:r>
              <a:rPr lang="en-US" dirty="0" smtClean="0"/>
              <a:t>was </a:t>
            </a:r>
            <a:r>
              <a:rPr lang="en-US" dirty="0" err="1" smtClean="0"/>
              <a:t>omapatrilat</a:t>
            </a:r>
            <a:r>
              <a:rPr lang="en-US" dirty="0"/>
              <a:t>, an orally active, long acting, selective, competitive inhibitor of neutral endopeptidase and </a:t>
            </a:r>
            <a:r>
              <a:rPr lang="en-US" dirty="0" smtClean="0"/>
              <a:t>angiotensin converting </a:t>
            </a:r>
            <a:r>
              <a:rPr lang="en-US" dirty="0"/>
              <a:t>enzyme</a:t>
            </a:r>
            <a:r>
              <a:rPr lang="en-US" dirty="0" smtClean="0"/>
              <a:t>.</a:t>
            </a:r>
          </a:p>
          <a:p>
            <a:pPr marL="0" indent="0">
              <a:buNone/>
            </a:pPr>
            <a:r>
              <a:rPr lang="en-US" dirty="0"/>
              <a:t>OVERTURE trial </a:t>
            </a:r>
            <a:r>
              <a:rPr lang="en-US" dirty="0" smtClean="0"/>
              <a:t>, showed </a:t>
            </a:r>
            <a:r>
              <a:rPr lang="en-US" dirty="0" err="1" smtClean="0"/>
              <a:t>omapatrilat</a:t>
            </a:r>
            <a:r>
              <a:rPr lang="en-US" dirty="0" smtClean="0"/>
              <a:t>-reduced </a:t>
            </a:r>
            <a:r>
              <a:rPr lang="en-US" dirty="0"/>
              <a:t>morbidity and mortality but was not more effective than ACE inhibition alone in reducing the</a:t>
            </a:r>
          </a:p>
          <a:p>
            <a:pPr marL="0" indent="0">
              <a:buNone/>
            </a:pPr>
            <a:r>
              <a:rPr lang="en-US" dirty="0"/>
              <a:t>risk of the combined risk of death or hospitalization for HF requiring intravenous </a:t>
            </a:r>
            <a:r>
              <a:rPr lang="en-US" dirty="0" smtClean="0"/>
              <a:t>treatment.</a:t>
            </a:r>
            <a:endParaRPr lang="en-US" dirty="0"/>
          </a:p>
        </p:txBody>
      </p:sp>
    </p:spTree>
    <p:extLst>
      <p:ext uri="{BB962C8B-B14F-4D97-AF65-F5344CB8AC3E}">
        <p14:creationId xmlns:p14="http://schemas.microsoft.com/office/powerpoint/2010/main" val="6853772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Angiotensin-converting enzyme inhibitors and angiotensin receptor blockers are the mainstay of therapy for cardiovascular disease and heart failure (HF). The angiotensin receptor II blocker – </a:t>
            </a:r>
            <a:r>
              <a:rPr lang="en-US" dirty="0" err="1"/>
              <a:t>neprilysin</a:t>
            </a:r>
            <a:r>
              <a:rPr lang="en-US" dirty="0"/>
              <a:t> inhibitor (ARNI), </a:t>
            </a:r>
            <a:r>
              <a:rPr lang="en-US" dirty="0" err="1"/>
              <a:t>sacubitril</a:t>
            </a:r>
            <a:r>
              <a:rPr lang="en-US" dirty="0"/>
              <a:t>-valsartan has an established role in treatment of patients with HF with reduced ejection fraction (</a:t>
            </a:r>
            <a:r>
              <a:rPr lang="en-US" dirty="0" err="1"/>
              <a:t>HFrEF</a:t>
            </a:r>
            <a:r>
              <a:rPr lang="en-US" dirty="0"/>
              <a:t>) based on the results of </a:t>
            </a:r>
            <a:r>
              <a:rPr lang="en-US" dirty="0">
                <a:solidFill>
                  <a:srgbClr val="FF0000"/>
                </a:solidFill>
              </a:rPr>
              <a:t>PARADIGM-HF</a:t>
            </a:r>
            <a:r>
              <a:rPr lang="en-US" dirty="0"/>
              <a:t> </a:t>
            </a:r>
            <a:r>
              <a:rPr lang="en-US" dirty="0" smtClean="0"/>
              <a:t>trial Several </a:t>
            </a:r>
            <a:r>
              <a:rPr lang="en-US" dirty="0"/>
              <a:t>studies are done using ARNI in various indications such as </a:t>
            </a:r>
            <a:r>
              <a:rPr lang="en-US" dirty="0" err="1"/>
              <a:t>HFrEF</a:t>
            </a:r>
            <a:r>
              <a:rPr lang="en-US" dirty="0"/>
              <a:t>, </a:t>
            </a:r>
            <a:r>
              <a:rPr lang="en-US" dirty="0" smtClean="0"/>
              <a:t> </a:t>
            </a:r>
            <a:r>
              <a:rPr lang="en-US" dirty="0"/>
              <a:t>patients hospitalized with acute decompensated HF, HF with preserved EF, AMI with </a:t>
            </a:r>
            <a:r>
              <a:rPr lang="en-US" dirty="0" smtClean="0"/>
              <a:t>LVEF reduce .</a:t>
            </a:r>
            <a:endParaRPr lang="en-US" dirty="0"/>
          </a:p>
        </p:txBody>
      </p:sp>
    </p:spTree>
    <p:extLst>
      <p:ext uri="{BB962C8B-B14F-4D97-AF65-F5344CB8AC3E}">
        <p14:creationId xmlns:p14="http://schemas.microsoft.com/office/powerpoint/2010/main" val="22351282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82880" y="0"/>
            <a:ext cx="12009120" cy="6858000"/>
          </a:xfrm>
          <a:prstGeom prst="rect">
            <a:avLst/>
          </a:prstGeom>
        </p:spPr>
      </p:pic>
    </p:spTree>
    <p:extLst>
      <p:ext uri="{BB962C8B-B14F-4D97-AF65-F5344CB8AC3E}">
        <p14:creationId xmlns:p14="http://schemas.microsoft.com/office/powerpoint/2010/main" val="22526344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01815"/>
          </a:xfrm>
        </p:spPr>
        <p:txBody>
          <a:bodyPr/>
          <a:lstStyle/>
          <a:p>
            <a:r>
              <a:rPr lang="en-US" dirty="0" smtClean="0">
                <a:solidFill>
                  <a:srgbClr val="FF0000"/>
                </a:solidFill>
              </a:rPr>
              <a:t>INDICATIONS AND PITFALLS :</a:t>
            </a:r>
            <a:endParaRPr lang="en-US" dirty="0">
              <a:solidFill>
                <a:srgbClr val="FF0000"/>
              </a:solidFill>
            </a:endParaRPr>
          </a:p>
        </p:txBody>
      </p:sp>
      <p:sp>
        <p:nvSpPr>
          <p:cNvPr id="3" name="Content Placeholder 2"/>
          <p:cNvSpPr>
            <a:spLocks noGrp="1"/>
          </p:cNvSpPr>
          <p:nvPr>
            <p:ph idx="1"/>
          </p:nvPr>
        </p:nvSpPr>
        <p:spPr>
          <a:xfrm>
            <a:off x="838200" y="2042606"/>
            <a:ext cx="10515600" cy="3598030"/>
          </a:xfrm>
        </p:spPr>
        <p:txBody>
          <a:bodyPr>
            <a:normAutofit fontScale="92500" lnSpcReduction="20000"/>
          </a:bodyPr>
          <a:lstStyle/>
          <a:p>
            <a:r>
              <a:rPr lang="en-US" dirty="0" err="1"/>
              <a:t>Neprilysin</a:t>
            </a:r>
            <a:r>
              <a:rPr lang="en-US" dirty="0"/>
              <a:t> degrades these NPs and </a:t>
            </a:r>
            <a:r>
              <a:rPr lang="en-US" dirty="0" err="1" smtClean="0"/>
              <a:t>neprilysin</a:t>
            </a:r>
            <a:r>
              <a:rPr lang="en-US" dirty="0" smtClean="0"/>
              <a:t> </a:t>
            </a:r>
            <a:r>
              <a:rPr lang="en-US" dirty="0"/>
              <a:t>inhibition is associated with augmenting NPs actions. Combining </a:t>
            </a:r>
            <a:r>
              <a:rPr lang="en-US" dirty="0" err="1" smtClean="0"/>
              <a:t>neprilysin</a:t>
            </a:r>
            <a:r>
              <a:rPr lang="en-US" dirty="0" smtClean="0"/>
              <a:t> </a:t>
            </a:r>
            <a:r>
              <a:rPr lang="en-US" dirty="0"/>
              <a:t>inhibition with angiotensin receptor blocker helps to overcome the adverse effect of angioedema. </a:t>
            </a:r>
          </a:p>
          <a:p>
            <a:r>
              <a:rPr lang="en-US" dirty="0" err="1"/>
              <a:t>Sacubitril</a:t>
            </a:r>
            <a:r>
              <a:rPr lang="en-US" dirty="0"/>
              <a:t>-valsartan, the first angiotensin receptor II blocker – </a:t>
            </a:r>
            <a:r>
              <a:rPr lang="en-US" dirty="0" err="1"/>
              <a:t>neprilysin</a:t>
            </a:r>
            <a:r>
              <a:rPr lang="en-US" dirty="0"/>
              <a:t> inhibitor agent has shown significant mortality benefit in heart failure with reduced ejection fraction compared with ACE inhibitor, thus paving way for a new class of therapeutics. </a:t>
            </a:r>
          </a:p>
          <a:p>
            <a:r>
              <a:rPr lang="en-US" dirty="0"/>
              <a:t> Encouraged by the results of PARADIGM-HF study, </a:t>
            </a:r>
            <a:r>
              <a:rPr lang="en-US" dirty="0" err="1"/>
              <a:t>sacubitril</a:t>
            </a:r>
            <a:r>
              <a:rPr lang="en-US" dirty="0"/>
              <a:t>-valsartan is tested in other cardio vascular indications with promising results.</a:t>
            </a:r>
          </a:p>
          <a:p>
            <a:r>
              <a:rPr lang="en-US" dirty="0" smtClean="0"/>
              <a:t> Further understanding of NP and their analogs is likely to change the future of cardiovascular disease therapy.</a:t>
            </a:r>
          </a:p>
          <a:p>
            <a:pPr marL="0" indent="0">
              <a:buNone/>
            </a:pPr>
            <a:endParaRPr lang="en-US" dirty="0" smtClean="0"/>
          </a:p>
        </p:txBody>
      </p:sp>
      <p:sp>
        <p:nvSpPr>
          <p:cNvPr id="4" name="Rectangle 3"/>
          <p:cNvSpPr/>
          <p:nvPr/>
        </p:nvSpPr>
        <p:spPr>
          <a:xfrm>
            <a:off x="914398" y="2042606"/>
            <a:ext cx="10006885" cy="430887"/>
          </a:xfrm>
          <a:prstGeom prst="rect">
            <a:avLst/>
          </a:prstGeom>
        </p:spPr>
        <p:txBody>
          <a:bodyPr wrap="square">
            <a:spAutoFit/>
          </a:bodyPr>
          <a:lstStyle/>
          <a:p>
            <a:endParaRPr lang="en-US" sz="2200" dirty="0"/>
          </a:p>
        </p:txBody>
      </p:sp>
    </p:spTree>
    <p:extLst>
      <p:ext uri="{BB962C8B-B14F-4D97-AF65-F5344CB8AC3E}">
        <p14:creationId xmlns:p14="http://schemas.microsoft.com/office/powerpoint/2010/main" val="31206746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 y="130628"/>
            <a:ext cx="11155680" cy="6727371"/>
          </a:xfrm>
          <a:prstGeom prst="rect">
            <a:avLst/>
          </a:prstGeom>
        </p:spPr>
      </p:pic>
    </p:spTree>
    <p:extLst>
      <p:ext uri="{BB962C8B-B14F-4D97-AF65-F5344CB8AC3E}">
        <p14:creationId xmlns:p14="http://schemas.microsoft.com/office/powerpoint/2010/main" val="25590978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0" indent="0">
              <a:buNone/>
            </a:pPr>
            <a:r>
              <a:rPr lang="en-US" dirty="0"/>
              <a:t>Both guidelines recommend that patients tolerating an </a:t>
            </a:r>
            <a:r>
              <a:rPr lang="en-US" dirty="0" err="1"/>
              <a:t>ACEi</a:t>
            </a:r>
            <a:endParaRPr lang="en-US" dirty="0"/>
          </a:p>
          <a:p>
            <a:pPr marL="0" indent="0">
              <a:buNone/>
            </a:pPr>
            <a:r>
              <a:rPr lang="en-US" dirty="0"/>
              <a:t>or ARB be switched to the angiotensin receptor–</a:t>
            </a:r>
            <a:r>
              <a:rPr lang="en-US" dirty="0" err="1"/>
              <a:t>neprilysin</a:t>
            </a:r>
            <a:endParaRPr lang="en-US" dirty="0"/>
          </a:p>
          <a:p>
            <a:pPr marL="0" indent="0">
              <a:buNone/>
            </a:pPr>
            <a:r>
              <a:rPr lang="en-US" dirty="0"/>
              <a:t>inhibitor (ARNI) </a:t>
            </a:r>
            <a:r>
              <a:rPr lang="en-US" dirty="0" err="1" smtClean="0"/>
              <a:t>sacubitril</a:t>
            </a:r>
            <a:r>
              <a:rPr lang="en-US" dirty="0" smtClean="0"/>
              <a:t>/valsartan. </a:t>
            </a:r>
            <a:r>
              <a:rPr lang="en-US" dirty="0"/>
              <a:t>The ACC/AHA/HFSA</a:t>
            </a:r>
          </a:p>
          <a:p>
            <a:pPr marL="0" indent="0">
              <a:buNone/>
            </a:pPr>
            <a:r>
              <a:rPr lang="en-US" dirty="0"/>
              <a:t>guidelines put more emphasis on </a:t>
            </a:r>
            <a:r>
              <a:rPr lang="en-US" dirty="0" err="1"/>
              <a:t>sacubitril</a:t>
            </a:r>
            <a:r>
              <a:rPr lang="en-US" dirty="0"/>
              <a:t>/valsartan and give</a:t>
            </a:r>
          </a:p>
          <a:p>
            <a:pPr marL="0" indent="0">
              <a:buNone/>
            </a:pPr>
            <a:r>
              <a:rPr lang="en-US" dirty="0"/>
              <a:t>it a 1A recommendation2 citing studies on acute </a:t>
            </a:r>
            <a:r>
              <a:rPr lang="en-US" dirty="0" smtClean="0"/>
              <a:t>HF, </a:t>
            </a:r>
            <a:r>
              <a:rPr lang="en-US" dirty="0"/>
              <a:t>cardiac</a:t>
            </a:r>
          </a:p>
          <a:p>
            <a:pPr marL="0" indent="0">
              <a:buNone/>
            </a:pPr>
            <a:r>
              <a:rPr lang="en-US" dirty="0"/>
              <a:t>................................................. ................................................</a:t>
            </a:r>
          </a:p>
          <a:p>
            <a:pPr marL="0" indent="0">
              <a:buNone/>
            </a:pPr>
            <a:r>
              <a:rPr lang="en-US" dirty="0" err="1" smtClean="0"/>
              <a:t>remodelling</a:t>
            </a:r>
            <a:r>
              <a:rPr lang="en-US" dirty="0" smtClean="0"/>
              <a:t> </a:t>
            </a:r>
            <a:r>
              <a:rPr lang="en-US" dirty="0"/>
              <a:t>and aortic </a:t>
            </a:r>
            <a:r>
              <a:rPr lang="en-US" dirty="0" smtClean="0"/>
              <a:t>stiffness. </a:t>
            </a:r>
            <a:r>
              <a:rPr lang="en-US" dirty="0"/>
              <a:t>Conversely, the ESC </a:t>
            </a:r>
            <a:r>
              <a:rPr lang="en-US" dirty="0" err="1"/>
              <a:t>guidelines</a:t>
            </a:r>
            <a:r>
              <a:rPr lang="en-US" dirty="0"/>
              <a:t> give a I B recommendation to </a:t>
            </a:r>
            <a:r>
              <a:rPr lang="en-US" dirty="0" err="1"/>
              <a:t>sacubitril</a:t>
            </a:r>
            <a:r>
              <a:rPr lang="en-US" dirty="0"/>
              <a:t>/valsartan to ‘reduce</a:t>
            </a:r>
          </a:p>
          <a:p>
            <a:pPr marL="0" indent="0">
              <a:buNone/>
            </a:pPr>
            <a:r>
              <a:rPr lang="en-US" dirty="0"/>
              <a:t>the risk of HF hospitalization and death’, and consider only the</a:t>
            </a:r>
          </a:p>
          <a:p>
            <a:pPr marL="0" indent="0">
              <a:buNone/>
            </a:pPr>
            <a:r>
              <a:rPr lang="en-US" dirty="0"/>
              <a:t>PARADIGM-HF trial as evidence</a:t>
            </a:r>
          </a:p>
        </p:txBody>
      </p:sp>
    </p:spTree>
    <p:extLst>
      <p:ext uri="{BB962C8B-B14F-4D97-AF65-F5344CB8AC3E}">
        <p14:creationId xmlns:p14="http://schemas.microsoft.com/office/powerpoint/2010/main" val="37367720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57577"/>
            <a:ext cx="10515600" cy="5919386"/>
          </a:xfrm>
        </p:spPr>
        <p:txBody>
          <a:bodyPr>
            <a:normAutofit/>
          </a:bodyPr>
          <a:lstStyle/>
          <a:p>
            <a:pPr marL="0" indent="0">
              <a:buNone/>
            </a:pPr>
            <a:r>
              <a:rPr lang="en-US" dirty="0">
                <a:solidFill>
                  <a:srgbClr val="FF0000"/>
                </a:solidFill>
              </a:rPr>
              <a:t>PARADIGM-HF</a:t>
            </a:r>
            <a:r>
              <a:rPr lang="en-US" dirty="0" smtClean="0">
                <a:solidFill>
                  <a:srgbClr val="FF0000"/>
                </a:solidFill>
              </a:rPr>
              <a:t>: </a:t>
            </a:r>
            <a:r>
              <a:rPr lang="en-US" dirty="0" smtClean="0"/>
              <a:t>The </a:t>
            </a:r>
            <a:r>
              <a:rPr lang="en-US" dirty="0"/>
              <a:t>PARADIGM-HF trial showed an improvement in subjective symptoms reported by patients as </a:t>
            </a:r>
            <a:r>
              <a:rPr lang="en-US" dirty="0" smtClean="0"/>
              <a:t>measured and </a:t>
            </a:r>
            <a:r>
              <a:rPr lang="en-US" dirty="0"/>
              <a:t>a reduction in hospitalizations and </a:t>
            </a:r>
            <a:r>
              <a:rPr lang="en-US" dirty="0" smtClean="0"/>
              <a:t>mortality Patients </a:t>
            </a:r>
            <a:r>
              <a:rPr lang="en-US" dirty="0"/>
              <a:t>should have been New York </a:t>
            </a:r>
            <a:r>
              <a:rPr lang="en-US" dirty="0" smtClean="0"/>
              <a:t>Heart Association </a:t>
            </a:r>
            <a:r>
              <a:rPr lang="en-US" dirty="0"/>
              <a:t>(NYHA) functional class II or III, </a:t>
            </a:r>
            <a:r>
              <a:rPr lang="en-US" dirty="0" smtClean="0"/>
              <a:t>clinically stable </a:t>
            </a:r>
            <a:r>
              <a:rPr lang="en-US" dirty="0"/>
              <a:t>since their last hospitalization and with left ventricular ejection fraction (LVEF)≤0.35. Patients who </a:t>
            </a:r>
            <a:r>
              <a:rPr lang="en-US" dirty="0" smtClean="0"/>
              <a:t>had received </a:t>
            </a:r>
            <a:r>
              <a:rPr lang="en-US" dirty="0"/>
              <a:t>an implanted cardioverter defibrillator (</a:t>
            </a:r>
            <a:r>
              <a:rPr lang="en-US" dirty="0" smtClean="0"/>
              <a:t>ICD) at </a:t>
            </a:r>
            <a:r>
              <a:rPr lang="en-US" dirty="0"/>
              <a:t>least 3 months prior to admission to study, </a:t>
            </a:r>
            <a:r>
              <a:rPr lang="en-US" dirty="0" smtClean="0"/>
              <a:t>whether in </a:t>
            </a:r>
            <a:r>
              <a:rPr lang="en-US" dirty="0"/>
              <a:t>combination with cardiac resynchronization </a:t>
            </a:r>
            <a:r>
              <a:rPr lang="en-US" dirty="0" smtClean="0"/>
              <a:t>therapy (CRT-D</a:t>
            </a:r>
            <a:r>
              <a:rPr lang="en-US" dirty="0"/>
              <a:t>), were also </a:t>
            </a:r>
            <a:r>
              <a:rPr lang="en-US" dirty="0" smtClean="0"/>
              <a:t>included. Conversely</a:t>
            </a:r>
            <a:r>
              <a:rPr lang="en-US" dirty="0"/>
              <a:t>, refractory HF, impaired glomerular </a:t>
            </a:r>
            <a:r>
              <a:rPr lang="en-US" dirty="0" smtClean="0"/>
              <a:t>filtration </a:t>
            </a:r>
            <a:r>
              <a:rPr lang="en-US" dirty="0"/>
              <a:t>rate (&lt;60 mL/min), severe hepatic dysfunction, sustained hypotension, permanent atrial </a:t>
            </a:r>
            <a:r>
              <a:rPr lang="en-US" dirty="0" smtClean="0"/>
              <a:t>fibrillation</a:t>
            </a:r>
            <a:r>
              <a:rPr lang="en-US" dirty="0"/>
              <a:t>, </a:t>
            </a:r>
            <a:r>
              <a:rPr lang="en-US" dirty="0" smtClean="0"/>
              <a:t>aortic or </a:t>
            </a:r>
            <a:r>
              <a:rPr lang="en-US" dirty="0"/>
              <a:t>mitral stenosis, history of angioedema, </a:t>
            </a:r>
            <a:r>
              <a:rPr lang="en-US" dirty="0" smtClean="0"/>
              <a:t>hospitalization within </a:t>
            </a:r>
            <a:r>
              <a:rPr lang="en-US" dirty="0"/>
              <a:t>the last 3 months due to destabilization, acute coronary syndrome and recent surgery were exclusion </a:t>
            </a:r>
            <a:r>
              <a:rPr lang="en-US" dirty="0" smtClean="0"/>
              <a:t>criteria.</a:t>
            </a:r>
            <a:endParaRPr lang="en-US" dirty="0"/>
          </a:p>
        </p:txBody>
      </p:sp>
    </p:spTree>
    <p:extLst>
      <p:ext uri="{BB962C8B-B14F-4D97-AF65-F5344CB8AC3E}">
        <p14:creationId xmlns:p14="http://schemas.microsoft.com/office/powerpoint/2010/main" val="13286771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85750" y="873727"/>
            <a:ext cx="11906250" cy="4561905"/>
          </a:xfrm>
          <a:prstGeom prst="rect">
            <a:avLst/>
          </a:prstGeom>
        </p:spPr>
      </p:pic>
    </p:spTree>
    <p:extLst>
      <p:ext uri="{BB962C8B-B14F-4D97-AF65-F5344CB8AC3E}">
        <p14:creationId xmlns:p14="http://schemas.microsoft.com/office/powerpoint/2010/main" val="32068708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FF0000"/>
                </a:solidFill>
              </a:rPr>
              <a:t>HFrEF</a:t>
            </a:r>
            <a:r>
              <a:rPr lang="en-US" dirty="0" smtClean="0">
                <a:solidFill>
                  <a:srgbClr val="FF0000"/>
                </a:solidFill>
              </a:rPr>
              <a:t>: </a:t>
            </a:r>
            <a:endParaRPr lang="en-US" dirty="0">
              <a:solidFill>
                <a:srgbClr val="FF0000"/>
              </a:solidFill>
            </a:endParaRPr>
          </a:p>
        </p:txBody>
      </p:sp>
      <p:sp>
        <p:nvSpPr>
          <p:cNvPr id="3" name="Content Placeholder 2"/>
          <p:cNvSpPr>
            <a:spLocks noGrp="1"/>
          </p:cNvSpPr>
          <p:nvPr>
            <p:ph idx="1"/>
          </p:nvPr>
        </p:nvSpPr>
        <p:spPr/>
        <p:txBody>
          <a:bodyPr>
            <a:normAutofit/>
          </a:bodyPr>
          <a:lstStyle/>
          <a:p>
            <a:pPr marL="0" indent="0">
              <a:buNone/>
            </a:pPr>
            <a:r>
              <a:rPr lang="en-US" dirty="0"/>
              <a:t>PARADIGM-HF </a:t>
            </a:r>
            <a:r>
              <a:rPr lang="en-US" dirty="0" smtClean="0"/>
              <a:t> </a:t>
            </a:r>
            <a:r>
              <a:rPr lang="en-US" dirty="0"/>
              <a:t>trial was a ‘game-changer’ for the concept of ARNI in treatment of </a:t>
            </a:r>
            <a:r>
              <a:rPr lang="en-US" dirty="0" err="1"/>
              <a:t>HFrEF</a:t>
            </a:r>
            <a:r>
              <a:rPr lang="en-US" dirty="0"/>
              <a:t>. In this large double-blind trial, 8442 patients with class II, III or IV HF and an ejection fraction of </a:t>
            </a:r>
            <a:r>
              <a:rPr lang="en-US" dirty="0" smtClean="0"/>
              <a:t>35% </a:t>
            </a:r>
            <a:r>
              <a:rPr lang="en-US" dirty="0"/>
              <a:t>or less were randomly assigned to receive LCZ696 at a dose of 200 mg twice daily (n = 4187) or </a:t>
            </a:r>
            <a:r>
              <a:rPr lang="en-US" dirty="0" err="1"/>
              <a:t>enalapril</a:t>
            </a:r>
            <a:r>
              <a:rPr lang="en-US" dirty="0"/>
              <a:t> at a dose of 10 mg twice daily (n = 4212), in addition to recommended therapy. </a:t>
            </a:r>
            <a:r>
              <a:rPr lang="en-US" dirty="0" smtClean="0"/>
              <a:t>After </a:t>
            </a:r>
            <a:r>
              <a:rPr lang="en-US" dirty="0"/>
              <a:t>a median follow-up of 27 months, the trial was stopped due to overwhelming benefit of LCZ696 over </a:t>
            </a:r>
            <a:r>
              <a:rPr lang="en-US" dirty="0" err="1"/>
              <a:t>enalapril</a:t>
            </a:r>
            <a:r>
              <a:rPr lang="en-US" dirty="0"/>
              <a:t>. The study drug LCZ696 proved superior to </a:t>
            </a:r>
            <a:r>
              <a:rPr lang="en-US" dirty="0" err="1"/>
              <a:t>enalapril</a:t>
            </a:r>
            <a:r>
              <a:rPr lang="en-US" dirty="0"/>
              <a:t> </a:t>
            </a:r>
            <a:r>
              <a:rPr lang="en-US" dirty="0" smtClean="0"/>
              <a:t>in the </a:t>
            </a:r>
            <a:r>
              <a:rPr lang="en-US" dirty="0"/>
              <a:t>primary outcome of composite of death from CV causes or hospitalization for HF (21.8 </a:t>
            </a:r>
            <a:r>
              <a:rPr lang="en-US" dirty="0" err="1"/>
              <a:t>vs</a:t>
            </a:r>
            <a:r>
              <a:rPr lang="en-US" dirty="0"/>
              <a:t> 26.5%; p = 0.001</a:t>
            </a:r>
            <a:r>
              <a:rPr lang="en-US" dirty="0" smtClean="0"/>
              <a:t>).</a:t>
            </a:r>
            <a:endParaRPr lang="en-US" dirty="0"/>
          </a:p>
        </p:txBody>
      </p:sp>
    </p:spTree>
    <p:extLst>
      <p:ext uri="{BB962C8B-B14F-4D97-AF65-F5344CB8AC3E}">
        <p14:creationId xmlns:p14="http://schemas.microsoft.com/office/powerpoint/2010/main" val="35933077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dirty="0"/>
              <a:t>T</a:t>
            </a:r>
            <a:r>
              <a:rPr lang="en-US" dirty="0" smtClean="0"/>
              <a:t>he </a:t>
            </a:r>
            <a:r>
              <a:rPr lang="en-US" dirty="0"/>
              <a:t>drug also proved to significantly reduce the clinical worsening of patients evidenced by reduction in intensification of medical treatment for </a:t>
            </a:r>
            <a:r>
              <a:rPr lang="en-US" dirty="0" smtClean="0"/>
              <a:t>HF or </a:t>
            </a:r>
            <a:r>
              <a:rPr lang="en-US" dirty="0"/>
              <a:t>an emergency department visit for worsening HF. The beneficial effects were evident as early as 30 days. </a:t>
            </a:r>
            <a:r>
              <a:rPr lang="en-US" dirty="0" smtClean="0"/>
              <a:t>PARADIGM-HF </a:t>
            </a:r>
            <a:r>
              <a:rPr lang="en-US" dirty="0"/>
              <a:t>trial was designed to provide evidence to support the replacement of ACE inhibitors or ARBs with LCZ696 in the management of chronic HF and was successful in the same as the 2017 ACC/AHA/HFSA Heart Failure Focused Update recommends in patients with chronic symptomatic </a:t>
            </a:r>
            <a:r>
              <a:rPr lang="en-US" dirty="0" err="1"/>
              <a:t>HFrEF</a:t>
            </a:r>
            <a:r>
              <a:rPr lang="en-US" dirty="0"/>
              <a:t> New York Heart Association class II or III who tolerate an ACE inhibitor or ARB, replacement with an ARNI to further reduce morbidity and mortality is </a:t>
            </a:r>
            <a:r>
              <a:rPr lang="en-US" dirty="0" smtClean="0"/>
              <a:t>indicated.</a:t>
            </a:r>
            <a:endParaRPr lang="en-US" dirty="0"/>
          </a:p>
        </p:txBody>
      </p:sp>
    </p:spTree>
    <p:extLst>
      <p:ext uri="{BB962C8B-B14F-4D97-AF65-F5344CB8AC3E}">
        <p14:creationId xmlns:p14="http://schemas.microsoft.com/office/powerpoint/2010/main" val="11116912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FF0000"/>
                </a:solidFill>
              </a:rPr>
              <a:t>HFpEF</a:t>
            </a:r>
            <a:r>
              <a:rPr lang="en-US" dirty="0" smtClean="0">
                <a:solidFill>
                  <a:srgbClr val="FF0000"/>
                </a:solidFill>
              </a:rPr>
              <a:t>: </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a:t>In contradistinction to successful evidence-based therapy for </a:t>
            </a:r>
            <a:r>
              <a:rPr lang="en-US" dirty="0" err="1"/>
              <a:t>HFrEF</a:t>
            </a:r>
            <a:r>
              <a:rPr lang="en-US" dirty="0"/>
              <a:t>, no therapies have been shown to definitively improve mortality or hospitalization in </a:t>
            </a:r>
            <a:r>
              <a:rPr lang="en-US" dirty="0" err="1"/>
              <a:t>HFpEF</a:t>
            </a:r>
            <a:r>
              <a:rPr lang="en-US" dirty="0"/>
              <a:t> possibly due to the fact that most of the hospitalizations and deaths in patients with </a:t>
            </a:r>
            <a:r>
              <a:rPr lang="en-US" dirty="0" err="1"/>
              <a:t>HFpEF</a:t>
            </a:r>
            <a:r>
              <a:rPr lang="en-US" dirty="0"/>
              <a:t> are likely to be non-CV. Therefore, current practice favors only symptomatic treatment with diuretics in patients with fluid overload and management of risk factors and comorbidities. There is evidence for role for ARB candesartan in symptomatic improvement and reduce HF hospitalizations in patients with </a:t>
            </a:r>
            <a:r>
              <a:rPr lang="en-US" dirty="0" err="1"/>
              <a:t>HFpEF</a:t>
            </a:r>
            <a:r>
              <a:rPr lang="en-US" dirty="0"/>
              <a:t> </a:t>
            </a:r>
            <a:r>
              <a:rPr lang="en-US" dirty="0" smtClean="0"/>
              <a:t>. </a:t>
            </a:r>
            <a:r>
              <a:rPr lang="en-US" dirty="0"/>
              <a:t>Trials of ACEIs, ARBs, β-blockers and mineralocorticoid receptor antagonists (MRAs) have all failed to reduce mortality in patients with </a:t>
            </a:r>
            <a:r>
              <a:rPr lang="en-US" dirty="0" err="1" smtClean="0"/>
              <a:t>HFpEF</a:t>
            </a:r>
            <a:r>
              <a:rPr lang="en-US" dirty="0" smtClean="0"/>
              <a:t>.</a:t>
            </a:r>
            <a:endParaRPr lang="en-US" dirty="0"/>
          </a:p>
        </p:txBody>
      </p:sp>
    </p:spTree>
    <p:extLst>
      <p:ext uri="{BB962C8B-B14F-4D97-AF65-F5344CB8AC3E}">
        <p14:creationId xmlns:p14="http://schemas.microsoft.com/office/powerpoint/2010/main" val="26235104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0" indent="0">
              <a:buNone/>
            </a:pPr>
            <a:r>
              <a:rPr lang="en-US" dirty="0" smtClean="0"/>
              <a:t>NT-pro </a:t>
            </a:r>
            <a:r>
              <a:rPr lang="en-US" dirty="0"/>
              <a:t>BNP is a marker for diagnosis and prognosis of HF. Reduction in NT-pro BNP levels in patients with LV ejection fraction ≥45% with </a:t>
            </a:r>
            <a:r>
              <a:rPr lang="en-US" dirty="0" err="1"/>
              <a:t>sacubitril</a:t>
            </a:r>
            <a:r>
              <a:rPr lang="en-US" dirty="0"/>
              <a:t>-valsartan was studied in </a:t>
            </a:r>
            <a:r>
              <a:rPr lang="en-US" dirty="0">
                <a:solidFill>
                  <a:srgbClr val="FF0000"/>
                </a:solidFill>
              </a:rPr>
              <a:t>PARAMOUNT</a:t>
            </a:r>
            <a:r>
              <a:rPr lang="en-US" dirty="0"/>
              <a:t> trial. 301 patients were randomized to </a:t>
            </a:r>
            <a:r>
              <a:rPr lang="en-US" dirty="0" err="1"/>
              <a:t>sacubitirl</a:t>
            </a:r>
            <a:r>
              <a:rPr lang="en-US" dirty="0"/>
              <a:t>-valsartan (n = 149) or valsartan alone (n = 152) and it was found that NT-pro BNP levels significantly decreased in former group ([783 </a:t>
            </a:r>
            <a:r>
              <a:rPr lang="en-US" dirty="0" err="1"/>
              <a:t>pg</a:t>
            </a:r>
            <a:r>
              <a:rPr lang="en-US" dirty="0"/>
              <a:t>/ml at baseline and 605 </a:t>
            </a:r>
            <a:r>
              <a:rPr lang="en-US" dirty="0" err="1"/>
              <a:t>pg</a:t>
            </a:r>
            <a:r>
              <a:rPr lang="en-US" dirty="0"/>
              <a:t>/ml] compared with the latter group [862 </a:t>
            </a:r>
            <a:r>
              <a:rPr lang="en-US" dirty="0" err="1"/>
              <a:t>pg</a:t>
            </a:r>
            <a:r>
              <a:rPr lang="en-US" dirty="0"/>
              <a:t>/ml at baseline and 835 </a:t>
            </a:r>
            <a:r>
              <a:rPr lang="en-US" dirty="0" err="1"/>
              <a:t>pg</a:t>
            </a:r>
            <a:r>
              <a:rPr lang="en-US" dirty="0"/>
              <a:t>/ml] at 12 weeks</a:t>
            </a:r>
            <a:r>
              <a:rPr lang="en-US" dirty="0" smtClean="0"/>
              <a:t>. </a:t>
            </a:r>
            <a:r>
              <a:rPr lang="en-US" dirty="0"/>
              <a:t>There was 7% reduction of LA volume (p = 0.003) indicating reverse left atrial remodeling, 9% improvement in New York Heart Association class (p = 0.051). While </a:t>
            </a:r>
            <a:r>
              <a:rPr lang="en-US" dirty="0">
                <a:solidFill>
                  <a:srgbClr val="FF0000"/>
                </a:solidFill>
              </a:rPr>
              <a:t>PARAMOUNT</a:t>
            </a:r>
            <a:r>
              <a:rPr lang="en-US" dirty="0"/>
              <a:t> trial assessed the efficacy of </a:t>
            </a:r>
            <a:r>
              <a:rPr lang="en-US" dirty="0" err="1"/>
              <a:t>sacubitril</a:t>
            </a:r>
            <a:r>
              <a:rPr lang="en-US" dirty="0"/>
              <a:t>-valsartan on the biomarker NT-</a:t>
            </a:r>
            <a:r>
              <a:rPr lang="en-US" dirty="0" err="1"/>
              <a:t>proBNP</a:t>
            </a:r>
            <a:r>
              <a:rPr lang="en-US" dirty="0"/>
              <a:t>, </a:t>
            </a:r>
            <a:r>
              <a:rPr lang="en-US" dirty="0">
                <a:solidFill>
                  <a:srgbClr val="FF0000"/>
                </a:solidFill>
              </a:rPr>
              <a:t>PARAGON </a:t>
            </a:r>
            <a:r>
              <a:rPr lang="en-US" dirty="0"/>
              <a:t>HF trial assessed the clinical primary end point of composite of total hospitalizations for HF and death from CV causes in patients with </a:t>
            </a:r>
            <a:r>
              <a:rPr lang="en-US" dirty="0" err="1"/>
              <a:t>HFpEF</a:t>
            </a:r>
            <a:r>
              <a:rPr lang="en-US" dirty="0"/>
              <a:t>. In this study, 4822 patients with </a:t>
            </a:r>
            <a:r>
              <a:rPr lang="en-US" dirty="0" err="1"/>
              <a:t>HFpEF</a:t>
            </a:r>
            <a:r>
              <a:rPr lang="en-US" dirty="0"/>
              <a:t> were randomized to </a:t>
            </a:r>
            <a:r>
              <a:rPr lang="en-US" dirty="0" err="1"/>
              <a:t>sacubitril</a:t>
            </a:r>
            <a:r>
              <a:rPr lang="en-US" dirty="0"/>
              <a:t>-valsartan (n = 2407) and valsartan alone (n = 2389). The study failed to show significant beneficial effect with </a:t>
            </a:r>
            <a:r>
              <a:rPr lang="en-US" dirty="0" err="1" smtClean="0"/>
              <a:t>sacubitril</a:t>
            </a:r>
            <a:r>
              <a:rPr lang="en-US" dirty="0" smtClean="0"/>
              <a:t>-valsartan.</a:t>
            </a:r>
            <a:endParaRPr lang="en-US" dirty="0"/>
          </a:p>
        </p:txBody>
      </p:sp>
    </p:spTree>
    <p:extLst>
      <p:ext uri="{BB962C8B-B14F-4D97-AF65-F5344CB8AC3E}">
        <p14:creationId xmlns:p14="http://schemas.microsoft.com/office/powerpoint/2010/main" val="4426689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dirty="0" err="1" smtClean="0"/>
              <a:t>Sacubitril</a:t>
            </a:r>
            <a:r>
              <a:rPr lang="en-US" dirty="0" smtClean="0"/>
              <a:t>/valsartan </a:t>
            </a:r>
            <a:r>
              <a:rPr lang="en-US" dirty="0"/>
              <a:t>was associated with more hypotension, but less hyperkalemia and less renal dysfunction compared with valsartan, findings similar to those seen in the PARADIGMHF trial. </a:t>
            </a:r>
            <a:r>
              <a:rPr lang="en-US" dirty="0" smtClean="0"/>
              <a:t>Another </a:t>
            </a:r>
            <a:r>
              <a:rPr lang="en-US" dirty="0"/>
              <a:t>ongoing study in 2547 patients with </a:t>
            </a:r>
            <a:r>
              <a:rPr lang="en-US" dirty="0" err="1"/>
              <a:t>HFpEF</a:t>
            </a:r>
            <a:r>
              <a:rPr lang="en-US" dirty="0"/>
              <a:t> sponsored by Novartis is examining the superiority of </a:t>
            </a:r>
            <a:r>
              <a:rPr lang="en-US" dirty="0" err="1"/>
              <a:t>sacubitril</a:t>
            </a:r>
            <a:r>
              <a:rPr lang="en-US" dirty="0"/>
              <a:t>-valsartan therapy over individualized medical therapy for comorbidities in reducing NT-</a:t>
            </a:r>
            <a:r>
              <a:rPr lang="en-US" dirty="0" err="1"/>
              <a:t>proBNP</a:t>
            </a:r>
            <a:r>
              <a:rPr lang="en-US" dirty="0"/>
              <a:t> and improving exercise capacity and HF symptoms over 24 </a:t>
            </a:r>
            <a:r>
              <a:rPr lang="en-US" dirty="0" smtClean="0"/>
              <a:t>week.</a:t>
            </a:r>
            <a:endParaRPr lang="en-US" dirty="0"/>
          </a:p>
        </p:txBody>
      </p:sp>
    </p:spTree>
    <p:extLst>
      <p:ext uri="{BB962C8B-B14F-4D97-AF65-F5344CB8AC3E}">
        <p14:creationId xmlns:p14="http://schemas.microsoft.com/office/powerpoint/2010/main" val="31664975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0" y="0"/>
            <a:ext cx="12192000" cy="6674485"/>
          </a:xfrm>
          <a:prstGeom prst="rect">
            <a:avLst/>
          </a:prstGeom>
        </p:spPr>
      </p:pic>
    </p:spTree>
    <p:extLst>
      <p:ext uri="{BB962C8B-B14F-4D97-AF65-F5344CB8AC3E}">
        <p14:creationId xmlns:p14="http://schemas.microsoft.com/office/powerpoint/2010/main" val="14374483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dirty="0" smtClean="0"/>
              <a:t>The </a:t>
            </a:r>
            <a:r>
              <a:rPr lang="en-US" dirty="0"/>
              <a:t>aim of the Treatment of PH With Angiotensin II Receptor Blocker and </a:t>
            </a:r>
            <a:r>
              <a:rPr lang="en-US" dirty="0" err="1"/>
              <a:t>Neprilysin</a:t>
            </a:r>
            <a:r>
              <a:rPr lang="en-US" dirty="0"/>
              <a:t> Inhibitor in </a:t>
            </a:r>
            <a:r>
              <a:rPr lang="en-US" dirty="0" err="1"/>
              <a:t>HFpEF</a:t>
            </a:r>
            <a:r>
              <a:rPr lang="en-US" dirty="0"/>
              <a:t> Patients With </a:t>
            </a:r>
            <a:r>
              <a:rPr lang="en-US" dirty="0" err="1"/>
              <a:t>CardioMEMS</a:t>
            </a:r>
            <a:r>
              <a:rPr lang="en-US" dirty="0"/>
              <a:t> Device (ARNIMEMS-</a:t>
            </a:r>
            <a:r>
              <a:rPr lang="en-US" dirty="0" err="1"/>
              <a:t>HFpEF</a:t>
            </a:r>
            <a:r>
              <a:rPr lang="en-US" dirty="0"/>
              <a:t>) study is to assess pulmonary artery pressure (PAP) dynamics by means of implanted PAP monitors in patients with </a:t>
            </a:r>
            <a:r>
              <a:rPr lang="en-US" dirty="0" err="1"/>
              <a:t>HFpEF</a:t>
            </a:r>
            <a:r>
              <a:rPr lang="en-US" dirty="0"/>
              <a:t>–PH treated with </a:t>
            </a:r>
            <a:r>
              <a:rPr lang="en-US" dirty="0" err="1"/>
              <a:t>sacubitril</a:t>
            </a:r>
            <a:r>
              <a:rPr lang="en-US" dirty="0"/>
              <a:t>/valsartan. </a:t>
            </a:r>
            <a:r>
              <a:rPr lang="en-US" dirty="0" err="1"/>
              <a:t>S</a:t>
            </a:r>
            <a:r>
              <a:rPr lang="en-US" dirty="0" err="1" smtClean="0"/>
              <a:t>acubitril</a:t>
            </a:r>
            <a:r>
              <a:rPr lang="en-US" dirty="0" smtClean="0"/>
              <a:t>/valsartan </a:t>
            </a:r>
            <a:r>
              <a:rPr lang="en-US" dirty="0"/>
              <a:t>significantly reduced </a:t>
            </a:r>
            <a:r>
              <a:rPr lang="en-US" dirty="0" err="1"/>
              <a:t>mPAP</a:t>
            </a:r>
            <a:r>
              <a:rPr lang="en-US" dirty="0"/>
              <a:t> in patients with </a:t>
            </a:r>
            <a:r>
              <a:rPr lang="en-US" dirty="0" err="1"/>
              <a:t>HFpEF</a:t>
            </a:r>
            <a:r>
              <a:rPr lang="en-US" dirty="0"/>
              <a:t>–PH, independent of loop diuretic management, together with improvement in functional capacity, lung congestion, and </a:t>
            </a:r>
            <a:r>
              <a:rPr lang="en-US" dirty="0" err="1"/>
              <a:t>QoL</a:t>
            </a:r>
            <a:r>
              <a:rPr lang="en-US" dirty="0"/>
              <a:t>. </a:t>
            </a:r>
            <a:r>
              <a:rPr lang="en-US" dirty="0" err="1"/>
              <a:t>Sacubitril</a:t>
            </a:r>
            <a:r>
              <a:rPr lang="en-US" dirty="0"/>
              <a:t>/valsartan may be a </a:t>
            </a:r>
            <a:r>
              <a:rPr lang="en-US" dirty="0" err="1"/>
              <a:t>therapeutic</a:t>
            </a:r>
            <a:r>
              <a:rPr lang="en-US" dirty="0"/>
              <a:t> alternative in </a:t>
            </a:r>
            <a:r>
              <a:rPr lang="en-US" dirty="0" err="1"/>
              <a:t>HFpEF</a:t>
            </a:r>
            <a:r>
              <a:rPr lang="en-US" dirty="0"/>
              <a:t>–PH.</a:t>
            </a:r>
          </a:p>
        </p:txBody>
      </p:sp>
    </p:spTree>
    <p:extLst>
      <p:ext uri="{BB962C8B-B14F-4D97-AF65-F5344CB8AC3E}">
        <p14:creationId xmlns:p14="http://schemas.microsoft.com/office/powerpoint/2010/main" val="29899218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POST MYOCARDIAL INFARCTION:</a:t>
            </a:r>
            <a:endParaRPr lang="en-US" dirty="0">
              <a:solidFill>
                <a:srgbClr val="FF0000"/>
              </a:solidFill>
            </a:endParaRPr>
          </a:p>
        </p:txBody>
      </p:sp>
      <p:sp>
        <p:nvSpPr>
          <p:cNvPr id="3" name="Content Placeholder 2"/>
          <p:cNvSpPr>
            <a:spLocks noGrp="1"/>
          </p:cNvSpPr>
          <p:nvPr>
            <p:ph idx="1"/>
          </p:nvPr>
        </p:nvSpPr>
        <p:spPr/>
        <p:txBody>
          <a:bodyPr/>
          <a:lstStyle/>
          <a:p>
            <a:pPr marL="0" indent="0">
              <a:buNone/>
            </a:pPr>
            <a:r>
              <a:rPr lang="en-US" dirty="0" smtClean="0"/>
              <a:t>angiotensin </a:t>
            </a:r>
            <a:r>
              <a:rPr lang="en-US" dirty="0"/>
              <a:t>II, a potent vasoconstrictor, </a:t>
            </a:r>
            <a:r>
              <a:rPr lang="en-US" dirty="0" smtClean="0"/>
              <a:t>a key component of RAS, </a:t>
            </a:r>
            <a:r>
              <a:rPr lang="en-US" dirty="0"/>
              <a:t>acting via AT 1 receptors, promotes </a:t>
            </a:r>
            <a:r>
              <a:rPr lang="en-US" dirty="0" err="1"/>
              <a:t>atherothrombosis</a:t>
            </a:r>
            <a:r>
              <a:rPr lang="en-US" dirty="0"/>
              <a:t>, through inflammation, endothelial </a:t>
            </a:r>
            <a:r>
              <a:rPr lang="en-US" dirty="0" smtClean="0"/>
              <a:t>dysfunction and </a:t>
            </a:r>
            <a:r>
              <a:rPr lang="en-US" dirty="0"/>
              <a:t>LDL oxidation </a:t>
            </a:r>
            <a:r>
              <a:rPr lang="en-US" dirty="0" smtClean="0"/>
              <a:t>. </a:t>
            </a:r>
            <a:r>
              <a:rPr lang="en-US" dirty="0"/>
              <a:t>ACE inhibition demonstrated to decrease the risk of coronary events and death in patients with HF and LV dysfunction (with </a:t>
            </a:r>
            <a:r>
              <a:rPr lang="en-US" dirty="0" err="1"/>
              <a:t>enalapril</a:t>
            </a:r>
            <a:r>
              <a:rPr lang="en-US" dirty="0"/>
              <a:t>, </a:t>
            </a:r>
            <a:r>
              <a:rPr lang="en-US" dirty="0" err="1"/>
              <a:t>lisinopril</a:t>
            </a:r>
            <a:r>
              <a:rPr lang="en-US" dirty="0"/>
              <a:t>, </a:t>
            </a:r>
            <a:r>
              <a:rPr lang="en-US" dirty="0" err="1"/>
              <a:t>ramipril</a:t>
            </a:r>
            <a:r>
              <a:rPr lang="en-US" dirty="0"/>
              <a:t> and </a:t>
            </a:r>
            <a:r>
              <a:rPr lang="en-US" dirty="0" err="1"/>
              <a:t>trandolapril</a:t>
            </a:r>
            <a:r>
              <a:rPr lang="en-US" dirty="0" smtClean="0"/>
              <a:t>).</a:t>
            </a:r>
            <a:endParaRPr lang="en-US" dirty="0"/>
          </a:p>
        </p:txBody>
      </p:sp>
    </p:spTree>
    <p:extLst>
      <p:ext uri="{BB962C8B-B14F-4D97-AF65-F5344CB8AC3E}">
        <p14:creationId xmlns:p14="http://schemas.microsoft.com/office/powerpoint/2010/main" val="9980224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dirty="0"/>
              <a:t>post hoc analysis of PARADGM-HF study reported significant reduction in the coronary composite of </a:t>
            </a:r>
            <a:r>
              <a:rPr lang="en-US" dirty="0" smtClean="0"/>
              <a:t>CV death</a:t>
            </a:r>
            <a:r>
              <a:rPr lang="en-US" dirty="0"/>
              <a:t>, nonfatal MI, angina hospitalization or coronary revascularization (HR: 0.83 [0.75–0.92]; p &lt; .001) among patients receiving </a:t>
            </a:r>
            <a:r>
              <a:rPr lang="en-US" dirty="0" err="1"/>
              <a:t>sacubitril</a:t>
            </a:r>
            <a:r>
              <a:rPr lang="en-US" dirty="0"/>
              <a:t>-valsartan compared with </a:t>
            </a:r>
            <a:r>
              <a:rPr lang="en-US" dirty="0" err="1"/>
              <a:t>enalapril</a:t>
            </a:r>
            <a:r>
              <a:rPr lang="en-US" dirty="0"/>
              <a:t> </a:t>
            </a:r>
            <a:r>
              <a:rPr lang="en-US" dirty="0" smtClean="0"/>
              <a:t>. </a:t>
            </a:r>
            <a:r>
              <a:rPr lang="en-US" dirty="0"/>
              <a:t>It might be that </a:t>
            </a:r>
            <a:r>
              <a:rPr lang="en-US" dirty="0" err="1"/>
              <a:t>sacubitril</a:t>
            </a:r>
            <a:r>
              <a:rPr lang="en-US" dirty="0"/>
              <a:t>, by augmenting the effects of NP system, overcomes the ATII effects induced by valsartan. Ongoing </a:t>
            </a:r>
            <a:r>
              <a:rPr lang="en-US" dirty="0">
                <a:solidFill>
                  <a:srgbClr val="FF0000"/>
                </a:solidFill>
              </a:rPr>
              <a:t>PARADISE-AMI trial </a:t>
            </a:r>
            <a:r>
              <a:rPr lang="en-US" dirty="0"/>
              <a:t>is evaluating the safety and efficacy of </a:t>
            </a:r>
            <a:r>
              <a:rPr lang="en-US" dirty="0" err="1"/>
              <a:t>sacubitirl</a:t>
            </a:r>
            <a:r>
              <a:rPr lang="en-US" dirty="0"/>
              <a:t>-valsartan compared with </a:t>
            </a:r>
            <a:r>
              <a:rPr lang="en-US" dirty="0" err="1"/>
              <a:t>ramipril</a:t>
            </a:r>
            <a:r>
              <a:rPr lang="en-US" dirty="0"/>
              <a:t> in addition to standard </a:t>
            </a:r>
            <a:r>
              <a:rPr lang="en-US" dirty="0" smtClean="0"/>
              <a:t>post myocardial </a:t>
            </a:r>
            <a:r>
              <a:rPr lang="en-US" dirty="0"/>
              <a:t>infarction pharmacotherapy </a:t>
            </a:r>
            <a:r>
              <a:rPr lang="en-US" dirty="0" smtClean="0"/>
              <a:t>. </a:t>
            </a:r>
            <a:endParaRPr lang="en-US" dirty="0"/>
          </a:p>
        </p:txBody>
      </p:sp>
    </p:spTree>
    <p:extLst>
      <p:ext uri="{BB962C8B-B14F-4D97-AF65-F5344CB8AC3E}">
        <p14:creationId xmlns:p14="http://schemas.microsoft.com/office/powerpoint/2010/main" val="22129637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HYPERTENSION :</a:t>
            </a:r>
            <a:endParaRPr lang="en-US" dirty="0">
              <a:solidFill>
                <a:srgbClr val="FF0000"/>
              </a:solidFill>
            </a:endParaRPr>
          </a:p>
        </p:txBody>
      </p:sp>
      <p:sp>
        <p:nvSpPr>
          <p:cNvPr id="3" name="Content Placeholder 2"/>
          <p:cNvSpPr>
            <a:spLocks noGrp="1"/>
          </p:cNvSpPr>
          <p:nvPr>
            <p:ph idx="1"/>
          </p:nvPr>
        </p:nvSpPr>
        <p:spPr/>
        <p:txBody>
          <a:bodyPr>
            <a:normAutofit fontScale="85000" lnSpcReduction="10000"/>
          </a:bodyPr>
          <a:lstStyle/>
          <a:p>
            <a:pPr marL="0" indent="0">
              <a:buNone/>
            </a:pPr>
            <a:r>
              <a:rPr lang="en-US" dirty="0" err="1"/>
              <a:t>Sacubitril</a:t>
            </a:r>
            <a:r>
              <a:rPr lang="en-US" dirty="0"/>
              <a:t>/valsartan results in systemic vasodilation and increased diuresis and </a:t>
            </a:r>
            <a:r>
              <a:rPr lang="en-US" dirty="0" err="1"/>
              <a:t>natriuresis</a:t>
            </a:r>
            <a:r>
              <a:rPr lang="en-US" dirty="0"/>
              <a:t>, leading to reduction of peripheral vascular resistance and </a:t>
            </a:r>
            <a:r>
              <a:rPr lang="en-US" dirty="0" smtClean="0"/>
              <a:t>lowering </a:t>
            </a:r>
            <a:r>
              <a:rPr lang="en-US" dirty="0"/>
              <a:t>systemic blood pressure. Early studies using LCZ696 as antihypertensive drug were reported by </a:t>
            </a:r>
            <a:r>
              <a:rPr lang="en-US" dirty="0" err="1">
                <a:solidFill>
                  <a:srgbClr val="FF0000"/>
                </a:solidFill>
              </a:rPr>
              <a:t>Ruilope</a:t>
            </a:r>
            <a:r>
              <a:rPr lang="en-US" dirty="0">
                <a:solidFill>
                  <a:srgbClr val="FF0000"/>
                </a:solidFill>
              </a:rPr>
              <a:t> et </a:t>
            </a:r>
            <a:r>
              <a:rPr lang="en-US" dirty="0" smtClean="0">
                <a:solidFill>
                  <a:srgbClr val="FF0000"/>
                </a:solidFill>
              </a:rPr>
              <a:t>al</a:t>
            </a:r>
            <a:r>
              <a:rPr lang="en-US" dirty="0" smtClean="0"/>
              <a:t>. </a:t>
            </a:r>
            <a:r>
              <a:rPr lang="en-US" dirty="0"/>
              <a:t>A total of 1328 patients with mild-to-moderate hypertension were randomized to LCZ696 or valsartan at varying single daily dosages of drugs, and placebo. The authors compared the effect of LCZ696 with valsartan on the mean sitting diastolic blood pressure at three incremental </a:t>
            </a:r>
            <a:r>
              <a:rPr lang="en-US" dirty="0" smtClean="0"/>
              <a:t>doses. It </a:t>
            </a:r>
            <a:r>
              <a:rPr lang="en-US" dirty="0"/>
              <a:t>was observed that LCZ696 effectively reduced mean sitting diastolic and systolic blood pressure compared with valsartan. </a:t>
            </a:r>
            <a:r>
              <a:rPr lang="en-US" dirty="0" err="1" smtClean="0"/>
              <a:t>Bp</a:t>
            </a:r>
            <a:r>
              <a:rPr lang="en-US" dirty="0" smtClean="0"/>
              <a:t> </a:t>
            </a:r>
            <a:r>
              <a:rPr lang="en-US" dirty="0"/>
              <a:t>24 hour mean ambulatory systolic BP decreased with 200 mg and 400 mg LCZ696. </a:t>
            </a:r>
            <a:r>
              <a:rPr lang="en-US" dirty="0" err="1">
                <a:solidFill>
                  <a:srgbClr val="FF0000"/>
                </a:solidFill>
              </a:rPr>
              <a:t>Kario</a:t>
            </a:r>
            <a:r>
              <a:rPr lang="en-US" dirty="0">
                <a:solidFill>
                  <a:srgbClr val="FF0000"/>
                </a:solidFill>
              </a:rPr>
              <a:t> et al</a:t>
            </a:r>
            <a:r>
              <a:rPr lang="en-US" dirty="0"/>
              <a:t>. reported in a similar study, but in Asian patients and against placebo. LCZ696 at all doses tested significantly reduced 24-h, daytime and night-time ambulatory systolic, diastolic and pulse pressures </a:t>
            </a:r>
            <a:r>
              <a:rPr lang="en-US" dirty="0" smtClean="0"/>
              <a:t>. </a:t>
            </a:r>
            <a:r>
              <a:rPr lang="en-US" dirty="0"/>
              <a:t>Several trails are under way comparing the efficacy and safety of LCZ696 with comparators such as </a:t>
            </a:r>
            <a:r>
              <a:rPr lang="en-US" dirty="0" err="1"/>
              <a:t>olmesartan</a:t>
            </a:r>
            <a:r>
              <a:rPr lang="en-US" dirty="0"/>
              <a:t>, valsartan, </a:t>
            </a:r>
            <a:r>
              <a:rPr lang="en-US" dirty="0" smtClean="0"/>
              <a:t>amlodipine.</a:t>
            </a:r>
            <a:endParaRPr lang="en-US" dirty="0"/>
          </a:p>
        </p:txBody>
      </p:sp>
    </p:spTree>
    <p:extLst>
      <p:ext uri="{BB962C8B-B14F-4D97-AF65-F5344CB8AC3E}">
        <p14:creationId xmlns:p14="http://schemas.microsoft.com/office/powerpoint/2010/main" val="20271637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3600" dirty="0" smtClean="0"/>
              <a:t>One </a:t>
            </a:r>
            <a:r>
              <a:rPr lang="en-US" sz="3600" dirty="0"/>
              <a:t>important study comparing </a:t>
            </a:r>
            <a:r>
              <a:rPr lang="en-US" sz="3600" dirty="0" err="1"/>
              <a:t>sacubitril</a:t>
            </a:r>
            <a:r>
              <a:rPr lang="en-US" sz="3600" dirty="0"/>
              <a:t>-valsartan to </a:t>
            </a:r>
            <a:r>
              <a:rPr lang="en-US" sz="3600" dirty="0" err="1"/>
              <a:t>olmesartan</a:t>
            </a:r>
            <a:r>
              <a:rPr lang="en-US" sz="3600" dirty="0"/>
              <a:t> is the </a:t>
            </a:r>
            <a:r>
              <a:rPr lang="en-US" sz="3600" dirty="0">
                <a:solidFill>
                  <a:srgbClr val="FF0000"/>
                </a:solidFill>
              </a:rPr>
              <a:t>PARAMETER </a:t>
            </a:r>
            <a:r>
              <a:rPr lang="en-US" sz="3600" dirty="0"/>
              <a:t>study, which aimed to study the effects on central aortic blood pressure. The study included 454 elderly hypertensive patients and found that </a:t>
            </a:r>
            <a:r>
              <a:rPr lang="en-US" sz="3600" dirty="0" err="1"/>
              <a:t>sacubitril</a:t>
            </a:r>
            <a:r>
              <a:rPr lang="en-US" sz="3600" dirty="0"/>
              <a:t>-valsartan-reduced central aortic pressure more than </a:t>
            </a:r>
            <a:r>
              <a:rPr lang="en-US" sz="3600" dirty="0" err="1"/>
              <a:t>olmesartan</a:t>
            </a:r>
            <a:r>
              <a:rPr lang="en-US" sz="3600" dirty="0"/>
              <a:t> and demonstrated less need </a:t>
            </a:r>
            <a:r>
              <a:rPr lang="en-US" sz="3600" dirty="0" smtClean="0"/>
              <a:t>for </a:t>
            </a:r>
            <a:r>
              <a:rPr lang="en-US" sz="3600" dirty="0"/>
              <a:t>additional antihypertensive medications in this elderly cohort </a:t>
            </a:r>
            <a:r>
              <a:rPr lang="en-US" sz="3600" dirty="0" smtClean="0"/>
              <a:t>.</a:t>
            </a:r>
            <a:endParaRPr lang="en-US" sz="3600" dirty="0"/>
          </a:p>
        </p:txBody>
      </p:sp>
    </p:spTree>
    <p:extLst>
      <p:ext uri="{BB962C8B-B14F-4D97-AF65-F5344CB8AC3E}">
        <p14:creationId xmlns:p14="http://schemas.microsoft.com/office/powerpoint/2010/main" val="17470611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while </a:t>
            </a:r>
            <a:r>
              <a:rPr lang="en-US" dirty="0"/>
              <a:t>the above studies looked at patients with primary hypertension, in the HF trials utilizing </a:t>
            </a:r>
            <a:r>
              <a:rPr lang="en-US" dirty="0" err="1"/>
              <a:t>sacubitrilvalsartan</a:t>
            </a:r>
            <a:r>
              <a:rPr lang="en-US" dirty="0"/>
              <a:t> also there was significant reduction in blood pressure compared with valsartan in </a:t>
            </a:r>
            <a:r>
              <a:rPr lang="en-US" dirty="0">
                <a:solidFill>
                  <a:srgbClr val="FF0000"/>
                </a:solidFill>
              </a:rPr>
              <a:t>PARAMOUNT</a:t>
            </a:r>
            <a:r>
              <a:rPr lang="en-US" dirty="0"/>
              <a:t> trial and </a:t>
            </a:r>
            <a:r>
              <a:rPr lang="en-US" dirty="0" err="1"/>
              <a:t>enalapril</a:t>
            </a:r>
            <a:r>
              <a:rPr lang="en-US" dirty="0"/>
              <a:t> in </a:t>
            </a:r>
            <a:r>
              <a:rPr lang="en-US" dirty="0">
                <a:solidFill>
                  <a:srgbClr val="FF0000"/>
                </a:solidFill>
              </a:rPr>
              <a:t>PARADIGM</a:t>
            </a:r>
            <a:r>
              <a:rPr lang="en-US" dirty="0"/>
              <a:t> trial. A sub study of the latter trial addressed the concerns about significant lowering of blood pressure in patients with </a:t>
            </a:r>
            <a:r>
              <a:rPr lang="en-US" dirty="0" err="1"/>
              <a:t>HFrEF</a:t>
            </a:r>
            <a:r>
              <a:rPr lang="en-US" dirty="0"/>
              <a:t> might produce decline in cardiac and renal function and showed that even in patients with a persistently low SBP after treatment, </a:t>
            </a:r>
            <a:r>
              <a:rPr lang="en-US" dirty="0" err="1"/>
              <a:t>sacubitril</a:t>
            </a:r>
            <a:r>
              <a:rPr lang="en-US" dirty="0"/>
              <a:t>/valsartan was superior to </a:t>
            </a:r>
            <a:r>
              <a:rPr lang="en-US" dirty="0" err="1"/>
              <a:t>enalapril</a:t>
            </a:r>
            <a:r>
              <a:rPr lang="en-US" dirty="0"/>
              <a:t> in reducing mortality and morbidity </a:t>
            </a:r>
            <a:r>
              <a:rPr lang="en-US" dirty="0" smtClean="0"/>
              <a:t>.</a:t>
            </a:r>
            <a:endParaRPr lang="en-US" dirty="0"/>
          </a:p>
        </p:txBody>
      </p:sp>
    </p:spTree>
    <p:extLst>
      <p:ext uri="{BB962C8B-B14F-4D97-AF65-F5344CB8AC3E}">
        <p14:creationId xmlns:p14="http://schemas.microsoft.com/office/powerpoint/2010/main" val="37894028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FF0000"/>
                </a:solidFill>
              </a:rPr>
              <a:t>Sacubitril</a:t>
            </a:r>
            <a:r>
              <a:rPr lang="en-US" dirty="0" smtClean="0">
                <a:solidFill>
                  <a:srgbClr val="FF0000"/>
                </a:solidFill>
              </a:rPr>
              <a:t>-valsartan </a:t>
            </a:r>
            <a:r>
              <a:rPr lang="en-US" dirty="0">
                <a:solidFill>
                  <a:srgbClr val="FF0000"/>
                </a:solidFill>
              </a:rPr>
              <a:t>in cardiac remodeling</a:t>
            </a:r>
            <a:r>
              <a:rPr lang="en-US" dirty="0" smtClean="0">
                <a:solidFill>
                  <a:srgbClr val="FF0000"/>
                </a:solidFill>
              </a:rPr>
              <a:t> :</a:t>
            </a:r>
            <a:endParaRPr lang="en-US" dirty="0">
              <a:solidFill>
                <a:srgbClr val="FF0000"/>
              </a:solidFill>
            </a:endParaRPr>
          </a:p>
        </p:txBody>
      </p:sp>
      <p:sp>
        <p:nvSpPr>
          <p:cNvPr id="3" name="Content Placeholder 2"/>
          <p:cNvSpPr>
            <a:spLocks noGrp="1"/>
          </p:cNvSpPr>
          <p:nvPr>
            <p:ph idx="1"/>
          </p:nvPr>
        </p:nvSpPr>
        <p:spPr/>
        <p:txBody>
          <a:bodyPr>
            <a:normAutofit/>
          </a:bodyPr>
          <a:lstStyle/>
          <a:p>
            <a:pPr marL="0" indent="0">
              <a:buNone/>
            </a:pPr>
            <a:r>
              <a:rPr lang="en-US" dirty="0"/>
              <a:t>Cardiac remodeling is defined as a group of molecular, cellular and interstitial changes that clinically manifest as changes in size, shape and function of the heart resulting from cardiac injury </a:t>
            </a:r>
            <a:r>
              <a:rPr lang="en-US" dirty="0" smtClean="0"/>
              <a:t>. </a:t>
            </a:r>
            <a:r>
              <a:rPr lang="en-US" dirty="0"/>
              <a:t>Remodeling after injury either by myocardial infarction or following myocarditis occurs to the myocardial mass, geometry and shape. Early in the post-myocardial infarction phase, there is a repair of the necrotic area by fibrosis, scarring and subsequently the </a:t>
            </a:r>
            <a:r>
              <a:rPr lang="en-US" dirty="0" smtClean="0"/>
              <a:t>non infracted </a:t>
            </a:r>
            <a:r>
              <a:rPr lang="en-US" dirty="0"/>
              <a:t>zone becomes hypertrophied elongated and assumes spherical shape. These changes lead to decline in ventricular performance. Cardiac remodeling is detected clinically, by echocardiography, radionuclide </a:t>
            </a:r>
            <a:r>
              <a:rPr lang="en-US" dirty="0" err="1"/>
              <a:t>ventriculography</a:t>
            </a:r>
            <a:r>
              <a:rPr lang="en-US" dirty="0"/>
              <a:t> or cardiac magnetic resonance imaging. </a:t>
            </a:r>
          </a:p>
        </p:txBody>
      </p:sp>
    </p:spTree>
    <p:extLst>
      <p:ext uri="{BB962C8B-B14F-4D97-AF65-F5344CB8AC3E}">
        <p14:creationId xmlns:p14="http://schemas.microsoft.com/office/powerpoint/2010/main" val="17124220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0" indent="0">
              <a:buNone/>
            </a:pPr>
            <a:r>
              <a:rPr lang="en-US" dirty="0" smtClean="0"/>
              <a:t>Echocardiography </a:t>
            </a:r>
            <a:r>
              <a:rPr lang="en-US" dirty="0"/>
              <a:t>is by far the most used and easy method for assessment of cardiac remodeling indices which include LV end-diastolic volume index (LVEDV; normal  &lt;30 ml/m2), </a:t>
            </a:r>
            <a:r>
              <a:rPr lang="en-US" dirty="0" smtClean="0"/>
              <a:t>left atrial </a:t>
            </a:r>
            <a:r>
              <a:rPr lang="en-US" dirty="0"/>
              <a:t>volume index (a value ≥34 ml/m2), LV mass index (normal &lt;89 g/m2 in women and &lt;103 g/m2 </a:t>
            </a:r>
            <a:r>
              <a:rPr lang="en-US" dirty="0" smtClean="0"/>
              <a:t>in men</a:t>
            </a:r>
            <a:r>
              <a:rPr lang="en-US" dirty="0"/>
              <a:t>) and </a:t>
            </a:r>
            <a:r>
              <a:rPr lang="en-US" dirty="0" err="1"/>
              <a:t>doppler</a:t>
            </a:r>
            <a:r>
              <a:rPr lang="en-US" dirty="0"/>
              <a:t> derived early diastolic filling velocity (E wave) and early diastolic mitral annular velocity </a:t>
            </a:r>
            <a:r>
              <a:rPr lang="en-US" dirty="0" smtClean="0"/>
              <a:t>; an E/e </a:t>
            </a:r>
            <a:r>
              <a:rPr lang="en-US" dirty="0"/>
              <a:t>ratio. These indices have independent prognostic utility for predicting clinical outcomes in patients with </a:t>
            </a:r>
            <a:r>
              <a:rPr lang="en-US" dirty="0" smtClean="0"/>
              <a:t>LV dilation </a:t>
            </a:r>
            <a:r>
              <a:rPr lang="en-US" dirty="0"/>
              <a:t>and/or decreased LVEF. </a:t>
            </a:r>
            <a:r>
              <a:rPr lang="en-US" dirty="0" smtClean="0"/>
              <a:t>numerous </a:t>
            </a:r>
            <a:r>
              <a:rPr lang="en-US" dirty="0"/>
              <a:t>studies have shown favorable effects on parameters of LV remodeling for drugs that improve clinical outcomes in patients with decreased LVEF and LV dilation, notably ACE inhibitors, β-blockers and ARBs. Earliest study of ARNI on cardiac remodeling in </a:t>
            </a:r>
            <a:r>
              <a:rPr lang="en-US" dirty="0" err="1"/>
              <a:t>HFrEF</a:t>
            </a:r>
            <a:r>
              <a:rPr lang="en-US" dirty="0"/>
              <a:t> was published by </a:t>
            </a:r>
            <a:r>
              <a:rPr lang="en-US" dirty="0">
                <a:solidFill>
                  <a:srgbClr val="FF0000"/>
                </a:solidFill>
              </a:rPr>
              <a:t>Martens et al</a:t>
            </a:r>
            <a:r>
              <a:rPr lang="en-US" dirty="0"/>
              <a:t>., who prospectively evaluated 125 patients switched from RAS blockers to </a:t>
            </a:r>
            <a:r>
              <a:rPr lang="en-US" dirty="0" err="1" smtClean="0"/>
              <a:t>sacubitril</a:t>
            </a:r>
            <a:r>
              <a:rPr lang="en-US" dirty="0" smtClean="0"/>
              <a:t>-valsartan.</a:t>
            </a:r>
            <a:endParaRPr lang="en-US" dirty="0"/>
          </a:p>
        </p:txBody>
      </p:sp>
    </p:spTree>
    <p:extLst>
      <p:ext uri="{BB962C8B-B14F-4D97-AF65-F5344CB8AC3E}">
        <p14:creationId xmlns:p14="http://schemas.microsoft.com/office/powerpoint/2010/main" val="26107573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0" indent="0">
              <a:buNone/>
            </a:pPr>
            <a:r>
              <a:rPr lang="en-US" dirty="0"/>
              <a:t>During a median follow-up of 4 months significant improvement in LVEF (29.6 ± 6% </a:t>
            </a:r>
            <a:r>
              <a:rPr lang="en-US" dirty="0" err="1"/>
              <a:t>vs</a:t>
            </a:r>
            <a:r>
              <a:rPr lang="en-US" dirty="0"/>
              <a:t> 34.8 ± 6%; p &lt; .001) and decrease in LVESV (147 ± 57 ml </a:t>
            </a:r>
            <a:r>
              <a:rPr lang="en-US" dirty="0" err="1"/>
              <a:t>vs</a:t>
            </a:r>
            <a:r>
              <a:rPr lang="en-US" dirty="0"/>
              <a:t> 129 ± 55 ml; p &lt; .001) and LVEDV (; 206 ± 71 ml </a:t>
            </a:r>
            <a:r>
              <a:rPr lang="en-US" dirty="0" err="1"/>
              <a:t>vs</a:t>
            </a:r>
            <a:r>
              <a:rPr lang="en-US" dirty="0"/>
              <a:t> 197 ± 72 ml; p = .027) was observed. Diastolic function also improved with decrease in E/A-wave ratio (1.75 ± 1.13 </a:t>
            </a:r>
            <a:r>
              <a:rPr lang="en-US" dirty="0" err="1"/>
              <a:t>vs</a:t>
            </a:r>
            <a:r>
              <a:rPr lang="en-US" dirty="0"/>
              <a:t> 1.38 ± 0.88; p = .002) and drop in the percent of patients with a restrictive mitral filling pattern from 47 to 23% (p = .004). </a:t>
            </a:r>
            <a:r>
              <a:rPr lang="en-US" dirty="0">
                <a:solidFill>
                  <a:srgbClr val="FF0000"/>
                </a:solidFill>
              </a:rPr>
              <a:t>PROVE HF </a:t>
            </a:r>
            <a:r>
              <a:rPr lang="en-US" dirty="0"/>
              <a:t>study assessed the correlation of reduction in NT-pro BNP levels with cardiac remodeling indices </a:t>
            </a:r>
            <a:r>
              <a:rPr lang="en-US" dirty="0" smtClean="0"/>
              <a:t>. </a:t>
            </a:r>
            <a:r>
              <a:rPr lang="en-US" dirty="0" err="1"/>
              <a:t>Sacubitril</a:t>
            </a:r>
            <a:r>
              <a:rPr lang="en-US" dirty="0"/>
              <a:t>-valsartan-treated patients have shown a significant mean 9.4% increase in LVEF, and mean reductions in LVEDV -11.32 ml/m2, LVESV -14.15 ml/m2, left atrial volume index </a:t>
            </a:r>
            <a:r>
              <a:rPr lang="en-US" dirty="0" smtClean="0"/>
              <a:t>7.06 </a:t>
            </a:r>
            <a:r>
              <a:rPr lang="en-US" dirty="0"/>
              <a:t>ml/m2 and E/e −0.93. These indices started to improve by 6 months but more pronounced at 1 year and underscore the potential benefit of reduction in NT-pro BNP levels and associated improvement in diastolic </a:t>
            </a:r>
            <a:r>
              <a:rPr lang="en-US" dirty="0" smtClean="0"/>
              <a:t>dysfunction.</a:t>
            </a:r>
            <a:endParaRPr lang="en-US" dirty="0"/>
          </a:p>
        </p:txBody>
      </p:sp>
    </p:spTree>
    <p:extLst>
      <p:ext uri="{BB962C8B-B14F-4D97-AF65-F5344CB8AC3E}">
        <p14:creationId xmlns:p14="http://schemas.microsoft.com/office/powerpoint/2010/main" val="36495037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OTHERS:</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pPr marL="0" indent="0">
              <a:buNone/>
            </a:pPr>
            <a:r>
              <a:rPr lang="en-US" dirty="0" err="1"/>
              <a:t>Sacubitril</a:t>
            </a:r>
            <a:r>
              <a:rPr lang="en-US" dirty="0"/>
              <a:t>-valsartan in functional mitral </a:t>
            </a:r>
            <a:r>
              <a:rPr lang="en-US" dirty="0" err="1"/>
              <a:t>regurgitation:t</a:t>
            </a:r>
            <a:r>
              <a:rPr lang="en-US" dirty="0"/>
              <a:t> he effect of </a:t>
            </a:r>
            <a:r>
              <a:rPr lang="en-US" dirty="0" err="1"/>
              <a:t>sacubitril</a:t>
            </a:r>
            <a:r>
              <a:rPr lang="en-US" dirty="0"/>
              <a:t>-valsartan on functional mitral regurgitation is noted in </a:t>
            </a:r>
            <a:r>
              <a:rPr lang="en-US" dirty="0" smtClean="0"/>
              <a:t>studies</a:t>
            </a:r>
            <a:r>
              <a:rPr lang="en-US" dirty="0"/>
              <a:t>: In PRIME trial </a:t>
            </a:r>
            <a:r>
              <a:rPr lang="en-US" dirty="0" smtClean="0"/>
              <a:t>.</a:t>
            </a:r>
          </a:p>
          <a:p>
            <a:pPr marL="0" indent="0">
              <a:buNone/>
            </a:pPr>
            <a:r>
              <a:rPr lang="en-US" dirty="0" smtClean="0"/>
              <a:t>ARNI </a:t>
            </a:r>
            <a:r>
              <a:rPr lang="en-US" dirty="0"/>
              <a:t>&amp; antiarrhythmic </a:t>
            </a:r>
            <a:r>
              <a:rPr lang="en-US" dirty="0" smtClean="0"/>
              <a:t>effect:</a:t>
            </a:r>
          </a:p>
          <a:p>
            <a:pPr marL="0" indent="0">
              <a:buNone/>
            </a:pPr>
            <a:r>
              <a:rPr lang="en-US" dirty="0"/>
              <a:t>ARNI &amp; glycemic </a:t>
            </a:r>
            <a:r>
              <a:rPr lang="en-US" dirty="0" smtClean="0"/>
              <a:t>control:</a:t>
            </a:r>
          </a:p>
          <a:p>
            <a:pPr marL="0" indent="0">
              <a:buNone/>
            </a:pPr>
            <a:r>
              <a:rPr lang="en-US" dirty="0" err="1" smtClean="0"/>
              <a:t>Sacubitril</a:t>
            </a:r>
            <a:r>
              <a:rPr lang="en-US" dirty="0" smtClean="0"/>
              <a:t>-valsartan </a:t>
            </a:r>
            <a:r>
              <a:rPr lang="en-US" dirty="0"/>
              <a:t>in chronic kidney </a:t>
            </a:r>
            <a:r>
              <a:rPr lang="en-US" dirty="0" smtClean="0"/>
              <a:t>disease:</a:t>
            </a:r>
          </a:p>
          <a:p>
            <a:pPr marL="0" indent="0">
              <a:buNone/>
            </a:pPr>
            <a:r>
              <a:rPr lang="en-US" dirty="0" err="1"/>
              <a:t>Sacubitril</a:t>
            </a:r>
            <a:r>
              <a:rPr lang="en-US" dirty="0"/>
              <a:t>-valsartan in pulmonary hypertension &amp; chronic obstructive pulmonary </a:t>
            </a:r>
            <a:r>
              <a:rPr lang="en-US" dirty="0" smtClean="0"/>
              <a:t>disease:</a:t>
            </a:r>
          </a:p>
          <a:p>
            <a:pPr marL="0" indent="0">
              <a:buNone/>
            </a:pPr>
            <a:r>
              <a:rPr lang="en-US" dirty="0" err="1"/>
              <a:t>Sacubitril</a:t>
            </a:r>
            <a:r>
              <a:rPr lang="en-US" dirty="0"/>
              <a:t>-valsartan &amp; cognitive </a:t>
            </a:r>
            <a:r>
              <a:rPr lang="en-US" dirty="0" smtClean="0"/>
              <a:t>function:</a:t>
            </a:r>
          </a:p>
          <a:p>
            <a:pPr marL="0" indent="0">
              <a:buNone/>
            </a:pPr>
            <a:r>
              <a:rPr lang="sv-SE" dirty="0"/>
              <a:t>Sacubitril-valsartan in sleep apnea </a:t>
            </a:r>
            <a:r>
              <a:rPr lang="sv-SE" dirty="0" smtClean="0"/>
              <a:t>syndrome:</a:t>
            </a:r>
            <a:endParaRPr lang="en-US" dirty="0"/>
          </a:p>
        </p:txBody>
      </p:sp>
    </p:spTree>
    <p:extLst>
      <p:ext uri="{BB962C8B-B14F-4D97-AF65-F5344CB8AC3E}">
        <p14:creationId xmlns:p14="http://schemas.microsoft.com/office/powerpoint/2010/main" val="21289875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Major Ongoing </a:t>
            </a:r>
            <a:r>
              <a:rPr lang="en-US" dirty="0" smtClean="0">
                <a:solidFill>
                  <a:srgbClr val="FF0000"/>
                </a:solidFill>
              </a:rPr>
              <a:t>Studies:</a:t>
            </a:r>
            <a:endParaRPr lang="en-US" dirty="0">
              <a:solidFill>
                <a:srgbClr val="FF0000"/>
              </a:solidFill>
            </a:endParaRPr>
          </a:p>
        </p:txBody>
      </p:sp>
      <p:sp>
        <p:nvSpPr>
          <p:cNvPr id="3" name="Content Placeholder 2"/>
          <p:cNvSpPr>
            <a:spLocks noGrp="1"/>
          </p:cNvSpPr>
          <p:nvPr>
            <p:ph idx="1"/>
          </p:nvPr>
        </p:nvSpPr>
        <p:spPr/>
        <p:txBody>
          <a:bodyPr>
            <a:normAutofit lnSpcReduction="10000"/>
          </a:bodyPr>
          <a:lstStyle/>
          <a:p>
            <a:pPr marL="0" indent="0">
              <a:buNone/>
            </a:pPr>
            <a:r>
              <a:rPr lang="en-US" dirty="0"/>
              <a:t>Early research on </a:t>
            </a:r>
            <a:r>
              <a:rPr lang="en-US" dirty="0" err="1"/>
              <a:t>neprilysin</a:t>
            </a:r>
            <a:r>
              <a:rPr lang="en-US" dirty="0"/>
              <a:t> inhibition showed that </a:t>
            </a:r>
            <a:r>
              <a:rPr lang="en-US" dirty="0" err="1"/>
              <a:t>sacubitril</a:t>
            </a:r>
            <a:r>
              <a:rPr lang="en-US" dirty="0"/>
              <a:t>/valsartan, a combination of the valsartan and the </a:t>
            </a:r>
            <a:r>
              <a:rPr lang="en-US" dirty="0" err="1"/>
              <a:t>neprilysin</a:t>
            </a:r>
            <a:r>
              <a:rPr lang="en-US" dirty="0"/>
              <a:t> inhibitor </a:t>
            </a:r>
            <a:r>
              <a:rPr lang="en-US" dirty="0" err="1"/>
              <a:t>sacubitril</a:t>
            </a:r>
            <a:r>
              <a:rPr lang="en-US" dirty="0"/>
              <a:t>, was superior to </a:t>
            </a:r>
            <a:r>
              <a:rPr lang="en-US" dirty="0" err="1"/>
              <a:t>enalapril</a:t>
            </a:r>
            <a:r>
              <a:rPr lang="en-US" dirty="0"/>
              <a:t> in patients with heart failure with reduced ejection fraction (</a:t>
            </a:r>
            <a:r>
              <a:rPr lang="en-US" dirty="0" err="1"/>
              <a:t>HFrEF</a:t>
            </a:r>
            <a:r>
              <a:rPr lang="en-US" dirty="0"/>
              <a:t>) in the PARADIGM-HF study in </a:t>
            </a:r>
            <a:r>
              <a:rPr lang="en-US" dirty="0" smtClean="0"/>
              <a:t>2014. </a:t>
            </a:r>
            <a:r>
              <a:rPr lang="en-US" dirty="0"/>
              <a:t>In addition, </a:t>
            </a:r>
            <a:r>
              <a:rPr lang="en-US" dirty="0" err="1"/>
              <a:t>sacubitril</a:t>
            </a:r>
            <a:r>
              <a:rPr lang="en-US" dirty="0"/>
              <a:t>/valsartan has been investigated in other cardiovascular disease states, such as patients with heart failure and preserved ejection fraction (</a:t>
            </a:r>
            <a:r>
              <a:rPr lang="en-US" dirty="0" err="1"/>
              <a:t>HFpEF</a:t>
            </a:r>
            <a:r>
              <a:rPr lang="en-US" dirty="0"/>
              <a:t>) and following myocardial infarction (MI) events. In February 2021, the FDA expanded the indication use of </a:t>
            </a:r>
            <a:r>
              <a:rPr lang="en-US" dirty="0" err="1"/>
              <a:t>sacubitril</a:t>
            </a:r>
            <a:r>
              <a:rPr lang="en-US" dirty="0"/>
              <a:t>/valsartan to include the </a:t>
            </a:r>
            <a:r>
              <a:rPr lang="en-US" dirty="0" err="1"/>
              <a:t>HFpEF</a:t>
            </a:r>
            <a:r>
              <a:rPr lang="en-US" dirty="0"/>
              <a:t> patient population based on the results of the PARAGON-HF </a:t>
            </a:r>
            <a:r>
              <a:rPr lang="en-US" dirty="0" smtClean="0"/>
              <a:t>trial. </a:t>
            </a:r>
            <a:r>
              <a:rPr lang="en-US" dirty="0" err="1"/>
              <a:t>Sacubitril</a:t>
            </a:r>
            <a:r>
              <a:rPr lang="en-US" dirty="0"/>
              <a:t>/valsartan is currently being investigated in many other cardiovascular and non-cardiovascular conditions. </a:t>
            </a:r>
          </a:p>
        </p:txBody>
      </p:sp>
    </p:spTree>
    <p:extLst>
      <p:ext uri="{BB962C8B-B14F-4D97-AF65-F5344CB8AC3E}">
        <p14:creationId xmlns:p14="http://schemas.microsoft.com/office/powerpoint/2010/main" val="28604942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18186"/>
            <a:ext cx="10515600" cy="5558777"/>
          </a:xfrm>
        </p:spPr>
        <p:txBody>
          <a:bodyPr/>
          <a:lstStyle/>
          <a:p>
            <a:pPr marL="0" indent="0">
              <a:buNone/>
            </a:pPr>
            <a:r>
              <a:rPr lang="en-US" dirty="0" err="1" smtClean="0"/>
              <a:t>Omapatrilat</a:t>
            </a:r>
            <a:r>
              <a:rPr lang="en-US" dirty="0" smtClean="0"/>
              <a:t>, a </a:t>
            </a:r>
            <a:r>
              <a:rPr lang="en-US" dirty="0" err="1" smtClean="0"/>
              <a:t>neprilysin</a:t>
            </a:r>
            <a:r>
              <a:rPr lang="en-US" dirty="0" smtClean="0"/>
              <a:t> inhibitor (as well as an </a:t>
            </a:r>
            <a:r>
              <a:rPr lang="en-US" dirty="0" err="1" smtClean="0"/>
              <a:t>ACEi</a:t>
            </a:r>
            <a:r>
              <a:rPr lang="en-US" dirty="0" smtClean="0"/>
              <a:t> and aminopeptidase P inhibitor), was associated with a higher frequency of angioedema than that seen with </a:t>
            </a:r>
            <a:r>
              <a:rPr lang="en-US" dirty="0" err="1" smtClean="0"/>
              <a:t>enalapril</a:t>
            </a:r>
            <a:r>
              <a:rPr lang="en-US" dirty="0" smtClean="0"/>
              <a:t> in an RCT of patients</a:t>
            </a:r>
          </a:p>
          <a:p>
            <a:pPr marL="0" indent="0">
              <a:buNone/>
            </a:pPr>
            <a:r>
              <a:rPr lang="en-US" dirty="0" smtClean="0"/>
              <a:t>with </a:t>
            </a:r>
            <a:r>
              <a:rPr lang="en-US" dirty="0" err="1" smtClean="0"/>
              <a:t>HFrEF</a:t>
            </a:r>
            <a:r>
              <a:rPr lang="en-US" dirty="0" smtClean="0"/>
              <a:t>. In a very large RCT of hypertensive patients, </a:t>
            </a:r>
            <a:r>
              <a:rPr lang="en-US" dirty="0" err="1" smtClean="0"/>
              <a:t>omapatrilat</a:t>
            </a:r>
            <a:r>
              <a:rPr lang="en-US" dirty="0" smtClean="0"/>
              <a:t> was associated with a 3-fold increased risk of angioedema compared</a:t>
            </a:r>
          </a:p>
          <a:p>
            <a:pPr marL="0" indent="0">
              <a:buNone/>
            </a:pPr>
            <a:r>
              <a:rPr lang="en-US" dirty="0" smtClean="0"/>
              <a:t>with </a:t>
            </a:r>
            <a:r>
              <a:rPr lang="en-US" dirty="0" err="1" smtClean="0"/>
              <a:t>enalapril</a:t>
            </a:r>
            <a:r>
              <a:rPr lang="en-US" dirty="0" smtClean="0"/>
              <a:t> . Black patients and patients who smoked were particularly at risk</a:t>
            </a:r>
            <a:endParaRPr lang="en-US" dirty="0"/>
          </a:p>
        </p:txBody>
      </p:sp>
    </p:spTree>
    <p:extLst>
      <p:ext uri="{BB962C8B-B14F-4D97-AF65-F5344CB8AC3E}">
        <p14:creationId xmlns:p14="http://schemas.microsoft.com/office/powerpoint/2010/main" val="39956077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The rates of angioedema were numerically higher in patients treated</a:t>
            </a:r>
          </a:p>
          <a:p>
            <a:pPr marL="0" indent="0">
              <a:buNone/>
            </a:pPr>
            <a:r>
              <a:rPr lang="en-US" dirty="0" smtClean="0"/>
              <a:t>with </a:t>
            </a:r>
            <a:r>
              <a:rPr lang="en-US" dirty="0" err="1" smtClean="0"/>
              <a:t>ARNi</a:t>
            </a:r>
            <a:r>
              <a:rPr lang="en-US" dirty="0" smtClean="0"/>
              <a:t> than in patients treated with </a:t>
            </a:r>
            <a:r>
              <a:rPr lang="en-US" dirty="0" err="1" smtClean="0"/>
              <a:t>ACEi</a:t>
            </a:r>
            <a:r>
              <a:rPr lang="en-US" dirty="0" smtClean="0"/>
              <a:t> in PARADIGM-HF, although this difference did not reach significance. </a:t>
            </a:r>
            <a:r>
              <a:rPr lang="en-US" dirty="0" err="1" smtClean="0"/>
              <a:t>ARNi</a:t>
            </a:r>
            <a:r>
              <a:rPr lang="en-US" dirty="0" smtClean="0"/>
              <a:t> therapy should not be</a:t>
            </a:r>
          </a:p>
          <a:p>
            <a:pPr marL="0" indent="0">
              <a:buNone/>
            </a:pPr>
            <a:r>
              <a:rPr lang="en-US" dirty="0" smtClean="0"/>
              <a:t>administered in patients with a history of angioedema because of the concern that it will increase the risk of a recurrence of angioedema.</a:t>
            </a:r>
            <a:endParaRPr lang="en-US" dirty="0"/>
          </a:p>
        </p:txBody>
      </p:sp>
    </p:spTree>
    <p:extLst>
      <p:ext uri="{BB962C8B-B14F-4D97-AF65-F5344CB8AC3E}">
        <p14:creationId xmlns:p14="http://schemas.microsoft.com/office/powerpoint/2010/main" val="8136920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698595" y="819476"/>
            <a:ext cx="8609056" cy="5219048"/>
          </a:xfrm>
          <a:prstGeom prst="rect">
            <a:avLst/>
          </a:prstGeom>
        </p:spPr>
      </p:pic>
    </p:spTree>
    <p:extLst>
      <p:ext uri="{BB962C8B-B14F-4D97-AF65-F5344CB8AC3E}">
        <p14:creationId xmlns:p14="http://schemas.microsoft.com/office/powerpoint/2010/main" val="39338427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643945" y="1143285"/>
            <a:ext cx="10084156" cy="4858270"/>
          </a:xfrm>
          <a:prstGeom prst="rect">
            <a:avLst/>
          </a:prstGeom>
        </p:spPr>
      </p:pic>
    </p:spTree>
    <p:extLst>
      <p:ext uri="{BB962C8B-B14F-4D97-AF65-F5344CB8AC3E}">
        <p14:creationId xmlns:p14="http://schemas.microsoft.com/office/powerpoint/2010/main" val="8046505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708339" y="669700"/>
            <a:ext cx="10225824" cy="5731099"/>
          </a:xfrm>
          <a:prstGeom prst="rect">
            <a:avLst/>
          </a:prstGeom>
        </p:spPr>
      </p:pic>
    </p:spTree>
    <p:extLst>
      <p:ext uri="{BB962C8B-B14F-4D97-AF65-F5344CB8AC3E}">
        <p14:creationId xmlns:p14="http://schemas.microsoft.com/office/powerpoint/2010/main" val="28172416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62130" y="695459"/>
            <a:ext cx="10264462" cy="5782614"/>
          </a:xfrm>
          <a:prstGeom prst="rect">
            <a:avLst/>
          </a:prstGeom>
        </p:spPr>
      </p:pic>
    </p:spTree>
    <p:extLst>
      <p:ext uri="{BB962C8B-B14F-4D97-AF65-F5344CB8AC3E}">
        <p14:creationId xmlns:p14="http://schemas.microsoft.com/office/powerpoint/2010/main" val="15980256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903</TotalTime>
  <Words>2544</Words>
  <Application>Microsoft Office PowerPoint</Application>
  <PresentationFormat>Custom</PresentationFormat>
  <Paragraphs>59</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Application of  ARNI in cardiovascular field</vt:lpstr>
      <vt:lpstr>Story of ARNI: </vt:lpstr>
      <vt:lpstr>PowerPoint Presentation</vt:lpstr>
      <vt:lpstr>PowerPoint Presentation</vt:lpstr>
      <vt:lpstr>PowerPoint Presentation</vt:lpstr>
      <vt:lpstr>INDICATIONS AND PITFALLS :</vt:lpstr>
      <vt:lpstr>PowerPoint Presentation</vt:lpstr>
      <vt:lpstr>PowerPoint Presentation</vt:lpstr>
      <vt:lpstr>PowerPoint Presentation</vt:lpstr>
      <vt:lpstr>PowerPoint Presentation</vt:lpstr>
      <vt:lpstr>HFrEF: </vt:lpstr>
      <vt:lpstr>PowerPoint Presentation</vt:lpstr>
      <vt:lpstr>HFpEF: </vt:lpstr>
      <vt:lpstr>PowerPoint Presentation</vt:lpstr>
      <vt:lpstr>PowerPoint Presentation</vt:lpstr>
      <vt:lpstr>PowerPoint Presentation</vt:lpstr>
      <vt:lpstr>PowerPoint Presentation</vt:lpstr>
      <vt:lpstr>POST MYOCARDIAL INFARCTION:</vt:lpstr>
      <vt:lpstr>PowerPoint Presentation</vt:lpstr>
      <vt:lpstr>HYPERTENSION :</vt:lpstr>
      <vt:lpstr>PowerPoint Presentation</vt:lpstr>
      <vt:lpstr>PowerPoint Presentation</vt:lpstr>
      <vt:lpstr>Sacubitril-valsartan in cardiac remodeling :</vt:lpstr>
      <vt:lpstr>PowerPoint Presentation</vt:lpstr>
      <vt:lpstr>PowerPoint Presentation</vt:lpstr>
      <vt:lpstr>OTHERS:</vt:lpstr>
      <vt:lpstr>Major Ongoing Studies: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imacomputer</cp:lastModifiedBy>
  <cp:revision>73</cp:revision>
  <dcterms:created xsi:type="dcterms:W3CDTF">2022-07-24T19:49:29Z</dcterms:created>
  <dcterms:modified xsi:type="dcterms:W3CDTF">2022-12-06T17:13:29Z</dcterms:modified>
</cp:coreProperties>
</file>