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app.xml" ContentType="application/vnd.openxmlformats-officedocument.extended-properties+xml"/>
  <Override PartName="/docProps/core.xml" ContentType="application/vnd.openxmlformats-package.core-properties+xml"/>
  <Override PartName="/ppt/_rels/presentation.xml.rels" ContentType="application/vnd.openxmlformats-package.relationships+xml"/>
  <Override PartName="/ppt/notesSlides/_rels/notesSlide1.xml.rels" ContentType="application/vnd.openxmlformats-package.relationships+xml"/>
  <Override PartName="/ppt/notesSlides/notesSlide1.xml" ContentType="application/vnd.openxmlformats-officedocument.presentationml.notesSlide+xml"/>
  <Override PartName="/ppt/media/image2.jpeg" ContentType="image/jpeg"/>
  <Override PartName="/ppt/media/image1.png" ContentType="image/png"/>
  <Override PartName="/ppt/slideMasters/_rels/slideMaster1.xml.rels" ContentType="application/vnd.openxmlformats-package.relationships+xml"/>
  <Override PartName="/ppt/slideMasters/slideMaster1.xml" ContentType="application/vnd.openxmlformats-officedocument.presentationml.slideMaster+xml"/>
  <Override PartName="/ppt/presentation.xml" ContentType="application/vnd.openxmlformats-officedocument.presentationml.presentation.main+xml"/>
  <Override PartName="/ppt/theme/theme2.xml" ContentType="application/vnd.openxmlformats-officedocument.theme+xml"/>
  <Override PartName="/ppt/theme/theme1.xml" ContentType="application/vnd.openxmlformats-officedocument.theme+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3.xml" ContentType="application/vnd.openxmlformats-officedocument.presentationml.slideLayout+xml"/>
  <Override PartName="/ppt/slideLayouts/_rels/slideLayout8.xml.rels" ContentType="application/vnd.openxmlformats-package.relationships+xml"/>
  <Override PartName="/ppt/slideLayouts/_rels/slideLayout7.xml.rels" ContentType="application/vnd.openxmlformats-package.relationships+xml"/>
  <Override PartName="/ppt/slideLayouts/_rels/slideLayout10.xml.rels" ContentType="application/vnd.openxmlformats-package.relationships+xml"/>
  <Override PartName="/ppt/slideLayouts/_rels/slideLayout2.xml.rels" ContentType="application/vnd.openxmlformats-package.relationships+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11.xml.rels" ContentType="application/vnd.openxmlformats-package.relationships+xml"/>
  <Override PartName="/ppt/slideLayouts/_rels/slideLayout3.xml.rels" ContentType="application/vnd.openxmlformats-package.relationships+xml"/>
  <Override PartName="/ppt/slideLayouts/_rels/slideLayout12.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notesMasters/_rels/notesMaster1.xml.rels" ContentType="application/vnd.openxmlformats-package.relationships+xml"/>
  <Override PartName="/ppt/notesMasters/notesMaster1.xml" ContentType="application/vnd.openxmlformats-officedocument.presentationml.notesMaster+xml"/>
  <Override PartName="/ppt/slides/_rels/slide1.xml.rels" ContentType="application/vnd.openxmlformats-package.relationships+xml"/>
  <Override PartName="/ppt/slides/slide1.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notesMasterIdLst>
    <p:notesMasterId r:id="rId3"/>
  </p:notesMasterIdLst>
  <p:sldIdLst>
    <p:sldId id="256" r:id="rId4"/>
  </p:sldIdLst>
  <p:sldSz cx="10058400" cy="77724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notesMaster" Target="notesMasters/notesMaster1.xml"/><Relationship Id="rId4" Type="http://schemas.openxmlformats.org/officeDocument/2006/relationships/slide" Target="slides/slide1.xml"/>
</Relationships>
</file>

<file path=ppt/notesMasters/_rels/notesMaster1.xml.rels><?xml version="1.0" encoding="UTF-8"?>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 name="PlaceHolder 1"/>
          <p:cNvSpPr>
            <a:spLocks noGrp="1"/>
          </p:cNvSpPr>
          <p:nvPr>
            <p:ph type="sldImg"/>
          </p:nvPr>
        </p:nvSpPr>
        <p:spPr>
          <a:xfrm>
            <a:off x="216000" y="812520"/>
            <a:ext cx="7127280" cy="4008960"/>
          </a:xfrm>
          <a:prstGeom prst="rect">
            <a:avLst/>
          </a:prstGeom>
        </p:spPr>
        <p:txBody>
          <a:bodyPr lIns="0" rIns="0" tIns="0" bIns="0" anchor="ctr">
            <a:noAutofit/>
          </a:bodyPr>
          <a:p>
            <a:pPr algn="ctr"/>
            <a:r>
              <a:rPr b="0" lang="en-US" sz="4400" spc="-1" strike="noStrike">
                <a:latin typeface="Arial"/>
              </a:rPr>
              <a:t>Click to move the slide</a:t>
            </a:r>
            <a:endParaRPr b="0" lang="en-US" sz="4400" spc="-1" strike="noStrike">
              <a:latin typeface="Arial"/>
            </a:endParaRPr>
          </a:p>
        </p:txBody>
      </p:sp>
      <p:sp>
        <p:nvSpPr>
          <p:cNvPr id="39" name="PlaceHolder 2"/>
          <p:cNvSpPr>
            <a:spLocks noGrp="1"/>
          </p:cNvSpPr>
          <p:nvPr>
            <p:ph type="body"/>
          </p:nvPr>
        </p:nvSpPr>
        <p:spPr>
          <a:xfrm>
            <a:off x="756000" y="5078520"/>
            <a:ext cx="6047640" cy="4811040"/>
          </a:xfrm>
          <a:prstGeom prst="rect">
            <a:avLst/>
          </a:prstGeom>
        </p:spPr>
        <p:txBody>
          <a:bodyPr lIns="0" rIns="0" tIns="0" bIns="0">
            <a:noAutofit/>
          </a:bodyPr>
          <a:p>
            <a:r>
              <a:rPr b="0" lang="en-US" sz="2000" spc="-1" strike="noStrike">
                <a:latin typeface="Arial"/>
              </a:rPr>
              <a:t>Click to edit the notes format</a:t>
            </a:r>
            <a:endParaRPr b="0" lang="en-US" sz="2000" spc="-1" strike="noStrike">
              <a:latin typeface="Arial"/>
            </a:endParaRPr>
          </a:p>
        </p:txBody>
      </p:sp>
      <p:sp>
        <p:nvSpPr>
          <p:cNvPr id="40" name="PlaceHolder 3"/>
          <p:cNvSpPr>
            <a:spLocks noGrp="1"/>
          </p:cNvSpPr>
          <p:nvPr>
            <p:ph type="hdr"/>
          </p:nvPr>
        </p:nvSpPr>
        <p:spPr>
          <a:xfrm>
            <a:off x="0" y="0"/>
            <a:ext cx="3280680" cy="534240"/>
          </a:xfrm>
          <a:prstGeom prst="rect">
            <a:avLst/>
          </a:prstGeom>
        </p:spPr>
        <p:txBody>
          <a:bodyPr lIns="0" rIns="0" tIns="0" bIns="0">
            <a:noAutofit/>
          </a:bodyPr>
          <a:p>
            <a:r>
              <a:rPr b="0" lang="en-US" sz="1400" spc="-1" strike="noStrike">
                <a:solidFill>
                  <a:srgbClr val="ffffff"/>
                </a:solidFill>
                <a:latin typeface="Arial"/>
              </a:rPr>
              <a:t>&lt;header&gt;</a:t>
            </a:r>
            <a:endParaRPr b="0" lang="en-US" sz="1400" spc="-1" strike="noStrike">
              <a:solidFill>
                <a:srgbClr val="ffffff"/>
              </a:solidFill>
              <a:latin typeface="Arial"/>
            </a:endParaRPr>
          </a:p>
        </p:txBody>
      </p:sp>
      <p:sp>
        <p:nvSpPr>
          <p:cNvPr id="41" name="PlaceHolder 4"/>
          <p:cNvSpPr>
            <a:spLocks noGrp="1"/>
          </p:cNvSpPr>
          <p:nvPr>
            <p:ph type="dt"/>
          </p:nvPr>
        </p:nvSpPr>
        <p:spPr>
          <a:xfrm>
            <a:off x="4278960" y="0"/>
            <a:ext cx="3280680" cy="534240"/>
          </a:xfrm>
          <a:prstGeom prst="rect">
            <a:avLst/>
          </a:prstGeom>
        </p:spPr>
        <p:txBody>
          <a:bodyPr lIns="0" rIns="0" tIns="0" bIns="0">
            <a:noAutofit/>
          </a:bodyPr>
          <a:p>
            <a:pPr algn="r"/>
            <a:r>
              <a:rPr b="0" lang="en-US" sz="1400" spc="-1" strike="noStrike">
                <a:solidFill>
                  <a:srgbClr val="ffffff"/>
                </a:solidFill>
                <a:latin typeface="Arial"/>
              </a:rPr>
              <a:t>&lt;date/time&gt;</a:t>
            </a:r>
            <a:endParaRPr b="0" lang="en-US" sz="1400" spc="-1" strike="noStrike">
              <a:solidFill>
                <a:srgbClr val="ffffff"/>
              </a:solidFill>
              <a:latin typeface="Arial"/>
            </a:endParaRPr>
          </a:p>
        </p:txBody>
      </p:sp>
      <p:sp>
        <p:nvSpPr>
          <p:cNvPr id="42" name="PlaceHolder 5"/>
          <p:cNvSpPr>
            <a:spLocks noGrp="1"/>
          </p:cNvSpPr>
          <p:nvPr>
            <p:ph type="ftr"/>
          </p:nvPr>
        </p:nvSpPr>
        <p:spPr>
          <a:xfrm>
            <a:off x="0" y="10157400"/>
            <a:ext cx="3280680" cy="534240"/>
          </a:xfrm>
          <a:prstGeom prst="rect">
            <a:avLst/>
          </a:prstGeom>
        </p:spPr>
        <p:txBody>
          <a:bodyPr lIns="0" rIns="0" tIns="0" bIns="0" anchor="b">
            <a:noAutofit/>
          </a:bodyPr>
          <a:p>
            <a:r>
              <a:rPr b="0" lang="en-US" sz="1400" spc="-1" strike="noStrike">
                <a:solidFill>
                  <a:srgbClr val="ffffff"/>
                </a:solidFill>
                <a:latin typeface="Arial"/>
              </a:rPr>
              <a:t>&lt;footer&gt;</a:t>
            </a:r>
            <a:endParaRPr b="0" lang="en-US" sz="1400" spc="-1" strike="noStrike">
              <a:solidFill>
                <a:srgbClr val="ffffff"/>
              </a:solidFill>
              <a:latin typeface="Arial"/>
            </a:endParaRPr>
          </a:p>
        </p:txBody>
      </p:sp>
      <p:sp>
        <p:nvSpPr>
          <p:cNvPr id="43" name="PlaceHolder 6"/>
          <p:cNvSpPr>
            <a:spLocks noGrp="1"/>
          </p:cNvSpPr>
          <p:nvPr>
            <p:ph type="sldNum"/>
          </p:nvPr>
        </p:nvSpPr>
        <p:spPr>
          <a:xfrm>
            <a:off x="4278960" y="10157400"/>
            <a:ext cx="3280680" cy="534240"/>
          </a:xfrm>
          <a:prstGeom prst="rect">
            <a:avLst/>
          </a:prstGeom>
        </p:spPr>
        <p:txBody>
          <a:bodyPr lIns="0" rIns="0" tIns="0" bIns="0" anchor="b">
            <a:noAutofit/>
          </a:bodyPr>
          <a:p>
            <a:pPr algn="r"/>
            <a:fld id="{E1A37BB2-D0AB-4772-A872-41B0EBDF4782}" type="slidenum">
              <a:rPr b="0" lang="en-US" sz="1400" spc="-1" strike="noStrike">
                <a:solidFill>
                  <a:srgbClr val="ffffff"/>
                </a:solidFill>
                <a:latin typeface="Arial"/>
              </a:rPr>
              <a:t>&lt;number&gt;</a:t>
            </a:fld>
            <a:endParaRPr b="0" lang="en-US" sz="1400" spc="-1" strike="noStrike">
              <a:solidFill>
                <a:srgbClr val="ffffff"/>
              </a:solidFill>
              <a:latin typeface="Arial"/>
            </a:endParaRPr>
          </a:p>
        </p:txBody>
      </p:sp>
    </p:spTree>
  </p:cSld>
  <p:clrMap bg1="lt1" bg2="lt2" tx1="dk1" tx2="dk2" accent1="accent1" accent2="accent2" accent3="accent3" accent4="accent4" accent5="accent5" accent6="accent6" hlink="hlink" folHlink="folHlink"/>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
</Relationships>
</file>

<file path=ppt/notesSlides/notesSlide1.xml><?xml version="1.0" encoding="utf-8"?>
<p:notes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8" name="PlaceHolder 1"/>
          <p:cNvSpPr>
            <a:spLocks noGrp="1"/>
          </p:cNvSpPr>
          <p:nvPr>
            <p:ph type="sldImg"/>
          </p:nvPr>
        </p:nvSpPr>
        <p:spPr>
          <a:xfrm>
            <a:off x="2198160" y="705600"/>
            <a:ext cx="2637360" cy="3481200"/>
          </a:xfrm>
          <a:prstGeom prst="rect">
            <a:avLst/>
          </a:prstGeom>
        </p:spPr>
      </p:sp>
      <p:sp>
        <p:nvSpPr>
          <p:cNvPr id="49" name="PlaceHolder 2"/>
          <p:cNvSpPr>
            <a:spLocks noGrp="1"/>
          </p:cNvSpPr>
          <p:nvPr>
            <p:ph type="body"/>
          </p:nvPr>
        </p:nvSpPr>
        <p:spPr>
          <a:xfrm>
            <a:off x="703440" y="4410000"/>
            <a:ext cx="5627160" cy="4177800"/>
          </a:xfrm>
          <a:prstGeom prst="rect">
            <a:avLst/>
          </a:prstGeom>
        </p:spPr>
        <p:txBody>
          <a:bodyPr lIns="0" rIns="0" tIns="0" bIns="0">
            <a:spAutoFit/>
          </a:bodyPr>
          <a:p>
            <a:pPr>
              <a:lnSpc>
                <a:spcPct val="100000"/>
              </a:lnSpc>
            </a:pPr>
            <a:r>
              <a:rPr b="0" lang="en-US" sz="1000" spc="-1" strike="noStrike">
                <a:latin typeface="Arial Unicode MS"/>
                <a:ea typeface="Arial Unicode MS"/>
              </a:rPr>
              <a:t>An afebrile 67-year-old woman presented to the emergency department with fatigue and anorexia. Three years earlier, she had undergone transcatheter aortic-valve replacement. On examination, her heart rate was 82 beats per minute and her blood pressure was 91/70 mm Hg. She had a soft systolic ejection murmur. Laboratory studies showed a brain natriuretic peptide level of 4631 pg per milliliter (reference range, &lt;100) and a peak troponin level of 1.36 ng per milliliter (reference range, &lt;0.03). Electrocardiography was performed and showed first-degree atrioventricular block. Echocardiography showed a hypokinetic left ventricle with an ejection fraction of 23%, which had decreased from a value of 58% observed 10 months before presentation. There was also a severely elevated mean gradient (42 mm Hg) across a thickened bioprosthetic aortic valve. Blood cultures grew </a:t>
            </a:r>
            <a:r>
              <a:rPr b="0" i="1" lang="en-US" sz="1000" spc="-1" strike="noStrike">
                <a:latin typeface="Arial Unicode MS"/>
                <a:ea typeface="Arial Unicode MS"/>
              </a:rPr>
              <a:t>Streptococcus mutans.</a:t>
            </a:r>
            <a:r>
              <a:rPr b="0" lang="en-US" sz="1000" spc="-1" strike="noStrike">
                <a:latin typeface="Arial Unicode MS"/>
                <a:ea typeface="Arial Unicode MS"/>
              </a:rPr>
              <a:t> Shock and ventricular tachycardia developed on the third day after admission. Emergency coronary angiography was performed and showed severe narrowing of the left main and left circumflex coronary arteries (Panel A, and  Video 1). Intravascular ultrasonography showed external compression of the left main coronary artery, and a large, perivalvular aortic root abscess was identified on transesophageal echocardiography, which also revealed a guidewire that had been placed during coronary angiography and could now be seen compressed within the artery by the abscess (Panel B, and  Video 2). Despite attempts to bridge to surgery, the patient died on the fourth day after admission.</a:t>
            </a:r>
            <a:endParaRPr b="0" lang="en-US" sz="1000" spc="-1" strike="noStrike">
              <a:latin typeface="Arial"/>
            </a:endParaRPr>
          </a:p>
        </p:txBody>
      </p:sp>
    </p:spTree>
  </p:cSld>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
        <p:nvSpPr>
          <p:cNvPr id="3" name="PlaceHolder 2"/>
          <p:cNvSpPr>
            <a:spLocks noGrp="1"/>
          </p:cNvSpPr>
          <p:nvPr>
            <p:ph type="subTitle"/>
          </p:nvPr>
        </p:nvSpPr>
        <p:spPr>
          <a:xfrm>
            <a:off x="502920" y="1818720"/>
            <a:ext cx="9052200" cy="4507560"/>
          </a:xfrm>
          <a:prstGeom prst="rect">
            <a:avLst/>
          </a:prstGeom>
        </p:spPr>
        <p:txBody>
          <a:bodyPr lIns="0" rIns="0" tIns="0" bIns="0" anchor="ctr">
            <a:spAutoFit/>
          </a:bodyPr>
          <a:p>
            <a:pPr algn="ctr"/>
            <a:endParaRPr b="0" lang="en-US"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
        <p:nvSpPr>
          <p:cNvPr id="5" name="PlaceHolder 2"/>
          <p:cNvSpPr>
            <a:spLocks noGrp="1"/>
          </p:cNvSpPr>
          <p:nvPr>
            <p:ph type="body"/>
          </p:nvPr>
        </p:nvSpPr>
        <p:spPr>
          <a:xfrm>
            <a:off x="502920" y="1818720"/>
            <a:ext cx="9052200" cy="4507560"/>
          </a:xfrm>
          <a:prstGeom prst="rect">
            <a:avLst/>
          </a:prstGeom>
        </p:spPr>
        <p:txBody>
          <a:bodyPr lIns="0" rIns="0" tIns="0" bIns="0">
            <a:normAutofit/>
          </a:bodyPr>
          <a:p>
            <a:endParaRPr b="0" lang="en-US"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
        <p:nvSpPr>
          <p:cNvPr id="7" name="PlaceHolder 2"/>
          <p:cNvSpPr>
            <a:spLocks noGrp="1"/>
          </p:cNvSpPr>
          <p:nvPr>
            <p:ph type="body"/>
          </p:nvPr>
        </p:nvSpPr>
        <p:spPr>
          <a:xfrm>
            <a:off x="502920" y="1818720"/>
            <a:ext cx="4417200" cy="4507560"/>
          </a:xfrm>
          <a:prstGeom prst="rect">
            <a:avLst/>
          </a:prstGeom>
        </p:spPr>
        <p:txBody>
          <a:bodyPr lIns="0" rIns="0" tIns="0" bIns="0">
            <a:normAutofit/>
          </a:bodyPr>
          <a:p>
            <a:endParaRPr b="0" lang="en-US" sz="3200" spc="-1" strike="noStrike">
              <a:latin typeface="Arial"/>
            </a:endParaRPr>
          </a:p>
        </p:txBody>
      </p:sp>
      <p:sp>
        <p:nvSpPr>
          <p:cNvPr id="8" name="PlaceHolder 3"/>
          <p:cNvSpPr>
            <a:spLocks noGrp="1"/>
          </p:cNvSpPr>
          <p:nvPr>
            <p:ph type="body"/>
          </p:nvPr>
        </p:nvSpPr>
        <p:spPr>
          <a:xfrm>
            <a:off x="5141520" y="1818720"/>
            <a:ext cx="4417200" cy="4507560"/>
          </a:xfrm>
          <a:prstGeom prst="rect">
            <a:avLst/>
          </a:prstGeom>
        </p:spPr>
        <p:txBody>
          <a:bodyPr lIns="0" rIns="0" tIns="0" bIns="0">
            <a:normAutofit/>
          </a:bodyPr>
          <a:p>
            <a:endParaRPr b="0" lang="en-US"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502920" y="309960"/>
            <a:ext cx="9052200" cy="6015600"/>
          </a:xfrm>
          <a:prstGeom prst="rect">
            <a:avLst/>
          </a:prstGeom>
        </p:spPr>
        <p:txBody>
          <a:bodyPr lIns="0" rIns="0" tIns="0" bIns="0" anchor="ctr">
            <a:spAutoFit/>
          </a:bodyPr>
          <a:p>
            <a:pPr algn="ctr"/>
            <a:endParaRPr b="0" lang="en-US"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
        <p:nvSpPr>
          <p:cNvPr id="12" name="PlaceHolder 2"/>
          <p:cNvSpPr>
            <a:spLocks noGrp="1"/>
          </p:cNvSpPr>
          <p:nvPr>
            <p:ph type="body"/>
          </p:nvPr>
        </p:nvSpPr>
        <p:spPr>
          <a:xfrm>
            <a:off x="502920" y="1818720"/>
            <a:ext cx="4417200" cy="2149920"/>
          </a:xfrm>
          <a:prstGeom prst="rect">
            <a:avLst/>
          </a:prstGeom>
        </p:spPr>
        <p:txBody>
          <a:bodyPr lIns="0" rIns="0" tIns="0" bIns="0">
            <a:normAutofit/>
          </a:bodyPr>
          <a:p>
            <a:endParaRPr b="0" lang="en-US" sz="3200" spc="-1" strike="noStrike">
              <a:latin typeface="Arial"/>
            </a:endParaRPr>
          </a:p>
        </p:txBody>
      </p:sp>
      <p:sp>
        <p:nvSpPr>
          <p:cNvPr id="13" name="PlaceHolder 3"/>
          <p:cNvSpPr>
            <a:spLocks noGrp="1"/>
          </p:cNvSpPr>
          <p:nvPr>
            <p:ph type="body"/>
          </p:nvPr>
        </p:nvSpPr>
        <p:spPr>
          <a:xfrm>
            <a:off x="5141520" y="1818720"/>
            <a:ext cx="4417200" cy="4507560"/>
          </a:xfrm>
          <a:prstGeom prst="rect">
            <a:avLst/>
          </a:prstGeom>
        </p:spPr>
        <p:txBody>
          <a:bodyPr lIns="0" rIns="0" tIns="0" bIns="0">
            <a:normAutofit/>
          </a:bodyPr>
          <a:p>
            <a:endParaRPr b="0" lang="en-US" sz="3200" spc="-1" strike="noStrike">
              <a:latin typeface="Arial"/>
            </a:endParaRPr>
          </a:p>
        </p:txBody>
      </p:sp>
      <p:sp>
        <p:nvSpPr>
          <p:cNvPr id="14" name="PlaceHolder 4"/>
          <p:cNvSpPr>
            <a:spLocks noGrp="1"/>
          </p:cNvSpPr>
          <p:nvPr>
            <p:ph type="body"/>
          </p:nvPr>
        </p:nvSpPr>
        <p:spPr>
          <a:xfrm>
            <a:off x="502920" y="4173120"/>
            <a:ext cx="4417200" cy="2149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
        <p:nvSpPr>
          <p:cNvPr id="16" name="PlaceHolder 2"/>
          <p:cNvSpPr>
            <a:spLocks noGrp="1"/>
          </p:cNvSpPr>
          <p:nvPr>
            <p:ph type="body"/>
          </p:nvPr>
        </p:nvSpPr>
        <p:spPr>
          <a:xfrm>
            <a:off x="502920" y="1818720"/>
            <a:ext cx="4417200" cy="4507560"/>
          </a:xfrm>
          <a:prstGeom prst="rect">
            <a:avLst/>
          </a:prstGeom>
        </p:spPr>
        <p:txBody>
          <a:bodyPr lIns="0" rIns="0" tIns="0" bIns="0">
            <a:normAutofit/>
          </a:bodyPr>
          <a:p>
            <a:endParaRPr b="0" lang="en-US" sz="3200" spc="-1" strike="noStrike">
              <a:latin typeface="Arial"/>
            </a:endParaRPr>
          </a:p>
        </p:txBody>
      </p:sp>
      <p:sp>
        <p:nvSpPr>
          <p:cNvPr id="17" name="PlaceHolder 3"/>
          <p:cNvSpPr>
            <a:spLocks noGrp="1"/>
          </p:cNvSpPr>
          <p:nvPr>
            <p:ph type="body"/>
          </p:nvPr>
        </p:nvSpPr>
        <p:spPr>
          <a:xfrm>
            <a:off x="5141520" y="1818720"/>
            <a:ext cx="4417200" cy="2149920"/>
          </a:xfrm>
          <a:prstGeom prst="rect">
            <a:avLst/>
          </a:prstGeom>
        </p:spPr>
        <p:txBody>
          <a:bodyPr lIns="0" rIns="0" tIns="0" bIns="0">
            <a:normAutofit/>
          </a:bodyPr>
          <a:p>
            <a:endParaRPr b="0" lang="en-US" sz="3200" spc="-1" strike="noStrike">
              <a:latin typeface="Arial"/>
            </a:endParaRPr>
          </a:p>
        </p:txBody>
      </p:sp>
      <p:sp>
        <p:nvSpPr>
          <p:cNvPr id="18" name="PlaceHolder 4"/>
          <p:cNvSpPr>
            <a:spLocks noGrp="1"/>
          </p:cNvSpPr>
          <p:nvPr>
            <p:ph type="body"/>
          </p:nvPr>
        </p:nvSpPr>
        <p:spPr>
          <a:xfrm>
            <a:off x="5141520" y="4173120"/>
            <a:ext cx="4417200" cy="2149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
        <p:nvSpPr>
          <p:cNvPr id="20" name="PlaceHolder 2"/>
          <p:cNvSpPr>
            <a:spLocks noGrp="1"/>
          </p:cNvSpPr>
          <p:nvPr>
            <p:ph type="body"/>
          </p:nvPr>
        </p:nvSpPr>
        <p:spPr>
          <a:xfrm>
            <a:off x="502920" y="1818720"/>
            <a:ext cx="4417200" cy="2149920"/>
          </a:xfrm>
          <a:prstGeom prst="rect">
            <a:avLst/>
          </a:prstGeom>
        </p:spPr>
        <p:txBody>
          <a:bodyPr lIns="0" rIns="0" tIns="0" bIns="0">
            <a:normAutofit/>
          </a:bodyPr>
          <a:p>
            <a:endParaRPr b="0" lang="en-US" sz="3200" spc="-1" strike="noStrike">
              <a:latin typeface="Arial"/>
            </a:endParaRPr>
          </a:p>
        </p:txBody>
      </p:sp>
      <p:sp>
        <p:nvSpPr>
          <p:cNvPr id="21" name="PlaceHolder 3"/>
          <p:cNvSpPr>
            <a:spLocks noGrp="1"/>
          </p:cNvSpPr>
          <p:nvPr>
            <p:ph type="body"/>
          </p:nvPr>
        </p:nvSpPr>
        <p:spPr>
          <a:xfrm>
            <a:off x="5141520" y="1818720"/>
            <a:ext cx="4417200" cy="2149920"/>
          </a:xfrm>
          <a:prstGeom prst="rect">
            <a:avLst/>
          </a:prstGeom>
        </p:spPr>
        <p:txBody>
          <a:bodyPr lIns="0" rIns="0" tIns="0" bIns="0">
            <a:normAutofit/>
          </a:bodyPr>
          <a:p>
            <a:endParaRPr b="0" lang="en-US" sz="3200" spc="-1" strike="noStrike">
              <a:latin typeface="Arial"/>
            </a:endParaRPr>
          </a:p>
        </p:txBody>
      </p:sp>
      <p:sp>
        <p:nvSpPr>
          <p:cNvPr id="22" name="PlaceHolder 4"/>
          <p:cNvSpPr>
            <a:spLocks noGrp="1"/>
          </p:cNvSpPr>
          <p:nvPr>
            <p:ph type="body"/>
          </p:nvPr>
        </p:nvSpPr>
        <p:spPr>
          <a:xfrm>
            <a:off x="502920" y="4173120"/>
            <a:ext cx="9052200" cy="2149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
        <p:nvSpPr>
          <p:cNvPr id="24" name="PlaceHolder 2"/>
          <p:cNvSpPr>
            <a:spLocks noGrp="1"/>
          </p:cNvSpPr>
          <p:nvPr>
            <p:ph type="body"/>
          </p:nvPr>
        </p:nvSpPr>
        <p:spPr>
          <a:xfrm>
            <a:off x="502920" y="1818720"/>
            <a:ext cx="9052200" cy="2149920"/>
          </a:xfrm>
          <a:prstGeom prst="rect">
            <a:avLst/>
          </a:prstGeom>
        </p:spPr>
        <p:txBody>
          <a:bodyPr lIns="0" rIns="0" tIns="0" bIns="0">
            <a:normAutofit/>
          </a:bodyPr>
          <a:p>
            <a:endParaRPr b="0" lang="en-US" sz="3200" spc="-1" strike="noStrike">
              <a:latin typeface="Arial"/>
            </a:endParaRPr>
          </a:p>
        </p:txBody>
      </p:sp>
      <p:sp>
        <p:nvSpPr>
          <p:cNvPr id="25" name="PlaceHolder 3"/>
          <p:cNvSpPr>
            <a:spLocks noGrp="1"/>
          </p:cNvSpPr>
          <p:nvPr>
            <p:ph type="body"/>
          </p:nvPr>
        </p:nvSpPr>
        <p:spPr>
          <a:xfrm>
            <a:off x="502920" y="4173120"/>
            <a:ext cx="9052200" cy="2149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
        <p:nvSpPr>
          <p:cNvPr id="27" name="PlaceHolder 2"/>
          <p:cNvSpPr>
            <a:spLocks noGrp="1"/>
          </p:cNvSpPr>
          <p:nvPr>
            <p:ph type="body"/>
          </p:nvPr>
        </p:nvSpPr>
        <p:spPr>
          <a:xfrm>
            <a:off x="502920" y="1818720"/>
            <a:ext cx="4417200" cy="2149920"/>
          </a:xfrm>
          <a:prstGeom prst="rect">
            <a:avLst/>
          </a:prstGeom>
        </p:spPr>
        <p:txBody>
          <a:bodyPr lIns="0" rIns="0" tIns="0" bIns="0">
            <a:normAutofit/>
          </a:bodyPr>
          <a:p>
            <a:endParaRPr b="0" lang="en-US" sz="3200" spc="-1" strike="noStrike">
              <a:latin typeface="Arial"/>
            </a:endParaRPr>
          </a:p>
        </p:txBody>
      </p:sp>
      <p:sp>
        <p:nvSpPr>
          <p:cNvPr id="28" name="PlaceHolder 3"/>
          <p:cNvSpPr>
            <a:spLocks noGrp="1"/>
          </p:cNvSpPr>
          <p:nvPr>
            <p:ph type="body"/>
          </p:nvPr>
        </p:nvSpPr>
        <p:spPr>
          <a:xfrm>
            <a:off x="5141520" y="1818720"/>
            <a:ext cx="4417200" cy="2149920"/>
          </a:xfrm>
          <a:prstGeom prst="rect">
            <a:avLst/>
          </a:prstGeom>
        </p:spPr>
        <p:txBody>
          <a:bodyPr lIns="0" rIns="0" tIns="0" bIns="0">
            <a:normAutofit/>
          </a:bodyPr>
          <a:p>
            <a:endParaRPr b="0" lang="en-US" sz="3200" spc="-1" strike="noStrike">
              <a:latin typeface="Arial"/>
            </a:endParaRPr>
          </a:p>
        </p:txBody>
      </p:sp>
      <p:sp>
        <p:nvSpPr>
          <p:cNvPr id="29" name="PlaceHolder 4"/>
          <p:cNvSpPr>
            <a:spLocks noGrp="1"/>
          </p:cNvSpPr>
          <p:nvPr>
            <p:ph type="body"/>
          </p:nvPr>
        </p:nvSpPr>
        <p:spPr>
          <a:xfrm>
            <a:off x="502920" y="4173120"/>
            <a:ext cx="4417200" cy="2149920"/>
          </a:xfrm>
          <a:prstGeom prst="rect">
            <a:avLst/>
          </a:prstGeom>
        </p:spPr>
        <p:txBody>
          <a:bodyPr lIns="0" rIns="0" tIns="0" bIns="0">
            <a:normAutofit/>
          </a:bodyPr>
          <a:p>
            <a:endParaRPr b="0" lang="en-US" sz="3200" spc="-1" strike="noStrike">
              <a:latin typeface="Arial"/>
            </a:endParaRPr>
          </a:p>
        </p:txBody>
      </p:sp>
      <p:sp>
        <p:nvSpPr>
          <p:cNvPr id="30" name="PlaceHolder 5"/>
          <p:cNvSpPr>
            <a:spLocks noGrp="1"/>
          </p:cNvSpPr>
          <p:nvPr>
            <p:ph type="body"/>
          </p:nvPr>
        </p:nvSpPr>
        <p:spPr>
          <a:xfrm>
            <a:off x="5141520" y="4173120"/>
            <a:ext cx="4417200" cy="2149920"/>
          </a:xfrm>
          <a:prstGeom prst="rect">
            <a:avLst/>
          </a:prstGeom>
        </p:spPr>
        <p:txBody>
          <a:bodyPr lIns="0" rIns="0" tIns="0" bIns="0">
            <a:normAutofit/>
          </a:bodyPr>
          <a:p>
            <a:endParaRPr b="0" lang="en-US"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502920" y="309960"/>
            <a:ext cx="9052200" cy="1297440"/>
          </a:xfrm>
          <a:prstGeom prst="rect">
            <a:avLst/>
          </a:prstGeom>
        </p:spPr>
        <p:txBody>
          <a:bodyPr lIns="0" rIns="0" tIns="0" bIns="0" anchor="ctr">
            <a:spAutoFit/>
          </a:bodyPr>
          <a:p>
            <a:pPr algn="ctr"/>
            <a:endParaRPr b="0" lang="en-US" sz="4400" spc="-1" strike="noStrike">
              <a:latin typeface="Arial"/>
            </a:endParaRPr>
          </a:p>
        </p:txBody>
      </p:sp>
      <p:sp>
        <p:nvSpPr>
          <p:cNvPr id="32" name="PlaceHolder 2"/>
          <p:cNvSpPr>
            <a:spLocks noGrp="1"/>
          </p:cNvSpPr>
          <p:nvPr>
            <p:ph type="body"/>
          </p:nvPr>
        </p:nvSpPr>
        <p:spPr>
          <a:xfrm>
            <a:off x="502920" y="1818720"/>
            <a:ext cx="2914560" cy="2149920"/>
          </a:xfrm>
          <a:prstGeom prst="rect">
            <a:avLst/>
          </a:prstGeom>
        </p:spPr>
        <p:txBody>
          <a:bodyPr lIns="0" rIns="0" tIns="0" bIns="0">
            <a:normAutofit/>
          </a:bodyPr>
          <a:p>
            <a:endParaRPr b="0" lang="en-US" sz="3200" spc="-1" strike="noStrike">
              <a:latin typeface="Arial"/>
            </a:endParaRPr>
          </a:p>
        </p:txBody>
      </p:sp>
      <p:sp>
        <p:nvSpPr>
          <p:cNvPr id="33" name="PlaceHolder 3"/>
          <p:cNvSpPr>
            <a:spLocks noGrp="1"/>
          </p:cNvSpPr>
          <p:nvPr>
            <p:ph type="body"/>
          </p:nvPr>
        </p:nvSpPr>
        <p:spPr>
          <a:xfrm>
            <a:off x="3563640" y="1818720"/>
            <a:ext cx="2914560" cy="2149920"/>
          </a:xfrm>
          <a:prstGeom prst="rect">
            <a:avLst/>
          </a:prstGeom>
        </p:spPr>
        <p:txBody>
          <a:bodyPr lIns="0" rIns="0" tIns="0" bIns="0">
            <a:normAutofit/>
          </a:bodyPr>
          <a:p>
            <a:endParaRPr b="0" lang="en-US" sz="3200" spc="-1" strike="noStrike">
              <a:latin typeface="Arial"/>
            </a:endParaRPr>
          </a:p>
        </p:txBody>
      </p:sp>
      <p:sp>
        <p:nvSpPr>
          <p:cNvPr id="34" name="PlaceHolder 4"/>
          <p:cNvSpPr>
            <a:spLocks noGrp="1"/>
          </p:cNvSpPr>
          <p:nvPr>
            <p:ph type="body"/>
          </p:nvPr>
        </p:nvSpPr>
        <p:spPr>
          <a:xfrm>
            <a:off x="6624360" y="1818720"/>
            <a:ext cx="2914560" cy="2149920"/>
          </a:xfrm>
          <a:prstGeom prst="rect">
            <a:avLst/>
          </a:prstGeom>
        </p:spPr>
        <p:txBody>
          <a:bodyPr lIns="0" rIns="0" tIns="0" bIns="0">
            <a:normAutofit/>
          </a:bodyPr>
          <a:p>
            <a:endParaRPr b="0" lang="en-US" sz="3200" spc="-1" strike="noStrike">
              <a:latin typeface="Arial"/>
            </a:endParaRPr>
          </a:p>
        </p:txBody>
      </p:sp>
      <p:sp>
        <p:nvSpPr>
          <p:cNvPr id="35" name="PlaceHolder 5"/>
          <p:cNvSpPr>
            <a:spLocks noGrp="1"/>
          </p:cNvSpPr>
          <p:nvPr>
            <p:ph type="body"/>
          </p:nvPr>
        </p:nvSpPr>
        <p:spPr>
          <a:xfrm>
            <a:off x="502920" y="4173120"/>
            <a:ext cx="2914560" cy="2149920"/>
          </a:xfrm>
          <a:prstGeom prst="rect">
            <a:avLst/>
          </a:prstGeom>
        </p:spPr>
        <p:txBody>
          <a:bodyPr lIns="0" rIns="0" tIns="0" bIns="0">
            <a:normAutofit/>
          </a:bodyPr>
          <a:p>
            <a:endParaRPr b="0" lang="en-US" sz="3200" spc="-1" strike="noStrike">
              <a:latin typeface="Arial"/>
            </a:endParaRPr>
          </a:p>
        </p:txBody>
      </p:sp>
      <p:sp>
        <p:nvSpPr>
          <p:cNvPr id="36" name="PlaceHolder 6"/>
          <p:cNvSpPr>
            <a:spLocks noGrp="1"/>
          </p:cNvSpPr>
          <p:nvPr>
            <p:ph type="body"/>
          </p:nvPr>
        </p:nvSpPr>
        <p:spPr>
          <a:xfrm>
            <a:off x="3563640" y="4173120"/>
            <a:ext cx="2914560" cy="2149920"/>
          </a:xfrm>
          <a:prstGeom prst="rect">
            <a:avLst/>
          </a:prstGeom>
        </p:spPr>
        <p:txBody>
          <a:bodyPr lIns="0" rIns="0" tIns="0" bIns="0">
            <a:normAutofit/>
          </a:bodyPr>
          <a:p>
            <a:endParaRPr b="0" lang="en-US" sz="3200" spc="-1" strike="noStrike">
              <a:latin typeface="Arial"/>
            </a:endParaRPr>
          </a:p>
        </p:txBody>
      </p:sp>
      <p:sp>
        <p:nvSpPr>
          <p:cNvPr id="37" name="PlaceHolder 7"/>
          <p:cNvSpPr>
            <a:spLocks noGrp="1"/>
          </p:cNvSpPr>
          <p:nvPr>
            <p:ph type="body"/>
          </p:nvPr>
        </p:nvSpPr>
        <p:spPr>
          <a:xfrm>
            <a:off x="6624360" y="4173120"/>
            <a:ext cx="2914560" cy="2149920"/>
          </a:xfrm>
          <a:prstGeom prst="rect">
            <a:avLst/>
          </a:prstGeom>
        </p:spPr>
        <p:txBody>
          <a:bodyPr lIns="0" rIns="0" tIns="0" bIns="0">
            <a:normAutofit/>
          </a:bodyPr>
          <a:p>
            <a:endParaRPr b="0" lang="en-US"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000000"/>
        </a:solidFill>
      </p:bgPr>
    </p:bg>
    <p:spTree>
      <p:nvGrpSpPr>
        <p:cNvPr id="1" name=""/>
        <p:cNvGrpSpPr/>
        <p:nvPr/>
      </p:nvGrpSpPr>
      <p:grpSpPr>
        <a:xfrm>
          <a:off x="0" y="0"/>
          <a:ext cx="0" cy="0"/>
          <a:chOff x="0" y="0"/>
          <a:chExt cx="0" cy="0"/>
        </a:xfrm>
      </p:grpSpPr>
      <p:sp>
        <p:nvSpPr>
          <p:cNvPr id="0" name="CustomShape 1"/>
          <p:cNvSpPr/>
          <p:nvPr/>
        </p:nvSpPr>
        <p:spPr>
          <a:xfrm>
            <a:off x="0" y="0"/>
            <a:ext cx="144000" cy="6858000"/>
          </a:xfrm>
          <a:prstGeom prst="rect">
            <a:avLst/>
          </a:prstGeom>
          <a:solidFill>
            <a:srgbClr val="000000"/>
          </a:solidFill>
          <a:ln>
            <a:noFill/>
          </a:ln>
        </p:spPr>
        <p:style>
          <a:lnRef idx="0"/>
          <a:fillRef idx="0"/>
          <a:effectRef idx="0"/>
          <a:fontRef idx="minor"/>
        </p:style>
      </p:sp>
      <p:sp>
        <p:nvSpPr>
          <p:cNvPr id="1" name="CustomShape 2"/>
          <p:cNvSpPr/>
          <p:nvPr/>
        </p:nvSpPr>
        <p:spPr>
          <a:xfrm>
            <a:off x="0" y="0"/>
            <a:ext cx="144000" cy="1198440"/>
          </a:xfrm>
          <a:prstGeom prst="rect">
            <a:avLst/>
          </a:prstGeom>
          <a:solidFill>
            <a:srgbClr val="000000"/>
          </a:solidFill>
          <a:ln>
            <a:noFill/>
          </a:ln>
        </p:spPr>
        <p:style>
          <a:lnRef idx="0"/>
          <a:fillRef idx="0"/>
          <a:effectRef idx="0"/>
          <a:fontRef idx="minor"/>
        </p:style>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jpeg"/><Relationship Id="rId3" Type="http://schemas.openxmlformats.org/officeDocument/2006/relationships/slideLayout" Target="../slideLayouts/slideLayout2.xml"/><Relationship Id="rId4" Type="http://schemas.openxmlformats.org/officeDocument/2006/relationships/notesSlide" Target="../notesSlides/notesSlide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44" name="" descr=""/>
          <p:cNvPicPr/>
          <p:nvPr/>
        </p:nvPicPr>
        <p:blipFill>
          <a:blip r:embed="rId1"/>
          <a:stretch/>
        </p:blipFill>
        <p:spPr>
          <a:xfrm>
            <a:off x="7308000" y="7308000"/>
            <a:ext cx="2556000" cy="395640"/>
          </a:xfrm>
          <a:prstGeom prst="rect">
            <a:avLst/>
          </a:prstGeom>
          <a:ln>
            <a:noFill/>
          </a:ln>
        </p:spPr>
      </p:pic>
      <p:sp>
        <p:nvSpPr>
          <p:cNvPr id="45" name="TextShape 1"/>
          <p:cNvSpPr txBox="1"/>
          <p:nvPr/>
        </p:nvSpPr>
        <p:spPr>
          <a:xfrm>
            <a:off x="180000" y="7200000"/>
            <a:ext cx="7020000" cy="536400"/>
          </a:xfrm>
          <a:prstGeom prst="rect">
            <a:avLst/>
          </a:prstGeom>
          <a:noFill/>
          <a:ln>
            <a:noFill/>
          </a:ln>
        </p:spPr>
        <p:txBody>
          <a:bodyPr lIns="0" rIns="0" tIns="0" bIns="0" anchor="ctr">
            <a:spAutoFit/>
          </a:bodyPr>
          <a:p>
            <a:pPr>
              <a:lnSpc>
                <a:spcPct val="97000"/>
              </a:lnSpc>
            </a:pPr>
            <a:r>
              <a:rPr b="1" lang="en-US" sz="1200" spc="-1" strike="noStrike">
                <a:solidFill>
                  <a:srgbClr val="ffffff"/>
                </a:solidFill>
                <a:latin typeface="Arial"/>
                <a:ea typeface="Arial Unicode MS"/>
              </a:rPr>
              <a:t>DL Varela, TL Jones. N Engl J Med 2021. DOI: 10.1056/NEJMicm2029179</a:t>
            </a:r>
            <a:endParaRPr b="0" lang="en-US" sz="1200" spc="-1" strike="noStrike">
              <a:latin typeface="Arial"/>
            </a:endParaRPr>
          </a:p>
        </p:txBody>
      </p:sp>
      <p:pic>
        <p:nvPicPr>
          <p:cNvPr id="46" name="" descr=""/>
          <p:cNvPicPr/>
          <p:nvPr/>
        </p:nvPicPr>
        <p:blipFill>
          <a:blip r:embed="rId2"/>
          <a:stretch/>
        </p:blipFill>
        <p:spPr>
          <a:xfrm>
            <a:off x="565200" y="2324160"/>
            <a:ext cx="8928000" cy="3668040"/>
          </a:xfrm>
          <a:prstGeom prst="rect">
            <a:avLst/>
          </a:prstGeom>
          <a:ln>
            <a:noFill/>
          </a:ln>
        </p:spPr>
      </p:pic>
      <p:sp>
        <p:nvSpPr>
          <p:cNvPr id="47" name="CustomShape 2"/>
          <p:cNvSpPr/>
          <p:nvPr/>
        </p:nvSpPr>
        <p:spPr>
          <a:xfrm>
            <a:off x="457200" y="331200"/>
            <a:ext cx="9144000" cy="731520"/>
          </a:xfrm>
          <a:prstGeom prst="rect">
            <a:avLst/>
          </a:prstGeom>
          <a:noFill/>
          <a:ln>
            <a:noFill/>
          </a:ln>
        </p:spPr>
        <p:style>
          <a:lnRef idx="0"/>
          <a:fillRef idx="0"/>
          <a:effectRef idx="0"/>
          <a:fontRef idx="minor"/>
        </p:style>
        <p:txBody>
          <a:bodyPr lIns="0" rIns="0" tIns="0" bIns="0" anchor="ctr" anchorCtr="1">
            <a:noAutofit/>
          </a:bodyPr>
          <a:p>
            <a:r>
              <a:rPr b="1" lang="en-US" sz="2400" spc="-1" strike="noStrike">
                <a:solidFill>
                  <a:srgbClr val="ffffff"/>
                </a:solidFill>
                <a:latin typeface="Arial"/>
                <a:ea typeface="Arial Unicode MS"/>
              </a:rPr>
              <a:t>Perivalvular Abscess Causing Coronary-Artery Compression</a:t>
            </a:r>
            <a:endParaRPr b="0" lang="en-US" sz="2400" spc="-1" strike="noStrike">
              <a:solidFill>
                <a:srgbClr val="ffffff"/>
              </a:solidFill>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0</TotalTime>
  <Application>LibreOffice/6.1.5.2$Linux_X86_64 LibreOffice_project/10$Build-2</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dc:description/>
  <dc:language>en-US</dc:language>
  <cp:lastModifiedBy/>
  <cp:revision>0</cp:revision>
  <dc:subject/>
  <dc:title/>
</cp:coreProperties>
</file>