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62" r:id="rId4"/>
    <p:sldId id="257" r:id="rId5"/>
    <p:sldId id="263" r:id="rId6"/>
    <p:sldId id="264" r:id="rId7"/>
    <p:sldId id="297" r:id="rId8"/>
    <p:sldId id="258" r:id="rId9"/>
    <p:sldId id="265" r:id="rId10"/>
    <p:sldId id="266" r:id="rId11"/>
    <p:sldId id="259" r:id="rId12"/>
    <p:sldId id="260" r:id="rId13"/>
    <p:sldId id="267" r:id="rId14"/>
    <p:sldId id="268" r:id="rId15"/>
    <p:sldId id="270" r:id="rId16"/>
    <p:sldId id="271" r:id="rId17"/>
    <p:sldId id="269" r:id="rId18"/>
    <p:sldId id="272" r:id="rId19"/>
    <p:sldId id="273" r:id="rId20"/>
    <p:sldId id="274" r:id="rId21"/>
    <p:sldId id="275" r:id="rId22"/>
    <p:sldId id="298" r:id="rId23"/>
    <p:sldId id="276" r:id="rId24"/>
    <p:sldId id="277" r:id="rId25"/>
    <p:sldId id="278" r:id="rId26"/>
    <p:sldId id="279" r:id="rId27"/>
    <p:sldId id="280" r:id="rId28"/>
    <p:sldId id="281" r:id="rId29"/>
    <p:sldId id="282" r:id="rId30"/>
    <p:sldId id="283" r:id="rId31"/>
    <p:sldId id="284" r:id="rId32"/>
    <p:sldId id="285" r:id="rId33"/>
    <p:sldId id="286" r:id="rId34"/>
    <p:sldId id="287" r:id="rId35"/>
    <p:sldId id="288" r:id="rId36"/>
    <p:sldId id="289" r:id="rId37"/>
    <p:sldId id="290" r:id="rId38"/>
    <p:sldId id="291" r:id="rId39"/>
    <p:sldId id="293" r:id="rId40"/>
    <p:sldId id="292" r:id="rId41"/>
    <p:sldId id="294" r:id="rId42"/>
    <p:sldId id="295" r:id="rId43"/>
    <p:sldId id="296"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85" autoAdjust="0"/>
    <p:restoredTop sz="94660"/>
  </p:normalViewPr>
  <p:slideViewPr>
    <p:cSldViewPr snapToGrid="0">
      <p:cViewPr varScale="1">
        <p:scale>
          <a:sx n="85" d="100"/>
          <a:sy n="85" d="100"/>
        </p:scale>
        <p:origin x="48"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2A3BE01-BAFF-4179-B4B3-8BE7968CB078}" type="datetimeFigureOut">
              <a:rPr lang="en-US" smtClean="0"/>
              <a:t>12/24/2022</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64224462-2E90-4092-BCF1-7E6A70CE9782}" type="slidenum">
              <a:rPr lang="en-US" smtClean="0"/>
              <a:t>‹#›</a:t>
            </a:fld>
            <a:endParaRPr lang="en-US"/>
          </a:p>
        </p:txBody>
      </p:sp>
    </p:spTree>
    <p:extLst>
      <p:ext uri="{BB962C8B-B14F-4D97-AF65-F5344CB8AC3E}">
        <p14:creationId xmlns:p14="http://schemas.microsoft.com/office/powerpoint/2010/main" val="640750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A3BE01-BAFF-4179-B4B3-8BE7968CB078}" type="datetimeFigureOut">
              <a:rPr lang="en-US" smtClean="0"/>
              <a:t>12/24/2022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64224462-2E90-4092-BCF1-7E6A70CE9782}" type="slidenum">
              <a:rPr lang="en-US" smtClean="0"/>
              <a:t>‹#›</a:t>
            </a:fld>
            <a:endParaRPr lang="en-US"/>
          </a:p>
        </p:txBody>
      </p:sp>
    </p:spTree>
    <p:extLst>
      <p:ext uri="{BB962C8B-B14F-4D97-AF65-F5344CB8AC3E}">
        <p14:creationId xmlns:p14="http://schemas.microsoft.com/office/powerpoint/2010/main" val="40469961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2A3BE01-BAFF-4179-B4B3-8BE7968CB078}" type="datetimeFigureOut">
              <a:rPr lang="en-US" smtClean="0"/>
              <a:t>12/24/2022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224462-2E90-4092-BCF1-7E6A70CE9782}" type="slidenum">
              <a:rPr lang="en-US" smtClean="0"/>
              <a:t>‹#›</a:t>
            </a:fld>
            <a:endParaRPr lang="en-US"/>
          </a:p>
        </p:txBody>
      </p:sp>
    </p:spTree>
    <p:extLst>
      <p:ext uri="{BB962C8B-B14F-4D97-AF65-F5344CB8AC3E}">
        <p14:creationId xmlns:p14="http://schemas.microsoft.com/office/powerpoint/2010/main" val="36510929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2A3BE01-BAFF-4179-B4B3-8BE7968CB078}" type="datetimeFigureOut">
              <a:rPr lang="en-US" smtClean="0"/>
              <a:t>12/24/2022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224462-2E90-4092-BCF1-7E6A70CE9782}" type="slidenum">
              <a:rPr lang="en-US" smtClean="0"/>
              <a:t>‹#›</a:t>
            </a:fld>
            <a:endParaRPr lang="en-US"/>
          </a:p>
        </p:txBody>
      </p:sp>
    </p:spTree>
    <p:extLst>
      <p:ext uri="{BB962C8B-B14F-4D97-AF65-F5344CB8AC3E}">
        <p14:creationId xmlns:p14="http://schemas.microsoft.com/office/powerpoint/2010/main" val="13551304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2A3BE01-BAFF-4179-B4B3-8BE7968CB078}" type="datetimeFigureOut">
              <a:rPr lang="en-US" smtClean="0"/>
              <a:t>12/24/2022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224462-2E90-4092-BCF1-7E6A70CE9782}" type="slidenum">
              <a:rPr lang="en-US" smtClean="0"/>
              <a:t>‹#›</a:t>
            </a:fld>
            <a:endParaRPr lang="en-US"/>
          </a:p>
        </p:txBody>
      </p:sp>
    </p:spTree>
    <p:extLst>
      <p:ext uri="{BB962C8B-B14F-4D97-AF65-F5344CB8AC3E}">
        <p14:creationId xmlns:p14="http://schemas.microsoft.com/office/powerpoint/2010/main" val="17068751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2A3BE01-BAFF-4179-B4B3-8BE7968CB078}" type="datetimeFigureOut">
              <a:rPr lang="en-US" smtClean="0"/>
              <a:t>12/24/2022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224462-2E90-4092-BCF1-7E6A70CE9782}" type="slidenum">
              <a:rPr lang="en-US" smtClean="0"/>
              <a:t>‹#›</a:t>
            </a:fld>
            <a:endParaRPr lang="en-US"/>
          </a:p>
        </p:txBody>
      </p:sp>
    </p:spTree>
    <p:extLst>
      <p:ext uri="{BB962C8B-B14F-4D97-AF65-F5344CB8AC3E}">
        <p14:creationId xmlns:p14="http://schemas.microsoft.com/office/powerpoint/2010/main" val="26559454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A3BE01-BAFF-4179-B4B3-8BE7968CB078}" type="datetimeFigureOut">
              <a:rPr lang="en-US" smtClean="0"/>
              <a:t>12/24/2022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224462-2E90-4092-BCF1-7E6A70CE9782}" type="slidenum">
              <a:rPr lang="en-US" smtClean="0"/>
              <a:t>‹#›</a:t>
            </a:fld>
            <a:endParaRPr lang="en-US"/>
          </a:p>
        </p:txBody>
      </p:sp>
    </p:spTree>
    <p:extLst>
      <p:ext uri="{BB962C8B-B14F-4D97-AF65-F5344CB8AC3E}">
        <p14:creationId xmlns:p14="http://schemas.microsoft.com/office/powerpoint/2010/main" val="3105563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2A3BE01-BAFF-4179-B4B3-8BE7968CB078}" type="datetimeFigureOut">
              <a:rPr lang="en-US" smtClean="0"/>
              <a:t>12/24/2022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224462-2E90-4092-BCF1-7E6A70CE9782}" type="slidenum">
              <a:rPr lang="en-US" smtClean="0"/>
              <a:t>‹#›</a:t>
            </a:fld>
            <a:endParaRPr lang="en-US"/>
          </a:p>
        </p:txBody>
      </p:sp>
    </p:spTree>
    <p:extLst>
      <p:ext uri="{BB962C8B-B14F-4D97-AF65-F5344CB8AC3E}">
        <p14:creationId xmlns:p14="http://schemas.microsoft.com/office/powerpoint/2010/main" val="38345925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2A3BE01-BAFF-4179-B4B3-8BE7968CB078}" type="datetimeFigureOut">
              <a:rPr lang="en-US" smtClean="0"/>
              <a:t>12/24/2022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224462-2E90-4092-BCF1-7E6A70CE9782}" type="slidenum">
              <a:rPr lang="en-US" smtClean="0"/>
              <a:t>‹#›</a:t>
            </a:fld>
            <a:endParaRPr lang="en-US"/>
          </a:p>
        </p:txBody>
      </p:sp>
    </p:spTree>
    <p:extLst>
      <p:ext uri="{BB962C8B-B14F-4D97-AF65-F5344CB8AC3E}">
        <p14:creationId xmlns:p14="http://schemas.microsoft.com/office/powerpoint/2010/main" val="1623301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82A3BE01-BAFF-4179-B4B3-8BE7968CB078}" type="datetimeFigureOut">
              <a:rPr lang="en-US" smtClean="0"/>
              <a:t>12/24/2022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224462-2E90-4092-BCF1-7E6A70CE9782}" type="slidenum">
              <a:rPr lang="en-US" smtClean="0"/>
              <a:t>‹#›</a:t>
            </a:fld>
            <a:endParaRPr lang="en-US"/>
          </a:p>
        </p:txBody>
      </p:sp>
    </p:spTree>
    <p:extLst>
      <p:ext uri="{BB962C8B-B14F-4D97-AF65-F5344CB8AC3E}">
        <p14:creationId xmlns:p14="http://schemas.microsoft.com/office/powerpoint/2010/main" val="366013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2A3BE01-BAFF-4179-B4B3-8BE7968CB078}" type="datetimeFigureOut">
              <a:rPr lang="en-US" smtClean="0"/>
              <a:t>12/24/2022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224462-2E90-4092-BCF1-7E6A70CE9782}" type="slidenum">
              <a:rPr lang="en-US" smtClean="0"/>
              <a:t>‹#›</a:t>
            </a:fld>
            <a:endParaRPr lang="en-US"/>
          </a:p>
        </p:txBody>
      </p:sp>
    </p:spTree>
    <p:extLst>
      <p:ext uri="{BB962C8B-B14F-4D97-AF65-F5344CB8AC3E}">
        <p14:creationId xmlns:p14="http://schemas.microsoft.com/office/powerpoint/2010/main" val="18514709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2A3BE01-BAFF-4179-B4B3-8BE7968CB078}" type="datetimeFigureOut">
              <a:rPr lang="en-US" smtClean="0"/>
              <a:t>12/24/2022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224462-2E90-4092-BCF1-7E6A70CE9782}" type="slidenum">
              <a:rPr lang="en-US" smtClean="0"/>
              <a:t>‹#›</a:t>
            </a:fld>
            <a:endParaRPr lang="en-US"/>
          </a:p>
        </p:txBody>
      </p:sp>
    </p:spTree>
    <p:extLst>
      <p:ext uri="{BB962C8B-B14F-4D97-AF65-F5344CB8AC3E}">
        <p14:creationId xmlns:p14="http://schemas.microsoft.com/office/powerpoint/2010/main" val="12377598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2A3BE01-BAFF-4179-B4B3-8BE7968CB078}" type="datetimeFigureOut">
              <a:rPr lang="en-US" smtClean="0"/>
              <a:t>12/24/2022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224462-2E90-4092-BCF1-7E6A70CE9782}" type="slidenum">
              <a:rPr lang="en-US" smtClean="0"/>
              <a:t>‹#›</a:t>
            </a:fld>
            <a:endParaRPr lang="en-US"/>
          </a:p>
        </p:txBody>
      </p:sp>
    </p:spTree>
    <p:extLst>
      <p:ext uri="{BB962C8B-B14F-4D97-AF65-F5344CB8AC3E}">
        <p14:creationId xmlns:p14="http://schemas.microsoft.com/office/powerpoint/2010/main" val="35100458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2A3BE01-BAFF-4179-B4B3-8BE7968CB078}" type="datetimeFigureOut">
              <a:rPr lang="en-US" smtClean="0"/>
              <a:t>12/24/2022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224462-2E90-4092-BCF1-7E6A70CE9782}" type="slidenum">
              <a:rPr lang="en-US" smtClean="0"/>
              <a:t>‹#›</a:t>
            </a:fld>
            <a:endParaRPr lang="en-US"/>
          </a:p>
        </p:txBody>
      </p:sp>
    </p:spTree>
    <p:extLst>
      <p:ext uri="{BB962C8B-B14F-4D97-AF65-F5344CB8AC3E}">
        <p14:creationId xmlns:p14="http://schemas.microsoft.com/office/powerpoint/2010/main" val="1691088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82A3BE01-BAFF-4179-B4B3-8BE7968CB078}" type="datetimeFigureOut">
              <a:rPr lang="en-US" smtClean="0"/>
              <a:t>12/24/2022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224462-2E90-4092-BCF1-7E6A70CE9782}" type="slidenum">
              <a:rPr lang="en-US" smtClean="0"/>
              <a:t>‹#›</a:t>
            </a:fld>
            <a:endParaRPr lang="en-US"/>
          </a:p>
        </p:txBody>
      </p:sp>
    </p:spTree>
    <p:extLst>
      <p:ext uri="{BB962C8B-B14F-4D97-AF65-F5344CB8AC3E}">
        <p14:creationId xmlns:p14="http://schemas.microsoft.com/office/powerpoint/2010/main" val="11540131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A3BE01-BAFF-4179-B4B3-8BE7968CB078}" type="datetimeFigureOut">
              <a:rPr lang="en-US" smtClean="0"/>
              <a:t>12/24/2022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224462-2E90-4092-BCF1-7E6A70CE9782}" type="slidenum">
              <a:rPr lang="en-US" smtClean="0"/>
              <a:t>‹#›</a:t>
            </a:fld>
            <a:endParaRPr lang="en-US"/>
          </a:p>
        </p:txBody>
      </p:sp>
    </p:spTree>
    <p:extLst>
      <p:ext uri="{BB962C8B-B14F-4D97-AF65-F5344CB8AC3E}">
        <p14:creationId xmlns:p14="http://schemas.microsoft.com/office/powerpoint/2010/main" val="27748407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2A3BE01-BAFF-4179-B4B3-8BE7968CB078}" type="datetimeFigureOut">
              <a:rPr lang="en-US" smtClean="0"/>
              <a:t>12/24/2022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224462-2E90-4092-BCF1-7E6A70CE9782}" type="slidenum">
              <a:rPr lang="en-US" smtClean="0"/>
              <a:t>‹#›</a:t>
            </a:fld>
            <a:endParaRPr lang="en-US"/>
          </a:p>
        </p:txBody>
      </p:sp>
    </p:spTree>
    <p:extLst>
      <p:ext uri="{BB962C8B-B14F-4D97-AF65-F5344CB8AC3E}">
        <p14:creationId xmlns:p14="http://schemas.microsoft.com/office/powerpoint/2010/main" val="400096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2A3BE01-BAFF-4179-B4B3-8BE7968CB078}" type="datetimeFigureOut">
              <a:rPr lang="en-US" smtClean="0"/>
              <a:t>12/24/2022</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4224462-2E90-4092-BCF1-7E6A70CE9782}" type="slidenum">
              <a:rPr lang="en-US" smtClean="0"/>
              <a:t>‹#›</a:t>
            </a:fld>
            <a:endParaRPr lang="en-US"/>
          </a:p>
        </p:txBody>
      </p:sp>
    </p:spTree>
    <p:extLst>
      <p:ext uri="{BB962C8B-B14F-4D97-AF65-F5344CB8AC3E}">
        <p14:creationId xmlns:p14="http://schemas.microsoft.com/office/powerpoint/2010/main" val="10831176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8.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lnSpcReduction="10000"/>
          </a:bodyPr>
          <a:lstStyle/>
          <a:p>
            <a:pPr algn="ctr"/>
            <a:r>
              <a:rPr lang="en-US" b="1" i="1" dirty="0"/>
              <a:t>Maryam Mehrpooya  MD,</a:t>
            </a:r>
            <a:r>
              <a:rPr lang="en-US" dirty="0"/>
              <a:t/>
            </a:r>
            <a:br>
              <a:rPr lang="en-US" dirty="0"/>
            </a:br>
            <a:r>
              <a:rPr lang="en-US" dirty="0"/>
              <a:t>Associate Professor of Interventional Cardiology</a:t>
            </a:r>
            <a:br>
              <a:rPr lang="en-US" dirty="0"/>
            </a:br>
            <a:r>
              <a:rPr lang="en-US" dirty="0"/>
              <a:t>Tehran University of Medical Science</a:t>
            </a:r>
            <a:br>
              <a:rPr lang="en-US" dirty="0"/>
            </a:br>
            <a:r>
              <a:rPr lang="en-US" dirty="0"/>
              <a:t>Imam Khomeini Hospital Complex</a:t>
            </a:r>
          </a:p>
          <a:p>
            <a:pPr algn="ctr"/>
            <a:endParaRPr lang="en-US" dirty="0"/>
          </a:p>
        </p:txBody>
      </p:sp>
      <p:sp>
        <p:nvSpPr>
          <p:cNvPr id="2" name="Title 1"/>
          <p:cNvSpPr>
            <a:spLocks noGrp="1"/>
          </p:cNvSpPr>
          <p:nvPr>
            <p:ph type="ctrTitle"/>
          </p:nvPr>
        </p:nvSpPr>
        <p:spPr>
          <a:xfrm>
            <a:off x="2479616" y="140299"/>
            <a:ext cx="8574622" cy="2616199"/>
          </a:xfrm>
        </p:spPr>
        <p:txBody>
          <a:bodyPr>
            <a:normAutofit/>
          </a:bodyPr>
          <a:lstStyle/>
          <a:p>
            <a:pPr algn="ctr"/>
            <a:r>
              <a:rPr lang="en-US" sz="4800" b="1" dirty="0">
                <a:solidFill>
                  <a:srgbClr val="FF0000"/>
                </a:solidFill>
              </a:rPr>
              <a:t>2021</a:t>
            </a:r>
            <a:r>
              <a:rPr lang="en-US" sz="4400" b="1" dirty="0">
                <a:solidFill>
                  <a:srgbClr val="FF0000"/>
                </a:solidFill>
              </a:rPr>
              <a:t> ESC Guidelines on cardiovascular disease</a:t>
            </a:r>
            <a:br>
              <a:rPr lang="en-US" sz="4400" b="1" dirty="0">
                <a:solidFill>
                  <a:srgbClr val="FF0000"/>
                </a:solidFill>
              </a:rPr>
            </a:br>
            <a:r>
              <a:rPr lang="en-US" sz="4400" b="1" dirty="0">
                <a:solidFill>
                  <a:srgbClr val="FF0000"/>
                </a:solidFill>
              </a:rPr>
              <a:t>prevention in clinical practice</a:t>
            </a:r>
          </a:p>
        </p:txBody>
      </p:sp>
    </p:spTree>
    <p:extLst>
      <p:ext uri="{BB962C8B-B14F-4D97-AF65-F5344CB8AC3E}">
        <p14:creationId xmlns:p14="http://schemas.microsoft.com/office/powerpoint/2010/main" val="1659799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77586" y="132273"/>
            <a:ext cx="7758376" cy="6622692"/>
          </a:xfrm>
          <a:prstGeom prst="rect">
            <a:avLst/>
          </a:prstGeom>
        </p:spPr>
      </p:pic>
    </p:spTree>
    <p:extLst>
      <p:ext uri="{BB962C8B-B14F-4D97-AF65-F5344CB8AC3E}">
        <p14:creationId xmlns:p14="http://schemas.microsoft.com/office/powerpoint/2010/main" val="147028494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10770" y="100612"/>
            <a:ext cx="5015174" cy="6697212"/>
          </a:xfrm>
          <a:prstGeom prst="rect">
            <a:avLst/>
          </a:prstGeom>
        </p:spPr>
      </p:pic>
    </p:spTree>
    <p:extLst>
      <p:ext uri="{BB962C8B-B14F-4D97-AF65-F5344CB8AC3E}">
        <p14:creationId xmlns:p14="http://schemas.microsoft.com/office/powerpoint/2010/main" val="27154464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42363" y="242625"/>
            <a:ext cx="10018713" cy="481042"/>
          </a:xfrm>
        </p:spPr>
        <p:txBody>
          <a:bodyPr>
            <a:normAutofit fontScale="90000"/>
          </a:bodyPr>
          <a:lstStyle/>
          <a:p>
            <a:r>
              <a:rPr lang="en-US" sz="2400" b="1" dirty="0">
                <a:solidFill>
                  <a:srgbClr val="FF0000"/>
                </a:solidFill>
              </a:rPr>
              <a:t>Examples of a stepwise approach to risk stratification and treatment </a:t>
            </a:r>
            <a:r>
              <a:rPr lang="en-US" sz="2400" b="1" dirty="0" smtClean="0">
                <a:solidFill>
                  <a:srgbClr val="FF0000"/>
                </a:solidFill>
              </a:rPr>
              <a:t>options</a:t>
            </a:r>
            <a:endParaRPr lang="en-US" sz="2400" b="1" dirty="0">
              <a:solidFill>
                <a:srgbClr val="FF0000"/>
              </a:solidFill>
            </a:endParaRPr>
          </a:p>
        </p:txBody>
      </p:sp>
      <p:pic>
        <p:nvPicPr>
          <p:cNvPr id="4" name="Content Placeholder 3"/>
          <p:cNvPicPr>
            <a:picLocks noGrp="1" noChangeAspect="1"/>
          </p:cNvPicPr>
          <p:nvPr>
            <p:ph idx="1"/>
          </p:nvPr>
        </p:nvPicPr>
        <p:blipFill>
          <a:blip r:embed="rId2"/>
          <a:stretch>
            <a:fillRect/>
          </a:stretch>
        </p:blipFill>
        <p:spPr>
          <a:xfrm>
            <a:off x="3573453" y="723667"/>
            <a:ext cx="5368594" cy="6127661"/>
          </a:xfrm>
          <a:prstGeom prst="rect">
            <a:avLst/>
          </a:prstGeom>
        </p:spPr>
      </p:pic>
    </p:spTree>
    <p:extLst>
      <p:ext uri="{BB962C8B-B14F-4D97-AF65-F5344CB8AC3E}">
        <p14:creationId xmlns:p14="http://schemas.microsoft.com/office/powerpoint/2010/main" val="261110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7087045" y="-86119"/>
            <a:ext cx="4205513" cy="6824885"/>
          </a:xfrm>
          <a:prstGeom prst="rect">
            <a:avLst/>
          </a:prstGeom>
        </p:spPr>
      </p:pic>
      <p:sp>
        <p:nvSpPr>
          <p:cNvPr id="3" name="Rectangle 2"/>
          <p:cNvSpPr/>
          <p:nvPr/>
        </p:nvSpPr>
        <p:spPr>
          <a:xfrm>
            <a:off x="1408062" y="610926"/>
            <a:ext cx="5503229" cy="5324535"/>
          </a:xfrm>
          <a:prstGeom prst="rect">
            <a:avLst/>
          </a:prstGeom>
        </p:spPr>
        <p:txBody>
          <a:bodyPr wrap="square">
            <a:spAutoFit/>
          </a:bodyPr>
          <a:lstStyle/>
          <a:p>
            <a:r>
              <a:rPr lang="en-US" sz="1600" b="1" dirty="0"/>
              <a:t>Systematic Coronary Risk Estimation 2 and Systematic Coronary Risk Estimation 2-Older Persons risk charts for fatal and non-fatal (myocardial</a:t>
            </a:r>
          </a:p>
          <a:p>
            <a:r>
              <a:rPr lang="en-US" sz="1600" b="1" dirty="0"/>
              <a:t>infarction, </a:t>
            </a:r>
            <a:r>
              <a:rPr lang="en-US" sz="1600" b="1" dirty="0" smtClean="0"/>
              <a:t>stroke)</a:t>
            </a:r>
          </a:p>
          <a:p>
            <a:endParaRPr lang="en-US" sz="1600" b="1" dirty="0"/>
          </a:p>
          <a:p>
            <a:r>
              <a:rPr lang="en-US" sz="1600" b="1" dirty="0" smtClean="0">
                <a:solidFill>
                  <a:srgbClr val="FF0000"/>
                </a:solidFill>
              </a:rPr>
              <a:t>SCORE2 </a:t>
            </a:r>
            <a:r>
              <a:rPr lang="en-US" sz="1600" b="1" dirty="0">
                <a:solidFill>
                  <a:srgbClr val="FF0000"/>
                </a:solidFill>
              </a:rPr>
              <a:t>= </a:t>
            </a:r>
            <a:r>
              <a:rPr lang="en-US" sz="1600" b="1" dirty="0"/>
              <a:t>Systematic Coronary Risk Estimation </a:t>
            </a:r>
            <a:r>
              <a:rPr lang="en-US" sz="1600" b="1" dirty="0" smtClean="0"/>
              <a:t>2</a:t>
            </a:r>
          </a:p>
          <a:p>
            <a:endParaRPr lang="en-US" sz="1600" b="1" dirty="0"/>
          </a:p>
          <a:p>
            <a:endParaRPr lang="en-US" sz="1600" b="1" dirty="0" smtClean="0"/>
          </a:p>
          <a:p>
            <a:endParaRPr lang="en-US" sz="1600" b="1" dirty="0" smtClean="0"/>
          </a:p>
          <a:p>
            <a:r>
              <a:rPr lang="en-US" sz="1600" b="1" dirty="0" smtClean="0"/>
              <a:t> </a:t>
            </a:r>
            <a:r>
              <a:rPr lang="en-US" sz="1600" b="1" dirty="0">
                <a:solidFill>
                  <a:srgbClr val="FF0000"/>
                </a:solidFill>
              </a:rPr>
              <a:t>SCORE2-OP = </a:t>
            </a:r>
            <a:r>
              <a:rPr lang="en-US" sz="1600" b="1" dirty="0" smtClean="0"/>
              <a:t>Systematic Coronary </a:t>
            </a:r>
            <a:r>
              <a:rPr lang="en-US" sz="1600" b="1" dirty="0"/>
              <a:t>Risk Estimation 2-Older </a:t>
            </a:r>
            <a:r>
              <a:rPr lang="en-US" sz="1600" b="1" dirty="0" smtClean="0"/>
              <a:t>Persons</a:t>
            </a:r>
          </a:p>
          <a:p>
            <a:endParaRPr lang="en-US" sz="1600" b="1" dirty="0"/>
          </a:p>
          <a:p>
            <a:r>
              <a:rPr lang="en-US" sz="1600" b="1" dirty="0">
                <a:solidFill>
                  <a:srgbClr val="FF0000"/>
                </a:solidFill>
              </a:rPr>
              <a:t> TFYR = </a:t>
            </a:r>
            <a:r>
              <a:rPr lang="en-US" sz="1600" b="1" dirty="0"/>
              <a:t>The Former Yugoslav </a:t>
            </a:r>
            <a:r>
              <a:rPr lang="en-US" sz="1600" b="1" dirty="0" smtClean="0"/>
              <a:t>Republic</a:t>
            </a:r>
          </a:p>
          <a:p>
            <a:endParaRPr lang="en-US" b="1" dirty="0">
              <a:solidFill>
                <a:srgbClr val="7030A0"/>
              </a:solidFill>
            </a:endParaRPr>
          </a:p>
          <a:p>
            <a:r>
              <a:rPr lang="en-US" b="1" dirty="0" smtClean="0">
                <a:solidFill>
                  <a:srgbClr val="7030A0"/>
                </a:solidFill>
              </a:rPr>
              <a:t>For </a:t>
            </a:r>
            <a:r>
              <a:rPr lang="en-US" b="1" dirty="0">
                <a:solidFill>
                  <a:srgbClr val="7030A0"/>
                </a:solidFill>
              </a:rPr>
              <a:t>apparently healthy people aged </a:t>
            </a:r>
            <a:r>
              <a:rPr lang="en-US" b="1" dirty="0" smtClean="0">
                <a:solidFill>
                  <a:srgbClr val="7030A0"/>
                </a:solidFill>
              </a:rPr>
              <a:t>40-69 years</a:t>
            </a:r>
            <a:r>
              <a:rPr lang="en-US" sz="1600" b="1" dirty="0"/>
              <a:t>, the SCORE2 </a:t>
            </a:r>
            <a:r>
              <a:rPr lang="en-US" sz="1600" b="1" dirty="0" smtClean="0"/>
              <a:t>algorithm </a:t>
            </a:r>
            <a:r>
              <a:rPr lang="en-US" sz="1600" b="1" dirty="0"/>
              <a:t>is used to estimate 10-year risk of fatal and non-fatal (myocardial infarction, stroke) </a:t>
            </a:r>
            <a:r>
              <a:rPr lang="en-US" sz="1600" b="1" dirty="0" smtClean="0"/>
              <a:t>CVD</a:t>
            </a:r>
          </a:p>
          <a:p>
            <a:endParaRPr lang="en-US" sz="1600" b="1" dirty="0"/>
          </a:p>
          <a:p>
            <a:endParaRPr lang="en-US" sz="1600" b="1" dirty="0" smtClean="0"/>
          </a:p>
          <a:p>
            <a:r>
              <a:rPr lang="en-US" b="1" dirty="0">
                <a:solidFill>
                  <a:srgbClr val="7030A0"/>
                </a:solidFill>
              </a:rPr>
              <a:t>For apparently healthy people &gt;70 years of age, </a:t>
            </a:r>
            <a:r>
              <a:rPr lang="en-US" sz="1600" b="1" dirty="0"/>
              <a:t>the SCORE2-OP is </a:t>
            </a:r>
            <a:r>
              <a:rPr lang="en-US" sz="1600" b="1" dirty="0" smtClean="0"/>
              <a:t>used</a:t>
            </a:r>
            <a:endParaRPr lang="en-US" sz="1600" b="1" dirty="0"/>
          </a:p>
        </p:txBody>
      </p:sp>
    </p:spTree>
    <p:extLst>
      <p:ext uri="{BB962C8B-B14F-4D97-AF65-F5344CB8AC3E}">
        <p14:creationId xmlns:p14="http://schemas.microsoft.com/office/powerpoint/2010/main" val="28049773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347163" y="92765"/>
            <a:ext cx="7612924" cy="6705589"/>
          </a:xfrm>
          <a:prstGeom prst="rect">
            <a:avLst/>
          </a:prstGeom>
        </p:spPr>
      </p:pic>
      <p:sp>
        <p:nvSpPr>
          <p:cNvPr id="3" name="Rectangle 2"/>
          <p:cNvSpPr/>
          <p:nvPr/>
        </p:nvSpPr>
        <p:spPr>
          <a:xfrm>
            <a:off x="1020417" y="2845394"/>
            <a:ext cx="3028122" cy="1200329"/>
          </a:xfrm>
          <a:prstGeom prst="rect">
            <a:avLst/>
          </a:prstGeom>
        </p:spPr>
        <p:txBody>
          <a:bodyPr wrap="square">
            <a:spAutoFit/>
          </a:bodyPr>
          <a:lstStyle/>
          <a:p>
            <a:r>
              <a:rPr lang="en-US" b="1" dirty="0"/>
              <a:t>Risk regions based </a:t>
            </a:r>
            <a:r>
              <a:rPr lang="en-US" b="1" dirty="0" smtClean="0"/>
              <a:t>on World Health Organization </a:t>
            </a:r>
            <a:r>
              <a:rPr lang="en-US" b="1" dirty="0"/>
              <a:t>cardiovascular mortality </a:t>
            </a:r>
            <a:r>
              <a:rPr lang="en-US" b="1" dirty="0" smtClean="0"/>
              <a:t>rates</a:t>
            </a:r>
            <a:endParaRPr lang="en-US" b="1" dirty="0"/>
          </a:p>
        </p:txBody>
      </p:sp>
    </p:spTree>
    <p:extLst>
      <p:ext uri="{BB962C8B-B14F-4D97-AF65-F5344CB8AC3E}">
        <p14:creationId xmlns:p14="http://schemas.microsoft.com/office/powerpoint/2010/main" val="40497972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09040" y="125007"/>
            <a:ext cx="9312295" cy="6482182"/>
          </a:xfrm>
          <a:prstGeom prst="rect">
            <a:avLst/>
          </a:prstGeom>
        </p:spPr>
      </p:pic>
    </p:spTree>
    <p:extLst>
      <p:ext uri="{BB962C8B-B14F-4D97-AF65-F5344CB8AC3E}">
        <p14:creationId xmlns:p14="http://schemas.microsoft.com/office/powerpoint/2010/main" val="21441136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68" y="1"/>
            <a:ext cx="10018713" cy="602974"/>
          </a:xfrm>
        </p:spPr>
        <p:txBody>
          <a:bodyPr>
            <a:normAutofit fontScale="90000"/>
          </a:bodyPr>
          <a:lstStyle/>
          <a:p>
            <a:r>
              <a:rPr lang="en-US" sz="2400" b="1" dirty="0" smtClean="0"/>
              <a:t/>
            </a:r>
            <a:br>
              <a:rPr lang="en-US" sz="2400" b="1" dirty="0" smtClean="0"/>
            </a:br>
            <a:r>
              <a:rPr lang="en-US" sz="2400" b="1" dirty="0" smtClean="0"/>
              <a:t>Patient </a:t>
            </a:r>
            <a:r>
              <a:rPr lang="en-US" sz="2400" b="1" dirty="0"/>
              <a:t>categories and associated cardiovascular disease </a:t>
            </a:r>
            <a:r>
              <a:rPr lang="en-US" sz="2400" b="1" dirty="0" smtClean="0"/>
              <a:t>risk</a:t>
            </a:r>
            <a:endParaRPr lang="en-US" sz="2400" b="1" dirty="0"/>
          </a:p>
        </p:txBody>
      </p:sp>
      <p:pic>
        <p:nvPicPr>
          <p:cNvPr id="4" name="Picture 3"/>
          <p:cNvPicPr>
            <a:picLocks noChangeAspect="1"/>
          </p:cNvPicPr>
          <p:nvPr/>
        </p:nvPicPr>
        <p:blipFill>
          <a:blip r:embed="rId2"/>
          <a:stretch>
            <a:fillRect/>
          </a:stretch>
        </p:blipFill>
        <p:spPr>
          <a:xfrm>
            <a:off x="1371668" y="846842"/>
            <a:ext cx="10820331" cy="5914024"/>
          </a:xfrm>
          <a:prstGeom prst="rect">
            <a:avLst/>
          </a:prstGeom>
        </p:spPr>
      </p:pic>
    </p:spTree>
    <p:extLst>
      <p:ext uri="{BB962C8B-B14F-4D97-AF65-F5344CB8AC3E}">
        <p14:creationId xmlns:p14="http://schemas.microsoft.com/office/powerpoint/2010/main" val="2983561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68" y="1"/>
            <a:ext cx="10018713" cy="602974"/>
          </a:xfrm>
        </p:spPr>
        <p:txBody>
          <a:bodyPr>
            <a:normAutofit fontScale="90000"/>
          </a:bodyPr>
          <a:lstStyle/>
          <a:p>
            <a:r>
              <a:rPr lang="en-US" sz="2400" b="1" dirty="0" smtClean="0"/>
              <a:t/>
            </a:r>
            <a:br>
              <a:rPr lang="en-US" sz="2400" b="1" dirty="0" smtClean="0"/>
            </a:br>
            <a:r>
              <a:rPr lang="en-US" sz="2400" b="1" dirty="0" smtClean="0"/>
              <a:t>Patient </a:t>
            </a:r>
            <a:r>
              <a:rPr lang="en-US" sz="2400" b="1" dirty="0"/>
              <a:t>categories and associated cardiovascular disease </a:t>
            </a:r>
            <a:r>
              <a:rPr lang="en-US" sz="2400" b="1" dirty="0" smtClean="0"/>
              <a:t>risk</a:t>
            </a:r>
            <a:endParaRPr lang="en-US" sz="2400" b="1" dirty="0"/>
          </a:p>
        </p:txBody>
      </p:sp>
      <p:pic>
        <p:nvPicPr>
          <p:cNvPr id="3" name="Picture 2"/>
          <p:cNvPicPr>
            <a:picLocks noChangeAspect="1"/>
          </p:cNvPicPr>
          <p:nvPr/>
        </p:nvPicPr>
        <p:blipFill>
          <a:blip r:embed="rId2"/>
          <a:stretch>
            <a:fillRect/>
          </a:stretch>
        </p:blipFill>
        <p:spPr>
          <a:xfrm>
            <a:off x="1192696" y="887088"/>
            <a:ext cx="10893286" cy="5858574"/>
          </a:xfrm>
          <a:prstGeom prst="rect">
            <a:avLst/>
          </a:prstGeom>
        </p:spPr>
      </p:pic>
    </p:spTree>
    <p:extLst>
      <p:ext uri="{BB962C8B-B14F-4D97-AF65-F5344CB8AC3E}">
        <p14:creationId xmlns:p14="http://schemas.microsoft.com/office/powerpoint/2010/main" val="419922499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68" y="1"/>
            <a:ext cx="10018713" cy="602974"/>
          </a:xfrm>
        </p:spPr>
        <p:txBody>
          <a:bodyPr>
            <a:normAutofit fontScale="90000"/>
          </a:bodyPr>
          <a:lstStyle/>
          <a:p>
            <a:r>
              <a:rPr lang="en-US" sz="2400" b="1" dirty="0" smtClean="0"/>
              <a:t/>
            </a:r>
            <a:br>
              <a:rPr lang="en-US" sz="2400" b="1" dirty="0" smtClean="0"/>
            </a:br>
            <a:r>
              <a:rPr lang="en-US" sz="2400" b="1" dirty="0" smtClean="0"/>
              <a:t>Patient </a:t>
            </a:r>
            <a:r>
              <a:rPr lang="en-US" sz="2400" b="1" dirty="0"/>
              <a:t>categories and associated cardiovascular disease </a:t>
            </a:r>
            <a:r>
              <a:rPr lang="en-US" sz="2400" b="1" dirty="0" smtClean="0"/>
              <a:t>risk</a:t>
            </a:r>
            <a:endParaRPr lang="en-US" sz="2400" b="1" dirty="0"/>
          </a:p>
        </p:txBody>
      </p:sp>
      <p:pic>
        <p:nvPicPr>
          <p:cNvPr id="4" name="Picture 3"/>
          <p:cNvPicPr>
            <a:picLocks noChangeAspect="1"/>
          </p:cNvPicPr>
          <p:nvPr/>
        </p:nvPicPr>
        <p:blipFill rotWithShape="1">
          <a:blip r:embed="rId2"/>
          <a:srcRect t="2729"/>
          <a:stretch/>
        </p:blipFill>
        <p:spPr>
          <a:xfrm>
            <a:off x="112643" y="1842052"/>
            <a:ext cx="11909606" cy="3860502"/>
          </a:xfrm>
          <a:prstGeom prst="rect">
            <a:avLst/>
          </a:prstGeom>
        </p:spPr>
      </p:pic>
    </p:spTree>
    <p:extLst>
      <p:ext uri="{BB962C8B-B14F-4D97-AF65-F5344CB8AC3E}">
        <p14:creationId xmlns:p14="http://schemas.microsoft.com/office/powerpoint/2010/main" val="137925165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8540"/>
            <a:ext cx="4764090" cy="6915893"/>
          </a:xfrm>
        </p:spPr>
        <p:txBody>
          <a:bodyPr>
            <a:noAutofit/>
          </a:bodyPr>
          <a:lstStyle/>
          <a:p>
            <a:pPr algn="l"/>
            <a:r>
              <a:rPr lang="en-US" sz="2000" dirty="0" smtClean="0"/>
              <a:t>In </a:t>
            </a:r>
            <a:r>
              <a:rPr lang="en-US" sz="2000" dirty="0"/>
              <a:t>apparently healthy people &gt;70 years old, the treatment recommendation for</a:t>
            </a:r>
            <a:br>
              <a:rPr lang="en-US" sz="2000" dirty="0"/>
            </a:br>
            <a:r>
              <a:rPr lang="en-US" sz="2000" dirty="0"/>
              <a:t>lipid-lowering drugs is Class </a:t>
            </a:r>
            <a:r>
              <a:rPr lang="en-US" sz="2000" dirty="0" err="1"/>
              <a:t>IIb</a:t>
            </a:r>
            <a:r>
              <a:rPr lang="en-US" sz="2000" dirty="0"/>
              <a:t> (‘may be considered’).</a:t>
            </a:r>
            <a:br>
              <a:rPr lang="en-US" sz="2000" dirty="0"/>
            </a:br>
            <a:r>
              <a:rPr lang="en-US" sz="2000" dirty="0"/>
              <a:t>The division of the population into three distinct age groups (&lt;50, </a:t>
            </a:r>
            <a:r>
              <a:rPr lang="en-US" sz="2000" dirty="0" smtClean="0"/>
              <a:t>50-69</a:t>
            </a:r>
            <a:r>
              <a:rPr lang="en-US" sz="2000" dirty="0"/>
              <a:t>, </a:t>
            </a:r>
            <a:r>
              <a:rPr lang="en-US" sz="2000" dirty="0" smtClean="0"/>
              <a:t>and &gt;70 </a:t>
            </a:r>
            <a:r>
              <a:rPr lang="en-US" sz="2000" dirty="0"/>
              <a:t>years) results in a discontinuous increase in risk thresholds for </a:t>
            </a:r>
            <a:r>
              <a:rPr lang="en-US" sz="2000" dirty="0" smtClean="0"/>
              <a:t>low-to-moderate, high</a:t>
            </a:r>
            <a:r>
              <a:rPr lang="en-US" sz="2000" dirty="0"/>
              <a:t>, and very high risk. In reality, age is obviously continuous, and a </a:t>
            </a:r>
            <a:r>
              <a:rPr lang="en-US" sz="2000" dirty="0" smtClean="0"/>
              <a:t>sensible application </a:t>
            </a:r>
            <a:r>
              <a:rPr lang="en-US" sz="2000" dirty="0"/>
              <a:t>of the thresholds in clinical practice would require some </a:t>
            </a:r>
            <a:r>
              <a:rPr lang="en-US" sz="2000" dirty="0" smtClean="0"/>
              <a:t>flexibility in </a:t>
            </a:r>
            <a:r>
              <a:rPr lang="en-US" sz="2000" dirty="0"/>
              <a:t>handling these risk thresholds as patients move towards the next age group, or</a:t>
            </a:r>
            <a:br>
              <a:rPr lang="en-US" sz="2000" dirty="0"/>
            </a:br>
            <a:r>
              <a:rPr lang="en-US" sz="2000" dirty="0"/>
              <a:t>recently passed the age cut-off.</a:t>
            </a:r>
          </a:p>
        </p:txBody>
      </p:sp>
      <p:pic>
        <p:nvPicPr>
          <p:cNvPr id="4" name="Content Placeholder 3"/>
          <p:cNvPicPr>
            <a:picLocks noGrp="1" noChangeAspect="1"/>
          </p:cNvPicPr>
          <p:nvPr>
            <p:ph idx="1"/>
          </p:nvPr>
        </p:nvPicPr>
        <p:blipFill rotWithShape="1">
          <a:blip r:embed="rId2"/>
          <a:srcRect l="3574" r="3250"/>
          <a:stretch/>
        </p:blipFill>
        <p:spPr>
          <a:xfrm>
            <a:off x="4591878" y="1183399"/>
            <a:ext cx="7600122" cy="5593346"/>
          </a:xfrm>
          <a:prstGeom prst="rect">
            <a:avLst/>
          </a:prstGeom>
        </p:spPr>
      </p:pic>
    </p:spTree>
    <p:extLst>
      <p:ext uri="{BB962C8B-B14F-4D97-AF65-F5344CB8AC3E}">
        <p14:creationId xmlns:p14="http://schemas.microsoft.com/office/powerpoint/2010/main" val="32444241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5108713" y="239538"/>
            <a:ext cx="7023652" cy="6505819"/>
          </a:xfrm>
          <a:prstGeom prst="rect">
            <a:avLst/>
          </a:prstGeom>
        </p:spPr>
      </p:pic>
      <p:sp>
        <p:nvSpPr>
          <p:cNvPr id="5" name="Rectangle 4"/>
          <p:cNvSpPr/>
          <p:nvPr/>
        </p:nvSpPr>
        <p:spPr>
          <a:xfrm>
            <a:off x="1318592" y="1192696"/>
            <a:ext cx="3511826" cy="1240879"/>
          </a:xfrm>
          <a:prstGeom prst="rect">
            <a:avLst/>
          </a:prstGeom>
        </p:spPr>
        <p:txBody>
          <a:bodyPr wrap="square">
            <a:spAutoFit/>
          </a:bodyPr>
          <a:lstStyle/>
          <a:p>
            <a:r>
              <a:rPr lang="en-US" b="1" dirty="0"/>
              <a:t>Schematic representation of increasing 10-year cardiovascular disease risk thresholds across age </a:t>
            </a:r>
            <a:r>
              <a:rPr lang="en-US" b="1" dirty="0" smtClean="0"/>
              <a:t>groups</a:t>
            </a:r>
            <a:endParaRPr lang="en-US" b="1" dirty="0"/>
          </a:p>
        </p:txBody>
      </p:sp>
    </p:spTree>
    <p:extLst>
      <p:ext uri="{BB962C8B-B14F-4D97-AF65-F5344CB8AC3E}">
        <p14:creationId xmlns:p14="http://schemas.microsoft.com/office/powerpoint/2010/main" val="82629617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83697" y="-12475"/>
            <a:ext cx="5334934" cy="6743492"/>
          </a:xfrm>
          <a:prstGeom prst="rect">
            <a:avLst/>
          </a:prstGeom>
        </p:spPr>
      </p:pic>
    </p:spTree>
    <p:extLst>
      <p:ext uri="{BB962C8B-B14F-4D97-AF65-F5344CB8AC3E}">
        <p14:creationId xmlns:p14="http://schemas.microsoft.com/office/powerpoint/2010/main" val="372745318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45880" y="0"/>
            <a:ext cx="7085197" cy="6911821"/>
          </a:xfrm>
          <a:prstGeom prst="rect">
            <a:avLst/>
          </a:prstGeom>
        </p:spPr>
      </p:pic>
    </p:spTree>
    <p:extLst>
      <p:ext uri="{BB962C8B-B14F-4D97-AF65-F5344CB8AC3E}">
        <p14:creationId xmlns:p14="http://schemas.microsoft.com/office/powerpoint/2010/main" val="4024324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486810" y="108952"/>
            <a:ext cx="5135477" cy="6749048"/>
          </a:xfrm>
          <a:prstGeom prst="rect">
            <a:avLst/>
          </a:prstGeom>
        </p:spPr>
      </p:pic>
    </p:spTree>
    <p:extLst>
      <p:ext uri="{BB962C8B-B14F-4D97-AF65-F5344CB8AC3E}">
        <p14:creationId xmlns:p14="http://schemas.microsoft.com/office/powerpoint/2010/main" val="10069577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58327" y="0"/>
            <a:ext cx="5870416" cy="6863765"/>
          </a:xfrm>
          <a:prstGeom prst="rect">
            <a:avLst/>
          </a:prstGeom>
        </p:spPr>
      </p:pic>
    </p:spTree>
    <p:extLst>
      <p:ext uri="{BB962C8B-B14F-4D97-AF65-F5344CB8AC3E}">
        <p14:creationId xmlns:p14="http://schemas.microsoft.com/office/powerpoint/2010/main" val="15145190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98572" y="11937"/>
            <a:ext cx="5660304" cy="6756007"/>
          </a:xfrm>
          <a:prstGeom prst="rect">
            <a:avLst/>
          </a:prstGeom>
        </p:spPr>
      </p:pic>
    </p:spTree>
    <p:extLst>
      <p:ext uri="{BB962C8B-B14F-4D97-AF65-F5344CB8AC3E}">
        <p14:creationId xmlns:p14="http://schemas.microsoft.com/office/powerpoint/2010/main" val="39294842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90758" y="6062"/>
            <a:ext cx="7231053" cy="6826456"/>
          </a:xfrm>
          <a:prstGeom prst="rect">
            <a:avLst/>
          </a:prstGeom>
        </p:spPr>
      </p:pic>
    </p:spTree>
    <p:extLst>
      <p:ext uri="{BB962C8B-B14F-4D97-AF65-F5344CB8AC3E}">
        <p14:creationId xmlns:p14="http://schemas.microsoft.com/office/powerpoint/2010/main" val="188171441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248084" y="-2230"/>
            <a:ext cx="5233958" cy="6860230"/>
          </a:xfrm>
          <a:prstGeom prst="rect">
            <a:avLst/>
          </a:prstGeom>
        </p:spPr>
      </p:pic>
    </p:spTree>
    <p:extLst>
      <p:ext uri="{BB962C8B-B14F-4D97-AF65-F5344CB8AC3E}">
        <p14:creationId xmlns:p14="http://schemas.microsoft.com/office/powerpoint/2010/main" val="58160466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09291" y="66826"/>
            <a:ext cx="7915449" cy="6773955"/>
          </a:xfrm>
          <a:prstGeom prst="rect">
            <a:avLst/>
          </a:prstGeom>
        </p:spPr>
      </p:pic>
    </p:spTree>
    <p:extLst>
      <p:ext uri="{BB962C8B-B14F-4D97-AF65-F5344CB8AC3E}">
        <p14:creationId xmlns:p14="http://schemas.microsoft.com/office/powerpoint/2010/main" val="95821409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84" b="46785"/>
          <a:stretch/>
        </p:blipFill>
        <p:spPr>
          <a:xfrm>
            <a:off x="2277585" y="190733"/>
            <a:ext cx="7876182" cy="6538301"/>
          </a:xfrm>
          <a:prstGeom prst="rect">
            <a:avLst/>
          </a:prstGeom>
        </p:spPr>
      </p:pic>
    </p:spTree>
    <p:extLst>
      <p:ext uri="{BB962C8B-B14F-4D97-AF65-F5344CB8AC3E}">
        <p14:creationId xmlns:p14="http://schemas.microsoft.com/office/powerpoint/2010/main" val="295021135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52966"/>
          <a:stretch/>
        </p:blipFill>
        <p:spPr>
          <a:xfrm>
            <a:off x="1991485" y="83749"/>
            <a:ext cx="9110341" cy="6673895"/>
          </a:xfrm>
          <a:prstGeom prst="rect">
            <a:avLst/>
          </a:prstGeom>
        </p:spPr>
      </p:pic>
    </p:spTree>
    <p:extLst>
      <p:ext uri="{BB962C8B-B14F-4D97-AF65-F5344CB8AC3E}">
        <p14:creationId xmlns:p14="http://schemas.microsoft.com/office/powerpoint/2010/main" val="10158079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071274" y="0"/>
            <a:ext cx="4975906" cy="6834256"/>
          </a:xfrm>
          <a:prstGeom prst="rect">
            <a:avLst/>
          </a:prstGeom>
        </p:spPr>
      </p:pic>
      <p:sp>
        <p:nvSpPr>
          <p:cNvPr id="3" name="Rectangle 2"/>
          <p:cNvSpPr/>
          <p:nvPr/>
        </p:nvSpPr>
        <p:spPr>
          <a:xfrm>
            <a:off x="1334651" y="1767243"/>
            <a:ext cx="3566232" cy="646331"/>
          </a:xfrm>
          <a:prstGeom prst="rect">
            <a:avLst/>
          </a:prstGeom>
        </p:spPr>
        <p:txBody>
          <a:bodyPr wrap="square">
            <a:spAutoFit/>
          </a:bodyPr>
          <a:lstStyle/>
          <a:p>
            <a:r>
              <a:rPr lang="en-US" b="1" dirty="0"/>
              <a:t>The role of risk factors and comorbidities in atrial </a:t>
            </a:r>
            <a:r>
              <a:rPr lang="en-US" b="1" dirty="0" smtClean="0"/>
              <a:t>fibrillation</a:t>
            </a:r>
            <a:endParaRPr lang="en-US" b="1" dirty="0"/>
          </a:p>
        </p:txBody>
      </p:sp>
    </p:spTree>
    <p:extLst>
      <p:ext uri="{BB962C8B-B14F-4D97-AF65-F5344CB8AC3E}">
        <p14:creationId xmlns:p14="http://schemas.microsoft.com/office/powerpoint/2010/main" val="296407364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24084" y="1271752"/>
            <a:ext cx="11356378" cy="4825865"/>
          </a:xfrm>
          <a:prstGeom prst="rect">
            <a:avLst/>
          </a:prstGeom>
        </p:spPr>
      </p:pic>
    </p:spTree>
    <p:extLst>
      <p:ext uri="{BB962C8B-B14F-4D97-AF65-F5344CB8AC3E}">
        <p14:creationId xmlns:p14="http://schemas.microsoft.com/office/powerpoint/2010/main" val="37438929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t="4178"/>
          <a:stretch/>
        </p:blipFill>
        <p:spPr>
          <a:xfrm>
            <a:off x="244970" y="1555530"/>
            <a:ext cx="11296611" cy="2737945"/>
          </a:xfrm>
          <a:prstGeom prst="rect">
            <a:avLst/>
          </a:prstGeom>
        </p:spPr>
      </p:pic>
    </p:spTree>
    <p:extLst>
      <p:ext uri="{BB962C8B-B14F-4D97-AF65-F5344CB8AC3E}">
        <p14:creationId xmlns:p14="http://schemas.microsoft.com/office/powerpoint/2010/main" val="252681588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1380" y="635875"/>
            <a:ext cx="11182230" cy="5684757"/>
          </a:xfrm>
          <a:prstGeom prst="rect">
            <a:avLst/>
          </a:prstGeom>
        </p:spPr>
      </p:pic>
    </p:spTree>
    <p:extLst>
      <p:ext uri="{BB962C8B-B14F-4D97-AF65-F5344CB8AC3E}">
        <p14:creationId xmlns:p14="http://schemas.microsoft.com/office/powerpoint/2010/main" val="40551844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631324" y="145730"/>
            <a:ext cx="4892565" cy="6775136"/>
          </a:xfrm>
          <a:prstGeom prst="rect">
            <a:avLst/>
          </a:prstGeom>
        </p:spPr>
      </p:pic>
    </p:spTree>
    <p:extLst>
      <p:ext uri="{BB962C8B-B14F-4D97-AF65-F5344CB8AC3E}">
        <p14:creationId xmlns:p14="http://schemas.microsoft.com/office/powerpoint/2010/main" val="24642177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43954" y="740980"/>
            <a:ext cx="10765025" cy="4578062"/>
          </a:xfrm>
          <a:prstGeom prst="rect">
            <a:avLst/>
          </a:prstGeom>
        </p:spPr>
      </p:pic>
    </p:spTree>
    <p:extLst>
      <p:ext uri="{BB962C8B-B14F-4D97-AF65-F5344CB8AC3E}">
        <p14:creationId xmlns:p14="http://schemas.microsoft.com/office/powerpoint/2010/main" val="5508142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11669" y="42367"/>
            <a:ext cx="6784427" cy="6757561"/>
          </a:xfrm>
          <a:prstGeom prst="rect">
            <a:avLst/>
          </a:prstGeom>
        </p:spPr>
      </p:pic>
    </p:spTree>
    <p:extLst>
      <p:ext uri="{BB962C8B-B14F-4D97-AF65-F5344CB8AC3E}">
        <p14:creationId xmlns:p14="http://schemas.microsoft.com/office/powerpoint/2010/main" val="138229480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67710" y="599091"/>
            <a:ext cx="10821373" cy="5896980"/>
          </a:xfrm>
          <a:prstGeom prst="rect">
            <a:avLst/>
          </a:prstGeom>
        </p:spPr>
      </p:pic>
    </p:spTree>
    <p:extLst>
      <p:ext uri="{BB962C8B-B14F-4D97-AF65-F5344CB8AC3E}">
        <p14:creationId xmlns:p14="http://schemas.microsoft.com/office/powerpoint/2010/main" val="172330572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196662" y="105103"/>
            <a:ext cx="7462201" cy="4544948"/>
          </a:xfrm>
          <a:prstGeom prst="rect">
            <a:avLst/>
          </a:prstGeom>
        </p:spPr>
      </p:pic>
      <p:pic>
        <p:nvPicPr>
          <p:cNvPr id="3" name="Picture 2"/>
          <p:cNvPicPr>
            <a:picLocks noChangeAspect="1"/>
          </p:cNvPicPr>
          <p:nvPr/>
        </p:nvPicPr>
        <p:blipFill>
          <a:blip r:embed="rId3"/>
          <a:stretch>
            <a:fillRect/>
          </a:stretch>
        </p:blipFill>
        <p:spPr>
          <a:xfrm>
            <a:off x="2196662" y="4650050"/>
            <a:ext cx="7462201" cy="1377057"/>
          </a:xfrm>
          <a:prstGeom prst="rect">
            <a:avLst/>
          </a:prstGeom>
        </p:spPr>
      </p:pic>
    </p:spTree>
    <p:extLst>
      <p:ext uri="{BB962C8B-B14F-4D97-AF65-F5344CB8AC3E}">
        <p14:creationId xmlns:p14="http://schemas.microsoft.com/office/powerpoint/2010/main" val="20468468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339919" y="867104"/>
            <a:ext cx="7367807" cy="3450166"/>
          </a:xfrm>
          <a:prstGeom prst="rect">
            <a:avLst/>
          </a:prstGeom>
        </p:spPr>
      </p:pic>
    </p:spTree>
    <p:extLst>
      <p:ext uri="{BB962C8B-B14F-4D97-AF65-F5344CB8AC3E}">
        <p14:creationId xmlns:p14="http://schemas.microsoft.com/office/powerpoint/2010/main" val="258704553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87517" y="52552"/>
            <a:ext cx="9787793" cy="6637059"/>
          </a:xfrm>
          <a:prstGeom prst="rect">
            <a:avLst/>
          </a:prstGeom>
        </p:spPr>
      </p:pic>
    </p:spTree>
    <p:extLst>
      <p:ext uri="{BB962C8B-B14F-4D97-AF65-F5344CB8AC3E}">
        <p14:creationId xmlns:p14="http://schemas.microsoft.com/office/powerpoint/2010/main" val="115108815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31076" y="331075"/>
            <a:ext cx="10999180" cy="6111102"/>
          </a:xfrm>
          <a:prstGeom prst="rect">
            <a:avLst/>
          </a:prstGeom>
        </p:spPr>
      </p:pic>
    </p:spTree>
    <p:extLst>
      <p:ext uri="{BB962C8B-B14F-4D97-AF65-F5344CB8AC3E}">
        <p14:creationId xmlns:p14="http://schemas.microsoft.com/office/powerpoint/2010/main" val="154511381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b="39161"/>
          <a:stretch/>
        </p:blipFill>
        <p:spPr>
          <a:xfrm>
            <a:off x="83555" y="157183"/>
            <a:ext cx="5812362" cy="5290356"/>
          </a:xfrm>
          <a:prstGeom prst="rect">
            <a:avLst/>
          </a:prstGeom>
        </p:spPr>
      </p:pic>
      <p:pic>
        <p:nvPicPr>
          <p:cNvPr id="4" name="Picture 3"/>
          <p:cNvPicPr>
            <a:picLocks noChangeAspect="1"/>
          </p:cNvPicPr>
          <p:nvPr/>
        </p:nvPicPr>
        <p:blipFill>
          <a:blip r:embed="rId3"/>
          <a:stretch>
            <a:fillRect/>
          </a:stretch>
        </p:blipFill>
        <p:spPr>
          <a:xfrm>
            <a:off x="5895917" y="3096865"/>
            <a:ext cx="6404169" cy="3881746"/>
          </a:xfrm>
          <a:prstGeom prst="rect">
            <a:avLst/>
          </a:prstGeom>
        </p:spPr>
      </p:pic>
    </p:spTree>
    <p:extLst>
      <p:ext uri="{BB962C8B-B14F-4D97-AF65-F5344CB8AC3E}">
        <p14:creationId xmlns:p14="http://schemas.microsoft.com/office/powerpoint/2010/main" val="27334197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006861" y="-55985"/>
            <a:ext cx="6210067" cy="6934471"/>
          </a:xfrm>
          <a:prstGeom prst="rect">
            <a:avLst/>
          </a:prstGeom>
        </p:spPr>
      </p:pic>
    </p:spTree>
    <p:extLst>
      <p:ext uri="{BB962C8B-B14F-4D97-AF65-F5344CB8AC3E}">
        <p14:creationId xmlns:p14="http://schemas.microsoft.com/office/powerpoint/2010/main" val="401370083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733433" y="67319"/>
            <a:ext cx="8664174" cy="6771002"/>
          </a:xfrm>
          <a:prstGeom prst="rect">
            <a:avLst/>
          </a:prstGeom>
        </p:spPr>
      </p:pic>
    </p:spTree>
    <p:extLst>
      <p:ext uri="{BB962C8B-B14F-4D97-AF65-F5344CB8AC3E}">
        <p14:creationId xmlns:p14="http://schemas.microsoft.com/office/powerpoint/2010/main" val="363004166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11471" y="39270"/>
            <a:ext cx="10976834" cy="6774662"/>
          </a:xfrm>
          <a:prstGeom prst="rect">
            <a:avLst/>
          </a:prstGeom>
        </p:spPr>
      </p:pic>
    </p:spTree>
    <p:extLst>
      <p:ext uri="{BB962C8B-B14F-4D97-AF65-F5344CB8AC3E}">
        <p14:creationId xmlns:p14="http://schemas.microsoft.com/office/powerpoint/2010/main" val="50555835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11896" y="226089"/>
            <a:ext cx="11343348" cy="6120704"/>
          </a:xfrm>
          <a:prstGeom prst="rect">
            <a:avLst/>
          </a:prstGeom>
        </p:spPr>
      </p:pic>
    </p:spTree>
    <p:extLst>
      <p:ext uri="{BB962C8B-B14F-4D97-AF65-F5344CB8AC3E}">
        <p14:creationId xmlns:p14="http://schemas.microsoft.com/office/powerpoint/2010/main" val="91791325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396845" y="109614"/>
            <a:ext cx="10232304" cy="6748386"/>
          </a:xfrm>
          <a:prstGeom prst="rect">
            <a:avLst/>
          </a:prstGeom>
        </p:spPr>
      </p:pic>
    </p:spTree>
    <p:extLst>
      <p:ext uri="{BB962C8B-B14F-4D97-AF65-F5344CB8AC3E}">
        <p14:creationId xmlns:p14="http://schemas.microsoft.com/office/powerpoint/2010/main" val="29092904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93188" y="72929"/>
            <a:ext cx="9166977" cy="6596042"/>
          </a:xfrm>
          <a:prstGeom prst="rect">
            <a:avLst/>
          </a:prstGeom>
        </p:spPr>
      </p:pic>
    </p:spTree>
    <p:extLst>
      <p:ext uri="{BB962C8B-B14F-4D97-AF65-F5344CB8AC3E}">
        <p14:creationId xmlns:p14="http://schemas.microsoft.com/office/powerpoint/2010/main" val="75585499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881994" y="82417"/>
            <a:ext cx="4353216" cy="6810176"/>
          </a:xfrm>
          <a:prstGeom prst="rect">
            <a:avLst/>
          </a:prstGeom>
        </p:spPr>
      </p:pic>
    </p:spTree>
    <p:extLst>
      <p:ext uri="{BB962C8B-B14F-4D97-AF65-F5344CB8AC3E}">
        <p14:creationId xmlns:p14="http://schemas.microsoft.com/office/powerpoint/2010/main" val="114696094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4661" t="16014" r="6722" b="8874"/>
          <a:stretch/>
        </p:blipFill>
        <p:spPr>
          <a:xfrm>
            <a:off x="1881050" y="836023"/>
            <a:ext cx="9909687" cy="5599611"/>
          </a:xfrm>
          <a:prstGeom prst="rect">
            <a:avLst/>
          </a:prstGeom>
        </p:spPr>
      </p:pic>
    </p:spTree>
    <p:extLst>
      <p:ext uri="{BB962C8B-B14F-4D97-AF65-F5344CB8AC3E}">
        <p14:creationId xmlns:p14="http://schemas.microsoft.com/office/powerpoint/2010/main" val="258387333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428</TotalTime>
  <Words>155</Words>
  <Application>Microsoft Office PowerPoint</Application>
  <PresentationFormat>Widescreen</PresentationFormat>
  <Paragraphs>25</Paragraphs>
  <Slides>43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43</vt:i4>
      </vt:variant>
    </vt:vector>
  </HeadingPairs>
  <TitlesOfParts>
    <vt:vector size="46" baseType="lpstr">
      <vt:lpstr>Arial</vt:lpstr>
      <vt:lpstr>Corbel</vt:lpstr>
      <vt:lpstr>Parallax</vt:lpstr>
      <vt:lpstr>2021 ESC Guidelines on cardiovascular disease prevention in clinical practice</vt:lpstr>
      <vt:lpstr>PowerPoint Presentation</vt:lpstr>
      <vt:lpstr>PowerPoint Presentation</vt:lpstr>
      <vt:lpstr>Examples of a stepwise approach to risk stratification and treatment options</vt:lpstr>
      <vt:lpstr>PowerPoint Presentation</vt:lpstr>
      <vt:lpstr>PowerPoint Presentation</vt:lpstr>
      <vt:lpstr>PowerPoint Presentation</vt:lpstr>
      <vt:lpstr> Patient categories and associated cardiovascular disease risk</vt:lpstr>
      <vt:lpstr> Patient categories and associated cardiovascular disease risk</vt:lpstr>
      <vt:lpstr> Patient categories and associated cardiovascular disease risk</vt:lpstr>
      <vt:lpstr>In apparently healthy people &gt;70 years old, the treatment recommendation for lipid-lowering drugs is Class IIb (‘may be considered’). The division of the population into three distinct age groups (&lt;50, 50-69, and &gt;70 years) results in a discontinuous increase in risk thresholds for low-to-moderate, high, and very high risk. In reality, age is obviously continuous, and a sensible application of the thresholds in clinical practice would require some flexibility in handling these risk thresholds as patients move towards the next age group, or recently passed the age cut-off.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mehrpooya</dc:creator>
  <cp:lastModifiedBy>mehrpooya</cp:lastModifiedBy>
  <cp:revision>64</cp:revision>
  <dcterms:created xsi:type="dcterms:W3CDTF">2022-12-13T08:00:19Z</dcterms:created>
  <dcterms:modified xsi:type="dcterms:W3CDTF">2022-12-24T09:25:37Z</dcterms:modified>
</cp:coreProperties>
</file>