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9"/>
  </p:notesMasterIdLst>
  <p:sldIdLst>
    <p:sldId id="750" r:id="rId2"/>
    <p:sldId id="256" r:id="rId3"/>
    <p:sldId id="301" r:id="rId4"/>
    <p:sldId id="303" r:id="rId5"/>
    <p:sldId id="819" r:id="rId6"/>
    <p:sldId id="702" r:id="rId7"/>
    <p:sldId id="825" r:id="rId8"/>
    <p:sldId id="773" r:id="rId9"/>
    <p:sldId id="704" r:id="rId10"/>
    <p:sldId id="712" r:id="rId11"/>
    <p:sldId id="713" r:id="rId12"/>
    <p:sldId id="822" r:id="rId13"/>
    <p:sldId id="706" r:id="rId14"/>
    <p:sldId id="707" r:id="rId15"/>
    <p:sldId id="705" r:id="rId16"/>
    <p:sldId id="823" r:id="rId17"/>
    <p:sldId id="708" r:id="rId18"/>
    <p:sldId id="737" r:id="rId19"/>
    <p:sldId id="738" r:id="rId20"/>
    <p:sldId id="821" r:id="rId21"/>
    <p:sldId id="356" r:id="rId22"/>
    <p:sldId id="357" r:id="rId23"/>
    <p:sldId id="302" r:id="rId24"/>
    <p:sldId id="711" r:id="rId25"/>
    <p:sldId id="366" r:id="rId26"/>
    <p:sldId id="369" r:id="rId27"/>
    <p:sldId id="370" r:id="rId28"/>
    <p:sldId id="375" r:id="rId29"/>
    <p:sldId id="826" r:id="rId30"/>
    <p:sldId id="377" r:id="rId31"/>
    <p:sldId id="378" r:id="rId32"/>
    <p:sldId id="829" r:id="rId33"/>
    <p:sldId id="820" r:id="rId34"/>
    <p:sldId id="815" r:id="rId35"/>
    <p:sldId id="816" r:id="rId36"/>
    <p:sldId id="827" r:id="rId37"/>
    <p:sldId id="830" r:id="rId38"/>
    <p:sldId id="831" r:id="rId39"/>
    <p:sldId id="832" r:id="rId40"/>
    <p:sldId id="833" r:id="rId41"/>
    <p:sldId id="838" r:id="rId42"/>
    <p:sldId id="835" r:id="rId43"/>
    <p:sldId id="837" r:id="rId44"/>
    <p:sldId id="841" r:id="rId45"/>
    <p:sldId id="839" r:id="rId46"/>
    <p:sldId id="840" r:id="rId47"/>
    <p:sldId id="288"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E5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2" autoAdjust="0"/>
    <p:restoredTop sz="94660"/>
  </p:normalViewPr>
  <p:slideViewPr>
    <p:cSldViewPr snapToGrid="0">
      <p:cViewPr>
        <p:scale>
          <a:sx n="90" d="100"/>
          <a:sy n="90" d="100"/>
        </p:scale>
        <p:origin x="84" y="176"/>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09B95B-EC63-44C9-8DAF-C7E4DDB34002}" type="datetimeFigureOut">
              <a:rPr lang="en-US" smtClean="0"/>
              <a:t>12/20/2018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33E78A-3303-423D-9F11-405704FAC273}" type="slidenum">
              <a:rPr lang="en-US" smtClean="0"/>
              <a:t>‹#›</a:t>
            </a:fld>
            <a:endParaRPr lang="en-US"/>
          </a:p>
        </p:txBody>
      </p:sp>
    </p:spTree>
    <p:extLst>
      <p:ext uri="{BB962C8B-B14F-4D97-AF65-F5344CB8AC3E}">
        <p14:creationId xmlns:p14="http://schemas.microsoft.com/office/powerpoint/2010/main" val="3480886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630D3C69-F966-42A7-B5A8-86DFBC5508B5}"/>
              </a:ext>
            </a:extLst>
          </p:cNvPr>
          <p:cNvSpPr>
            <a:spLocks noGrp="1" noRot="1" noChangeAspect="1" noChangeArrowheads="1" noTextEdit="1"/>
          </p:cNvSpPr>
          <p:nvPr>
            <p:ph type="sldImg"/>
          </p:nvPr>
        </p:nvSpPr>
        <p:spPr>
          <a:ln/>
        </p:spPr>
      </p:sp>
      <p:sp>
        <p:nvSpPr>
          <p:cNvPr id="87043" name="Notes Placeholder 2">
            <a:extLst>
              <a:ext uri="{FF2B5EF4-FFF2-40B4-BE49-F238E27FC236}">
                <a16:creationId xmlns:a16="http://schemas.microsoft.com/office/drawing/2014/main" id="{4212F71E-3620-4855-AEAC-19DD7A64D204}"/>
              </a:ext>
            </a:extLst>
          </p:cNvPr>
          <p:cNvSpPr>
            <a:spLocks noGrp="1" noChangeArrowheads="1"/>
          </p:cNvSpPr>
          <p:nvPr>
            <p:ph type="body" idx="1"/>
          </p:nvPr>
        </p:nvSpPr>
        <p:spPr>
          <a:noFill/>
        </p:spPr>
        <p:txBody>
          <a:bodyPr/>
          <a:lstStyle/>
          <a:p>
            <a:endParaRPr lang="fa-IR" altLang="fa-IR"/>
          </a:p>
        </p:txBody>
      </p:sp>
      <p:sp>
        <p:nvSpPr>
          <p:cNvPr id="87044" name="Slide Number Placeholder 3">
            <a:extLst>
              <a:ext uri="{FF2B5EF4-FFF2-40B4-BE49-F238E27FC236}">
                <a16:creationId xmlns:a16="http://schemas.microsoft.com/office/drawing/2014/main" id="{C7449BF9-FBD9-43AB-AD28-F73C5797636C}"/>
              </a:ext>
            </a:extLst>
          </p:cNvPr>
          <p:cNvSpPr>
            <a:spLocks noGrp="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defTabSz="4572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4572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4572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457200" eaLnBrk="0" fontAlgn="base" hangingPunct="0">
              <a:spcBef>
                <a:spcPct val="30000"/>
              </a:spcBef>
              <a:spcAft>
                <a:spcPct val="0"/>
              </a:spcAft>
              <a:defRPr sz="1200">
                <a:solidFill>
                  <a:schemeClr val="tx1"/>
                </a:solidFill>
                <a:latin typeface="Times New Roman" panose="02020603050405020304" pitchFamily="18" charset="0"/>
              </a:defRPr>
            </a:lvl9pPr>
          </a:lstStyle>
          <a:p>
            <a:pPr fontAlgn="base">
              <a:spcBef>
                <a:spcPct val="0"/>
              </a:spcBef>
              <a:spcAft>
                <a:spcPct val="0"/>
              </a:spcAft>
            </a:pPr>
            <a:fld id="{349C00DF-5901-4958-AF74-EC51907AB016}" type="slidenum">
              <a:rPr lang="en-US" altLang="fa-IR" smtClean="0"/>
              <a:pPr fontAlgn="base">
                <a:spcBef>
                  <a:spcPct val="0"/>
                </a:spcBef>
                <a:spcAft>
                  <a:spcPct val="0"/>
                </a:spcAft>
              </a:pPr>
              <a:t>14</a:t>
            </a:fld>
            <a:endParaRPr lang="en-US" altLang="fa-I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16DAABCD-D05A-49A6-B5F0-FB151B9910CA}" type="datetimeFigureOut">
              <a:rPr lang="en-US" smtClean="0"/>
              <a:t>12/20/2018</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2D289ED4-A708-4DB2-AB7D-5B02BD5EB666}" type="slidenum">
              <a:rPr lang="en-US" smtClean="0"/>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3136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DAABCD-D05A-49A6-B5F0-FB151B9910CA}" type="datetimeFigureOut">
              <a:rPr lang="en-US" smtClean="0"/>
              <a:t>12/20/2018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89ED4-A708-4DB2-AB7D-5B02BD5EB666}" type="slidenum">
              <a:rPr lang="en-US" smtClean="0"/>
              <a:t>‹#›</a:t>
            </a:fld>
            <a:endParaRPr lang="en-US"/>
          </a:p>
        </p:txBody>
      </p:sp>
    </p:spTree>
    <p:extLst>
      <p:ext uri="{BB962C8B-B14F-4D97-AF65-F5344CB8AC3E}">
        <p14:creationId xmlns:p14="http://schemas.microsoft.com/office/powerpoint/2010/main" val="1798447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6DAABCD-D05A-49A6-B5F0-FB151B9910CA}" type="datetimeFigureOut">
              <a:rPr lang="en-US" smtClean="0"/>
              <a:t>12/20/2018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89ED4-A708-4DB2-AB7D-5B02BD5EB666}" type="slidenum">
              <a:rPr lang="en-US" smtClean="0"/>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7138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6DAABCD-D05A-49A6-B5F0-FB151B9910CA}" type="datetimeFigureOut">
              <a:rPr lang="en-US" smtClean="0"/>
              <a:t>12/20/2018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289ED4-A708-4DB2-AB7D-5B02BD5EB666}" type="slidenum">
              <a:rPr lang="en-US" smtClean="0"/>
              <a:t>‹#›</a:t>
            </a:fld>
            <a:endParaRPr lang="en-US"/>
          </a:p>
        </p:txBody>
      </p:sp>
    </p:spTree>
    <p:extLst>
      <p:ext uri="{BB962C8B-B14F-4D97-AF65-F5344CB8AC3E}">
        <p14:creationId xmlns:p14="http://schemas.microsoft.com/office/powerpoint/2010/main" val="2931944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6DAABCD-D05A-49A6-B5F0-FB151B9910CA}" type="datetimeFigureOut">
              <a:rPr lang="en-US" smtClean="0"/>
              <a:t>12/20/2018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289ED4-A708-4DB2-AB7D-5B02BD5EB666}" type="slidenum">
              <a:rPr lang="en-US" smtClean="0"/>
              <a:t>‹#›</a:t>
            </a:fld>
            <a:endParaRPr lang="en-US"/>
          </a:p>
        </p:txBody>
      </p:sp>
    </p:spTree>
    <p:extLst>
      <p:ext uri="{BB962C8B-B14F-4D97-AF65-F5344CB8AC3E}">
        <p14:creationId xmlns:p14="http://schemas.microsoft.com/office/powerpoint/2010/main" val="598790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6DAABCD-D05A-49A6-B5F0-FB151B9910CA}" type="datetimeFigureOut">
              <a:rPr lang="en-US" smtClean="0"/>
              <a:t>12/20/2018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289ED4-A708-4DB2-AB7D-5B02BD5EB666}" type="slidenum">
              <a:rPr lang="en-US" smtClean="0"/>
              <a:t>‹#›</a:t>
            </a:fld>
            <a:endParaRPr lang="en-US"/>
          </a:p>
        </p:txBody>
      </p:sp>
    </p:spTree>
    <p:extLst>
      <p:ext uri="{BB962C8B-B14F-4D97-AF65-F5344CB8AC3E}">
        <p14:creationId xmlns:p14="http://schemas.microsoft.com/office/powerpoint/2010/main" val="169462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DAABCD-D05A-49A6-B5F0-FB151B9910CA}" type="datetimeFigureOut">
              <a:rPr lang="en-US" smtClean="0"/>
              <a:t>12/20/2018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289ED4-A708-4DB2-AB7D-5B02BD5EB666}" type="slidenum">
              <a:rPr lang="en-US" smtClean="0"/>
              <a:t>‹#›</a:t>
            </a:fld>
            <a:endParaRPr lang="en-US"/>
          </a:p>
        </p:txBody>
      </p:sp>
    </p:spTree>
    <p:extLst>
      <p:ext uri="{BB962C8B-B14F-4D97-AF65-F5344CB8AC3E}">
        <p14:creationId xmlns:p14="http://schemas.microsoft.com/office/powerpoint/2010/main" val="3086163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6DAABCD-D05A-49A6-B5F0-FB151B9910CA}" type="datetimeFigureOut">
              <a:rPr lang="en-US" smtClean="0"/>
              <a:t>12/20/2018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289ED4-A708-4DB2-AB7D-5B02BD5EB666}" type="slidenum">
              <a:rPr lang="en-US" smtClean="0"/>
              <a:t>‹#›</a:t>
            </a:fld>
            <a:endParaRPr lang="en-US"/>
          </a:p>
        </p:txBody>
      </p:sp>
    </p:spTree>
    <p:extLst>
      <p:ext uri="{BB962C8B-B14F-4D97-AF65-F5344CB8AC3E}">
        <p14:creationId xmlns:p14="http://schemas.microsoft.com/office/powerpoint/2010/main" val="2998787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6DAABCD-D05A-49A6-B5F0-FB151B9910CA}" type="datetimeFigureOut">
              <a:rPr lang="en-US" smtClean="0"/>
              <a:t>12/20/2018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289ED4-A708-4DB2-AB7D-5B02BD5EB666}" type="slidenum">
              <a:rPr lang="en-US" smtClean="0"/>
              <a:t>‹#›</a:t>
            </a:fld>
            <a:endParaRPr lang="en-US"/>
          </a:p>
        </p:txBody>
      </p:sp>
    </p:spTree>
    <p:extLst>
      <p:ext uri="{BB962C8B-B14F-4D97-AF65-F5344CB8AC3E}">
        <p14:creationId xmlns:p14="http://schemas.microsoft.com/office/powerpoint/2010/main" val="2988308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DAABCD-D05A-49A6-B5F0-FB151B9910CA}" type="datetimeFigureOut">
              <a:rPr lang="en-US" smtClean="0"/>
              <a:t>12/20/2018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89ED4-A708-4DB2-AB7D-5B02BD5EB666}" type="slidenum">
              <a:rPr lang="en-US" smtClean="0"/>
              <a:t>‹#›</a:t>
            </a:fld>
            <a:endParaRPr lang="en-US"/>
          </a:p>
        </p:txBody>
      </p:sp>
    </p:spTree>
    <p:extLst>
      <p:ext uri="{BB962C8B-B14F-4D97-AF65-F5344CB8AC3E}">
        <p14:creationId xmlns:p14="http://schemas.microsoft.com/office/powerpoint/2010/main" val="3591174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DAABCD-D05A-49A6-B5F0-FB151B9910CA}" type="datetimeFigureOut">
              <a:rPr lang="en-US" smtClean="0"/>
              <a:t>12/20/2018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89ED4-A708-4DB2-AB7D-5B02BD5EB666}" type="slidenum">
              <a:rPr lang="en-US" smtClean="0"/>
              <a:t>‹#›</a:t>
            </a:fld>
            <a:endParaRPr lang="en-US"/>
          </a:p>
        </p:txBody>
      </p:sp>
    </p:spTree>
    <p:extLst>
      <p:ext uri="{BB962C8B-B14F-4D97-AF65-F5344CB8AC3E}">
        <p14:creationId xmlns:p14="http://schemas.microsoft.com/office/powerpoint/2010/main" val="3832970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16DAABCD-D05A-49A6-B5F0-FB151B9910CA}" type="datetimeFigureOut">
              <a:rPr lang="en-US" smtClean="0"/>
              <a:t>12/20/2018</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2D289ED4-A708-4DB2-AB7D-5B02BD5EB666}" type="slidenum">
              <a:rPr lang="en-US" smtClean="0"/>
              <a:t>‹#›</a:t>
            </a:fld>
            <a:endParaRPr lang="en-US"/>
          </a:p>
        </p:txBody>
      </p:sp>
    </p:spTree>
    <p:extLst>
      <p:ext uri="{BB962C8B-B14F-4D97-AF65-F5344CB8AC3E}">
        <p14:creationId xmlns:p14="http://schemas.microsoft.com/office/powerpoint/2010/main" val="11664975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5CA0D1-C954-415B-A6AB-F39569135356}"/>
              </a:ext>
            </a:extLst>
          </p:cNvPr>
          <p:cNvSpPr>
            <a:spLocks noGrp="1"/>
          </p:cNvSpPr>
          <p:nvPr>
            <p:ph idx="1"/>
          </p:nvPr>
        </p:nvSpPr>
        <p:spPr>
          <a:xfrm>
            <a:off x="1143000" y="1488558"/>
            <a:ext cx="9872871" cy="4607442"/>
          </a:xfrm>
        </p:spPr>
        <p:txBody>
          <a:bodyPr rtlCol="0">
            <a:normAutofit/>
          </a:bodyPr>
          <a:lstStyle/>
          <a:p>
            <a:pPr algn="ctr">
              <a:buNone/>
              <a:defRPr/>
            </a:pPr>
            <a:r>
              <a:rPr lang="en-US" altLang="fa-IR" sz="4000" b="1" i="1" dirty="0">
                <a:solidFill>
                  <a:srgbClr val="7030A0"/>
                </a:solidFill>
                <a:latin typeface="Berlin Sans FB Demi" pitchFamily="34" charset="0"/>
              </a:rPr>
              <a:t>Au nom de Dieu le Tre`s  </a:t>
            </a:r>
            <a:r>
              <a:rPr lang="en-US" altLang="fa-IR" sz="4000" b="1" i="1" dirty="0" err="1">
                <a:solidFill>
                  <a:srgbClr val="7030A0"/>
                </a:solidFill>
                <a:latin typeface="Berlin Sans FB Demi" pitchFamily="34" charset="0"/>
              </a:rPr>
              <a:t>Mise´ricordieux</a:t>
            </a:r>
            <a:r>
              <a:rPr lang="en-US" altLang="fa-IR" sz="4000" b="1" i="1" dirty="0">
                <a:solidFill>
                  <a:srgbClr val="7030A0"/>
                </a:solidFill>
                <a:latin typeface="Berlin Sans FB Demi" pitchFamily="34" charset="0"/>
              </a:rPr>
              <a:t>,</a:t>
            </a:r>
          </a:p>
          <a:p>
            <a:pPr algn="ctr">
              <a:buNone/>
              <a:defRPr/>
            </a:pPr>
            <a:r>
              <a:rPr lang="en-US" altLang="fa-IR" sz="4000" b="1" i="1" dirty="0">
                <a:solidFill>
                  <a:srgbClr val="7030A0"/>
                </a:solidFill>
                <a:latin typeface="Berlin Sans FB Demi" pitchFamily="34" charset="0"/>
              </a:rPr>
              <a:t>Le Tout </a:t>
            </a:r>
            <a:r>
              <a:rPr lang="en-US" altLang="fa-IR" sz="4000" b="1" i="1" dirty="0" err="1">
                <a:solidFill>
                  <a:srgbClr val="7030A0"/>
                </a:solidFill>
                <a:latin typeface="Berlin Sans FB Demi" pitchFamily="34" charset="0"/>
              </a:rPr>
              <a:t>Mise´ricordieux</a:t>
            </a:r>
            <a:endParaRPr lang="en-US" altLang="fa-IR" sz="4000" b="1" i="1" dirty="0">
              <a:solidFill>
                <a:srgbClr val="7030A0"/>
              </a:solidFill>
              <a:latin typeface="Berlin Sans FB Demi" pitchFamily="34" charset="0"/>
            </a:endParaRPr>
          </a:p>
          <a:p>
            <a:pPr marL="0" indent="0" algn="r" rtl="1">
              <a:buNone/>
              <a:defRPr/>
            </a:pPr>
            <a:endParaRPr lang="en-US" sz="3200" dirty="0"/>
          </a:p>
          <a:p>
            <a:pPr marL="0" indent="0" algn="r" rtl="1">
              <a:buNone/>
              <a:defRPr/>
            </a:pPr>
            <a:endParaRPr lang="en-US" sz="3200" dirty="0"/>
          </a:p>
          <a:p>
            <a:pPr marL="0" indent="0" algn="ctr" rtl="1">
              <a:buNone/>
              <a:defRPr/>
            </a:pPr>
            <a:r>
              <a:rPr lang="fa-IR" sz="3200" b="1" dirty="0">
                <a:solidFill>
                  <a:srgbClr val="C00000"/>
                </a:solidFill>
              </a:rPr>
              <a:t>بنام خداوند بخشنده مهربان </a:t>
            </a:r>
            <a:endParaRPr lang="en-US" sz="3200" b="1"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A3028-F7DE-45A2-B26B-963A03C8C233}"/>
              </a:ext>
            </a:extLst>
          </p:cNvPr>
          <p:cNvSpPr>
            <a:spLocks noGrp="1"/>
          </p:cNvSpPr>
          <p:nvPr>
            <p:ph type="ctrTitle"/>
          </p:nvPr>
        </p:nvSpPr>
        <p:spPr>
          <a:xfrm>
            <a:off x="1039096" y="-134177"/>
            <a:ext cx="9966960" cy="5451187"/>
          </a:xfrm>
        </p:spPr>
        <p:txBody>
          <a:bodyPr>
            <a:normAutofit fontScale="90000"/>
          </a:bodyPr>
          <a:lstStyle/>
          <a:p>
            <a:pPr algn="l" rtl="1">
              <a:lnSpc>
                <a:spcPct val="150000"/>
              </a:lnSpc>
            </a:pPr>
            <a:br>
              <a:rPr lang="en-US" sz="6700" i="1" dirty="0">
                <a:solidFill>
                  <a:srgbClr val="002060"/>
                </a:solidFill>
              </a:rPr>
            </a:br>
            <a:br>
              <a:rPr lang="en-US" sz="6700" i="1" dirty="0">
                <a:solidFill>
                  <a:srgbClr val="002060"/>
                </a:solidFill>
              </a:rPr>
            </a:br>
            <a:br>
              <a:rPr lang="en-US" sz="6700" i="1" dirty="0">
                <a:solidFill>
                  <a:srgbClr val="002060"/>
                </a:solidFill>
              </a:rPr>
            </a:br>
            <a:br>
              <a:rPr lang="en-US" sz="6700" i="1" dirty="0">
                <a:solidFill>
                  <a:srgbClr val="002060"/>
                </a:solidFill>
              </a:rPr>
            </a:br>
            <a:br>
              <a:rPr lang="en-US" sz="6700" i="1" dirty="0">
                <a:solidFill>
                  <a:srgbClr val="002060"/>
                </a:solidFill>
              </a:rPr>
            </a:br>
            <a:br>
              <a:rPr lang="en-US" sz="6700" i="1" dirty="0">
                <a:solidFill>
                  <a:srgbClr val="002060"/>
                </a:solidFill>
              </a:rPr>
            </a:br>
            <a:br>
              <a:rPr lang="en-US" sz="6700" i="1" dirty="0">
                <a:solidFill>
                  <a:srgbClr val="002060"/>
                </a:solidFill>
              </a:rPr>
            </a:br>
            <a:br>
              <a:rPr lang="en-US" sz="6700" i="1" dirty="0">
                <a:solidFill>
                  <a:srgbClr val="002060"/>
                </a:solidFill>
              </a:rPr>
            </a:br>
            <a:br>
              <a:rPr lang="en-US" sz="6700" i="1" dirty="0">
                <a:solidFill>
                  <a:srgbClr val="002060"/>
                </a:solidFill>
              </a:rPr>
            </a:br>
            <a:br>
              <a:rPr lang="en-US" sz="6700" i="1" dirty="0">
                <a:solidFill>
                  <a:srgbClr val="002060"/>
                </a:solidFill>
              </a:rPr>
            </a:br>
            <a:br>
              <a:rPr lang="en-US" sz="6700" i="1" dirty="0">
                <a:solidFill>
                  <a:srgbClr val="002060"/>
                </a:solidFill>
              </a:rPr>
            </a:br>
            <a:br>
              <a:rPr lang="en-US" sz="6700" i="1" dirty="0">
                <a:solidFill>
                  <a:srgbClr val="002060"/>
                </a:solidFill>
              </a:rPr>
            </a:br>
            <a:r>
              <a:rPr lang="en-US" sz="6000" i="1" dirty="0">
                <a:solidFill>
                  <a:srgbClr val="002060"/>
                </a:solidFill>
              </a:rPr>
              <a:t>U</a:t>
            </a:r>
            <a:r>
              <a:rPr lang="en-US" sz="6000" i="1" cap="none" dirty="0">
                <a:solidFill>
                  <a:srgbClr val="002060"/>
                </a:solidFill>
              </a:rPr>
              <a:t>pdates on </a:t>
            </a:r>
            <a:r>
              <a:rPr lang="en-US" sz="6000" i="1" cap="none" dirty="0" err="1">
                <a:solidFill>
                  <a:srgbClr val="002060"/>
                </a:solidFill>
              </a:rPr>
              <a:t>antiplatelete</a:t>
            </a:r>
            <a:r>
              <a:rPr lang="en-US" sz="6000" i="1" cap="none" dirty="0">
                <a:solidFill>
                  <a:srgbClr val="002060"/>
                </a:solidFill>
              </a:rPr>
              <a:t> agents in non-cardiac surgery</a:t>
            </a:r>
            <a:br>
              <a:rPr lang="en-US" dirty="0"/>
            </a:br>
            <a:endParaRPr lang="en-US" dirty="0"/>
          </a:p>
        </p:txBody>
      </p:sp>
      <p:sp>
        <p:nvSpPr>
          <p:cNvPr id="3" name="Subtitle 2">
            <a:extLst>
              <a:ext uri="{FF2B5EF4-FFF2-40B4-BE49-F238E27FC236}">
                <a16:creationId xmlns:a16="http://schemas.microsoft.com/office/drawing/2014/main" id="{73D58A8A-DD31-4EDA-A8EF-A843503ADFCD}"/>
              </a:ext>
            </a:extLst>
          </p:cNvPr>
          <p:cNvSpPr>
            <a:spLocks noGrp="1"/>
          </p:cNvSpPr>
          <p:nvPr>
            <p:ph type="subTitle" idx="1"/>
          </p:nvPr>
        </p:nvSpPr>
        <p:spPr>
          <a:xfrm>
            <a:off x="1525233" y="4635178"/>
            <a:ext cx="8767860" cy="1388165"/>
          </a:xfrm>
        </p:spPr>
        <p:txBody>
          <a:bodyPr>
            <a:normAutofit fontScale="92500" lnSpcReduction="20000"/>
          </a:bodyPr>
          <a:lstStyle/>
          <a:p>
            <a:r>
              <a:rPr lang="en-US" altLang="en-US" i="1" dirty="0">
                <a:solidFill>
                  <a:srgbClr val="FF0000"/>
                </a:solidFill>
              </a:rPr>
              <a:t>Maryam </a:t>
            </a:r>
            <a:r>
              <a:rPr lang="en-US" altLang="en-US" i="1" dirty="0" err="1">
                <a:solidFill>
                  <a:srgbClr val="FF0000"/>
                </a:solidFill>
              </a:rPr>
              <a:t>Mehrpooya</a:t>
            </a:r>
            <a:r>
              <a:rPr lang="en-US" altLang="en-US" i="1" dirty="0">
                <a:solidFill>
                  <a:srgbClr val="FF0000"/>
                </a:solidFill>
              </a:rPr>
              <a:t>  MD,</a:t>
            </a:r>
            <a:br>
              <a:rPr lang="en-US" altLang="en-US" i="1" dirty="0">
                <a:solidFill>
                  <a:srgbClr val="FF0000"/>
                </a:solidFill>
              </a:rPr>
            </a:br>
            <a:r>
              <a:rPr lang="en-US" altLang="en-US" i="1" dirty="0">
                <a:solidFill>
                  <a:srgbClr val="FF0000"/>
                </a:solidFill>
              </a:rPr>
              <a:t>Associate professor of cardiology</a:t>
            </a:r>
          </a:p>
          <a:p>
            <a:r>
              <a:rPr lang="en-US" altLang="en-US" i="1" dirty="0">
                <a:solidFill>
                  <a:srgbClr val="FF0000"/>
                </a:solidFill>
              </a:rPr>
              <a:t>Fellowship of Interventional Cardiology</a:t>
            </a:r>
            <a:br>
              <a:rPr lang="en-US" altLang="en-US" i="1" dirty="0">
                <a:solidFill>
                  <a:srgbClr val="FF0000"/>
                </a:solidFill>
              </a:rPr>
            </a:br>
            <a:r>
              <a:rPr lang="en-US" altLang="en-US" i="1" dirty="0">
                <a:solidFill>
                  <a:srgbClr val="FF0000"/>
                </a:solidFill>
              </a:rPr>
              <a:t>Tehran university of medical science</a:t>
            </a:r>
            <a:br>
              <a:rPr lang="en-US" altLang="en-US" i="1" dirty="0">
                <a:solidFill>
                  <a:srgbClr val="FF0000"/>
                </a:solidFill>
              </a:rPr>
            </a:br>
            <a:r>
              <a:rPr lang="en-US" altLang="en-US" i="1" dirty="0">
                <a:solidFill>
                  <a:srgbClr val="FF0000"/>
                </a:solidFill>
              </a:rPr>
              <a:t>Imam Khomeini Hospital</a:t>
            </a:r>
          </a:p>
          <a:p>
            <a:endParaRPr lang="en-US" dirty="0"/>
          </a:p>
        </p:txBody>
      </p:sp>
    </p:spTree>
    <p:extLst>
      <p:ext uri="{BB962C8B-B14F-4D97-AF65-F5344CB8AC3E}">
        <p14:creationId xmlns:p14="http://schemas.microsoft.com/office/powerpoint/2010/main" val="808591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255182" y="445366"/>
            <a:ext cx="7344832" cy="2574925"/>
          </a:xfrm>
          <a:prstGeom prst="rect">
            <a:avLst/>
          </a:prstGeom>
          <a:blipFill>
            <a:blip r:embed="rId2" cstate="print"/>
            <a:stretch>
              <a:fillRect/>
            </a:stretch>
          </a:blipFill>
        </p:spPr>
        <p:txBody>
          <a:bodyPr wrap="square" lIns="0" tIns="0" rIns="0" bIns="0" rtlCol="0"/>
          <a:lstStyle/>
          <a:p>
            <a:endParaRPr/>
          </a:p>
        </p:txBody>
      </p:sp>
      <p:sp>
        <p:nvSpPr>
          <p:cNvPr id="5" name="Rectangle 4">
            <a:extLst>
              <a:ext uri="{FF2B5EF4-FFF2-40B4-BE49-F238E27FC236}">
                <a16:creationId xmlns:a16="http://schemas.microsoft.com/office/drawing/2014/main" id="{E78C1019-F43D-4A93-904C-6445F3F01168}"/>
              </a:ext>
            </a:extLst>
          </p:cNvPr>
          <p:cNvSpPr/>
          <p:nvPr/>
        </p:nvSpPr>
        <p:spPr>
          <a:xfrm>
            <a:off x="187036" y="134115"/>
            <a:ext cx="11804073" cy="6504710"/>
          </a:xfrm>
          <a:prstGeom prst="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ED681069-628E-4529-8E3E-6B81E17B8F89}"/>
              </a:ext>
            </a:extLst>
          </p:cNvPr>
          <p:cNvPicPr>
            <a:picLocks noChangeAspect="1"/>
          </p:cNvPicPr>
          <p:nvPr/>
        </p:nvPicPr>
        <p:blipFill>
          <a:blip r:embed="rId3"/>
          <a:stretch>
            <a:fillRect/>
          </a:stretch>
        </p:blipFill>
        <p:spPr>
          <a:xfrm>
            <a:off x="4831341" y="3331542"/>
            <a:ext cx="7065876" cy="3115326"/>
          </a:xfrm>
          <a:prstGeom prst="rect">
            <a:avLst/>
          </a:prstGeom>
        </p:spPr>
      </p:pic>
    </p:spTree>
    <p:extLst>
      <p:ext uri="{BB962C8B-B14F-4D97-AF65-F5344CB8AC3E}">
        <p14:creationId xmlns:p14="http://schemas.microsoft.com/office/powerpoint/2010/main" val="2643409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3935" y="5"/>
            <a:ext cx="8447532" cy="3287649"/>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153837" y="2997200"/>
            <a:ext cx="9038167" cy="3200400"/>
          </a:xfrm>
          <a:prstGeom prst="rect">
            <a:avLst/>
          </a:prstGeom>
          <a:blipFill>
            <a:blip r:embed="rId3" cstate="print"/>
            <a:stretch>
              <a:fillRect/>
            </a:stretch>
          </a:blipFill>
        </p:spPr>
        <p:txBody>
          <a:bodyPr wrap="square" lIns="0" tIns="0" rIns="0" bIns="0" rtlCol="0"/>
          <a:lstStyle/>
          <a:p>
            <a:endParaRPr/>
          </a:p>
        </p:txBody>
      </p:sp>
      <p:sp>
        <p:nvSpPr>
          <p:cNvPr id="4" name="Rectangle 3">
            <a:extLst>
              <a:ext uri="{FF2B5EF4-FFF2-40B4-BE49-F238E27FC236}">
                <a16:creationId xmlns:a16="http://schemas.microsoft.com/office/drawing/2014/main" id="{E2A9ACBF-DB96-4656-8F2E-C8E0B6725A0A}"/>
              </a:ext>
            </a:extLst>
          </p:cNvPr>
          <p:cNvSpPr/>
          <p:nvPr/>
        </p:nvSpPr>
        <p:spPr>
          <a:xfrm>
            <a:off x="187036" y="134115"/>
            <a:ext cx="11804073" cy="6504710"/>
          </a:xfrm>
          <a:prstGeom prst="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3170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5590DE7-045E-4B29-A812-F93B1C5B3AA2}"/>
              </a:ext>
            </a:extLst>
          </p:cNvPr>
          <p:cNvPicPr>
            <a:picLocks noGrp="1" noChangeAspect="1"/>
          </p:cNvPicPr>
          <p:nvPr>
            <p:ph idx="1"/>
          </p:nvPr>
        </p:nvPicPr>
        <p:blipFill rotWithShape="1">
          <a:blip r:embed="rId2"/>
          <a:srcRect l="25325" t="13869" r="24136" b="7905"/>
          <a:stretch/>
        </p:blipFill>
        <p:spPr>
          <a:xfrm>
            <a:off x="2017485" y="-42531"/>
            <a:ext cx="6509657" cy="6717179"/>
          </a:xfrm>
          <a:prstGeom prst="rect">
            <a:avLst/>
          </a:prstGeom>
        </p:spPr>
      </p:pic>
      <p:sp>
        <p:nvSpPr>
          <p:cNvPr id="3" name="Rectangle 2">
            <a:extLst>
              <a:ext uri="{FF2B5EF4-FFF2-40B4-BE49-F238E27FC236}">
                <a16:creationId xmlns:a16="http://schemas.microsoft.com/office/drawing/2014/main" id="{E59B5A28-67B4-46F5-B69C-368B9912269A}"/>
              </a:ext>
            </a:extLst>
          </p:cNvPr>
          <p:cNvSpPr/>
          <p:nvPr/>
        </p:nvSpPr>
        <p:spPr>
          <a:xfrm>
            <a:off x="187036" y="134115"/>
            <a:ext cx="11804073" cy="6504710"/>
          </a:xfrm>
          <a:prstGeom prst="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2903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8CC12-4CF1-4C6D-B1A4-83A05159FF94}"/>
              </a:ext>
            </a:extLst>
          </p:cNvPr>
          <p:cNvSpPr>
            <a:spLocks noGrp="1"/>
          </p:cNvSpPr>
          <p:nvPr>
            <p:ph type="title"/>
          </p:nvPr>
        </p:nvSpPr>
        <p:spPr>
          <a:xfrm>
            <a:off x="1143000" y="609600"/>
            <a:ext cx="3641651" cy="758456"/>
          </a:xfrm>
        </p:spPr>
        <p:txBody>
          <a:bodyPr>
            <a:normAutofit fontScale="90000"/>
          </a:bodyPr>
          <a:lstStyle/>
          <a:p>
            <a:pPr>
              <a:defRPr/>
            </a:pPr>
            <a:br>
              <a:rPr lang="en-US" b="1" dirty="0">
                <a:solidFill>
                  <a:srgbClr val="FF0000"/>
                </a:solidFill>
              </a:rPr>
            </a:br>
            <a:r>
              <a:rPr lang="en-US" b="1" dirty="0">
                <a:solidFill>
                  <a:srgbClr val="FF0000"/>
                </a:solidFill>
              </a:rPr>
              <a:t>Case 1</a:t>
            </a:r>
            <a:r>
              <a:rPr lang="en-US" b="1" dirty="0"/>
              <a:t> </a:t>
            </a:r>
            <a:endParaRPr lang="fa-IR" b="1" dirty="0"/>
          </a:p>
        </p:txBody>
      </p:sp>
      <p:sp>
        <p:nvSpPr>
          <p:cNvPr id="64515" name="Content Placeholder 2">
            <a:extLst>
              <a:ext uri="{FF2B5EF4-FFF2-40B4-BE49-F238E27FC236}">
                <a16:creationId xmlns:a16="http://schemas.microsoft.com/office/drawing/2014/main" id="{350D8238-CF6C-4312-9A03-800E9C2572A6}"/>
              </a:ext>
            </a:extLst>
          </p:cNvPr>
          <p:cNvSpPr>
            <a:spLocks noGrp="1"/>
          </p:cNvSpPr>
          <p:nvPr>
            <p:ph idx="1"/>
          </p:nvPr>
        </p:nvSpPr>
        <p:spPr>
          <a:xfrm>
            <a:off x="1077433" y="1950742"/>
            <a:ext cx="9895367" cy="4102728"/>
          </a:xfrm>
        </p:spPr>
        <p:txBody>
          <a:bodyPr rtlCol="0">
            <a:normAutofit lnSpcReduction="10000"/>
          </a:bodyPr>
          <a:lstStyle/>
          <a:p>
            <a:pPr marL="109728" indent="0">
              <a:buNone/>
              <a:defRPr/>
            </a:pPr>
            <a:endParaRPr lang="en-US" altLang="fa-IR" sz="2400" dirty="0">
              <a:latin typeface="Arial Narrow" pitchFamily="34" charset="0"/>
            </a:endParaRPr>
          </a:p>
          <a:p>
            <a:pPr marL="365760" indent="-256032">
              <a:buClr>
                <a:schemeClr val="bg2">
                  <a:lumMod val="10000"/>
                </a:schemeClr>
              </a:buClr>
              <a:buSzPct val="90000"/>
              <a:buFont typeface="Wingdings" panose="05000000000000000000" pitchFamily="2" charset="2"/>
              <a:buChar char="Ø"/>
              <a:defRPr/>
            </a:pPr>
            <a:r>
              <a:rPr lang="en-US" altLang="fa-IR" sz="2400" b="1" dirty="0">
                <a:solidFill>
                  <a:schemeClr val="tx1">
                    <a:lumMod val="95000"/>
                    <a:lumOff val="5000"/>
                  </a:schemeClr>
                </a:solidFill>
              </a:rPr>
              <a:t>A 52-years-old woman was admitted for severe chest pain due to  Acute inferior lateral STEMI</a:t>
            </a:r>
          </a:p>
          <a:p>
            <a:pPr marL="365760" indent="-256032">
              <a:buClr>
                <a:schemeClr val="bg2">
                  <a:lumMod val="10000"/>
                </a:schemeClr>
              </a:buClr>
              <a:buSzPct val="90000"/>
              <a:buFont typeface="Wingdings" panose="05000000000000000000" pitchFamily="2" charset="2"/>
              <a:buChar char="Ø"/>
              <a:defRPr/>
            </a:pPr>
            <a:endParaRPr lang="en-US" altLang="fa-IR" sz="2400" b="1" dirty="0">
              <a:solidFill>
                <a:schemeClr val="tx1">
                  <a:lumMod val="95000"/>
                  <a:lumOff val="5000"/>
                </a:schemeClr>
              </a:solidFill>
            </a:endParaRPr>
          </a:p>
          <a:p>
            <a:pPr marL="365760" indent="-256032">
              <a:buClr>
                <a:schemeClr val="bg2">
                  <a:lumMod val="10000"/>
                </a:schemeClr>
              </a:buClr>
              <a:buSzPct val="90000"/>
              <a:buFont typeface="Wingdings" panose="05000000000000000000" pitchFamily="2" charset="2"/>
              <a:buChar char="Ø"/>
              <a:defRPr/>
            </a:pPr>
            <a:r>
              <a:rPr lang="en-US" altLang="fa-IR" sz="2400" b="1" dirty="0">
                <a:solidFill>
                  <a:schemeClr val="tx1">
                    <a:lumMod val="95000"/>
                    <a:lumOff val="5000"/>
                  </a:schemeClr>
                </a:solidFill>
              </a:rPr>
              <a:t> She was Scheduled for surgery of </a:t>
            </a:r>
            <a:r>
              <a:rPr lang="en-US" sz="2400" b="1" dirty="0">
                <a:solidFill>
                  <a:schemeClr val="accent2">
                    <a:lumMod val="50000"/>
                  </a:schemeClr>
                </a:solidFill>
              </a:rPr>
              <a:t>high grade endometrial dysplasia </a:t>
            </a:r>
            <a:r>
              <a:rPr lang="en-US" altLang="fa-IR" sz="2400" b="1" dirty="0">
                <a:solidFill>
                  <a:schemeClr val="tx1">
                    <a:lumMod val="95000"/>
                    <a:lumOff val="5000"/>
                  </a:schemeClr>
                </a:solidFill>
              </a:rPr>
              <a:t>on future month( 1.5 month later )</a:t>
            </a:r>
          </a:p>
          <a:p>
            <a:pPr marL="109728" indent="0">
              <a:buClr>
                <a:schemeClr val="bg2">
                  <a:lumMod val="10000"/>
                </a:schemeClr>
              </a:buClr>
              <a:buSzPct val="90000"/>
              <a:buNone/>
              <a:defRPr/>
            </a:pPr>
            <a:endParaRPr lang="en-US" altLang="fa-IR" sz="2400" b="1" dirty="0">
              <a:solidFill>
                <a:schemeClr val="tx1">
                  <a:lumMod val="95000"/>
                  <a:lumOff val="5000"/>
                </a:schemeClr>
              </a:solidFill>
            </a:endParaRPr>
          </a:p>
          <a:p>
            <a:pPr marL="365760" indent="-256032">
              <a:buClr>
                <a:schemeClr val="bg2">
                  <a:lumMod val="10000"/>
                </a:schemeClr>
              </a:buClr>
              <a:buSzPct val="90000"/>
              <a:buFont typeface="Wingdings" panose="05000000000000000000" pitchFamily="2" charset="2"/>
              <a:buChar char="Ø"/>
              <a:defRPr/>
            </a:pPr>
            <a:r>
              <a:rPr lang="en-US" altLang="fa-IR" sz="2400" b="1" dirty="0">
                <a:solidFill>
                  <a:schemeClr val="tx1">
                    <a:lumMod val="95000"/>
                    <a:lumOff val="5000"/>
                  </a:schemeClr>
                </a:solidFill>
              </a:rPr>
              <a:t> After CAG for PPCI : Significant Lesion in Proximal of LCX</a:t>
            </a:r>
          </a:p>
          <a:p>
            <a:pPr marL="365760" indent="-256032">
              <a:buClr>
                <a:schemeClr val="bg2">
                  <a:lumMod val="10000"/>
                </a:schemeClr>
              </a:buClr>
              <a:buSzPct val="90000"/>
              <a:buFont typeface="Wingdings" panose="05000000000000000000" pitchFamily="2" charset="2"/>
              <a:buChar char="Ø"/>
              <a:defRPr/>
            </a:pPr>
            <a:r>
              <a:rPr lang="en-US" altLang="fa-IR" sz="2400" b="1" dirty="0">
                <a:solidFill>
                  <a:schemeClr val="tx1">
                    <a:lumMod val="95000"/>
                    <a:lumOff val="5000"/>
                  </a:schemeClr>
                </a:solidFill>
              </a:rPr>
              <a:t>which type of stent you choose?</a:t>
            </a:r>
          </a:p>
          <a:p>
            <a:pPr marL="109728" indent="0">
              <a:defRPr/>
            </a:pPr>
            <a:endParaRPr lang="fa-IR" altLang="fa-IR" sz="2400" dirty="0">
              <a:latin typeface="Arial Narrow" pitchFamily="34" charset="0"/>
            </a:endParaRPr>
          </a:p>
        </p:txBody>
      </p:sp>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C23756B5-1D8D-413B-87D0-E7A1DDFED7E7}"/>
              </a:ext>
            </a:extLst>
          </p:cNvPr>
          <p:cNvPicPr>
            <a:picLocks noGrp="1" noChangeAspect="1"/>
          </p:cNvPicPr>
          <p:nvPr>
            <p:ph idx="1"/>
          </p:nvPr>
        </p:nvPicPr>
        <p:blipFill rotWithShape="1">
          <a:blip r:embed="rId2"/>
          <a:srcRect l="10725" t="18736" r="52182" b="15621"/>
          <a:stretch/>
        </p:blipFill>
        <p:spPr>
          <a:xfrm>
            <a:off x="6429153" y="234357"/>
            <a:ext cx="5415517" cy="6389285"/>
          </a:xfrm>
          <a:prstGeom prst="rect">
            <a:avLst/>
          </a:prstGeom>
        </p:spPr>
      </p:pic>
      <p:pic>
        <p:nvPicPr>
          <p:cNvPr id="5" name="Picture 4">
            <a:extLst>
              <a:ext uri="{FF2B5EF4-FFF2-40B4-BE49-F238E27FC236}">
                <a16:creationId xmlns:a16="http://schemas.microsoft.com/office/drawing/2014/main" id="{5A49A0DA-C728-4432-AC5B-F3448C2C5EAA}"/>
              </a:ext>
            </a:extLst>
          </p:cNvPr>
          <p:cNvPicPr>
            <a:picLocks noChangeAspect="1"/>
          </p:cNvPicPr>
          <p:nvPr/>
        </p:nvPicPr>
        <p:blipFill>
          <a:blip r:embed="rId3"/>
          <a:stretch>
            <a:fillRect/>
          </a:stretch>
        </p:blipFill>
        <p:spPr>
          <a:xfrm>
            <a:off x="216718" y="374990"/>
            <a:ext cx="5931922" cy="2932430"/>
          </a:xfrm>
          <a:prstGeom prst="rect">
            <a:avLst/>
          </a:prstGeom>
        </p:spPr>
      </p:pic>
    </p:spTree>
    <p:extLst>
      <p:ext uri="{BB962C8B-B14F-4D97-AF65-F5344CB8AC3E}">
        <p14:creationId xmlns:p14="http://schemas.microsoft.com/office/powerpoint/2010/main" val="224674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Content Placeholder 2">
            <a:extLst>
              <a:ext uri="{FF2B5EF4-FFF2-40B4-BE49-F238E27FC236}">
                <a16:creationId xmlns:a16="http://schemas.microsoft.com/office/drawing/2014/main" id="{DB7DD279-6CA0-4A25-A27E-448062107EBE}"/>
              </a:ext>
            </a:extLst>
          </p:cNvPr>
          <p:cNvSpPr>
            <a:spLocks noGrp="1"/>
          </p:cNvSpPr>
          <p:nvPr>
            <p:ph idx="1"/>
          </p:nvPr>
        </p:nvSpPr>
        <p:spPr>
          <a:xfrm>
            <a:off x="949842" y="1020726"/>
            <a:ext cx="8918059" cy="4664148"/>
          </a:xfrm>
        </p:spPr>
        <p:txBody>
          <a:bodyPr>
            <a:normAutofit/>
          </a:bodyPr>
          <a:lstStyle/>
          <a:p>
            <a:pPr marL="45720" indent="0" algn="l" rtl="0" eaLnBrk="1" hangingPunct="1">
              <a:buNone/>
            </a:pPr>
            <a:r>
              <a:rPr lang="en-US" altLang="fa-IR" sz="3600" b="1" dirty="0">
                <a:solidFill>
                  <a:srgbClr val="FF0000"/>
                </a:solidFill>
                <a:latin typeface="Arial Narrow" panose="020B0606020202030204" pitchFamily="34" charset="0"/>
              </a:rPr>
              <a:t>Your Stock of Stents </a:t>
            </a:r>
            <a:r>
              <a:rPr lang="en-US" altLang="fa-IR" sz="2400" b="1" dirty="0">
                <a:solidFill>
                  <a:srgbClr val="FF0000"/>
                </a:solidFill>
              </a:rPr>
              <a:t>: </a:t>
            </a:r>
          </a:p>
          <a:p>
            <a:pPr algn="l" rtl="0" eaLnBrk="1" hangingPunct="1"/>
            <a:endParaRPr lang="en-US" altLang="fa-IR" dirty="0"/>
          </a:p>
          <a:p>
            <a:pPr algn="l" rtl="0" eaLnBrk="1" hangingPunct="1"/>
            <a:endParaRPr lang="en-US" altLang="fa-IR" dirty="0"/>
          </a:p>
          <a:p>
            <a:pPr algn="l" rtl="0" eaLnBrk="1" hangingPunct="1">
              <a:buClr>
                <a:schemeClr val="bg2">
                  <a:lumMod val="10000"/>
                </a:schemeClr>
              </a:buClr>
              <a:buSzPct val="92000"/>
              <a:buFont typeface="Wingdings" panose="05000000000000000000" pitchFamily="2" charset="2"/>
              <a:buChar char="Ø"/>
            </a:pPr>
            <a:r>
              <a:rPr lang="en-US" altLang="fa-IR" sz="2400" b="1" dirty="0">
                <a:solidFill>
                  <a:schemeClr val="tx1">
                    <a:lumMod val="95000"/>
                    <a:lumOff val="5000"/>
                  </a:schemeClr>
                </a:solidFill>
              </a:rPr>
              <a:t> </a:t>
            </a:r>
            <a:r>
              <a:rPr lang="en-US" altLang="fa-IR" sz="2400" b="1" dirty="0" err="1">
                <a:solidFill>
                  <a:schemeClr val="tx1">
                    <a:lumMod val="95000"/>
                    <a:lumOff val="5000"/>
                  </a:schemeClr>
                </a:solidFill>
              </a:rPr>
              <a:t>Orsiro</a:t>
            </a:r>
            <a:endParaRPr lang="en-US" altLang="fa-IR" sz="2400" b="1" dirty="0">
              <a:solidFill>
                <a:schemeClr val="tx1">
                  <a:lumMod val="95000"/>
                  <a:lumOff val="5000"/>
                </a:schemeClr>
              </a:solidFill>
            </a:endParaRPr>
          </a:p>
          <a:p>
            <a:pPr algn="l" rtl="0" eaLnBrk="1" hangingPunct="1">
              <a:buClr>
                <a:schemeClr val="bg2">
                  <a:lumMod val="10000"/>
                </a:schemeClr>
              </a:buClr>
              <a:buSzPct val="92000"/>
              <a:buFont typeface="Wingdings" panose="05000000000000000000" pitchFamily="2" charset="2"/>
              <a:buChar char="Ø"/>
            </a:pPr>
            <a:r>
              <a:rPr lang="en-US" altLang="fa-IR" sz="2400" b="1" dirty="0">
                <a:solidFill>
                  <a:schemeClr val="tx1">
                    <a:lumMod val="95000"/>
                    <a:lumOff val="5000"/>
                  </a:schemeClr>
                </a:solidFill>
              </a:rPr>
              <a:t>  Promus Element </a:t>
            </a:r>
          </a:p>
          <a:p>
            <a:pPr algn="l" rtl="0" eaLnBrk="1" hangingPunct="1">
              <a:buClr>
                <a:schemeClr val="bg2">
                  <a:lumMod val="10000"/>
                </a:schemeClr>
              </a:buClr>
              <a:buSzPct val="92000"/>
              <a:buFont typeface="Wingdings" panose="05000000000000000000" pitchFamily="2" charset="2"/>
              <a:buChar char="Ø"/>
            </a:pPr>
            <a:r>
              <a:rPr lang="en-US" altLang="fa-IR" sz="2400" b="1" dirty="0">
                <a:solidFill>
                  <a:schemeClr val="tx1">
                    <a:lumMod val="95000"/>
                    <a:lumOff val="5000"/>
                  </a:schemeClr>
                </a:solidFill>
              </a:rPr>
              <a:t>  </a:t>
            </a:r>
            <a:r>
              <a:rPr lang="en-US" altLang="fa-IR" sz="2400" b="1" dirty="0" err="1">
                <a:solidFill>
                  <a:schemeClr val="tx1">
                    <a:lumMod val="95000"/>
                    <a:lumOff val="5000"/>
                  </a:schemeClr>
                </a:solidFill>
              </a:rPr>
              <a:t>Ultimaster</a:t>
            </a:r>
            <a:endParaRPr lang="en-US" altLang="fa-IR" sz="2400" b="1" dirty="0">
              <a:solidFill>
                <a:schemeClr val="tx1">
                  <a:lumMod val="95000"/>
                  <a:lumOff val="5000"/>
                </a:schemeClr>
              </a:solidFill>
            </a:endParaRPr>
          </a:p>
          <a:p>
            <a:pPr algn="l" rtl="0" eaLnBrk="1" hangingPunct="1">
              <a:buClr>
                <a:schemeClr val="bg2">
                  <a:lumMod val="10000"/>
                </a:schemeClr>
              </a:buClr>
              <a:buSzPct val="92000"/>
              <a:buFont typeface="Wingdings" panose="05000000000000000000" pitchFamily="2" charset="2"/>
              <a:buChar char="Ø"/>
            </a:pPr>
            <a:r>
              <a:rPr lang="en-US" altLang="fa-IR" sz="2400" b="1" dirty="0">
                <a:solidFill>
                  <a:schemeClr val="tx1">
                    <a:lumMod val="95000"/>
                    <a:lumOff val="5000"/>
                  </a:schemeClr>
                </a:solidFill>
              </a:rPr>
              <a:t> Supra flex</a:t>
            </a:r>
          </a:p>
          <a:p>
            <a:pPr algn="l" rtl="0" eaLnBrk="1" hangingPunct="1">
              <a:buClr>
                <a:schemeClr val="bg2">
                  <a:lumMod val="10000"/>
                </a:schemeClr>
              </a:buClr>
              <a:buSzPct val="92000"/>
              <a:buFont typeface="Wingdings" panose="05000000000000000000" pitchFamily="2" charset="2"/>
              <a:buChar char="Ø"/>
            </a:pPr>
            <a:r>
              <a:rPr lang="en-US" altLang="fa-IR" sz="2400" b="1" dirty="0">
                <a:solidFill>
                  <a:schemeClr val="tx1">
                    <a:lumMod val="95000"/>
                    <a:lumOff val="5000"/>
                  </a:schemeClr>
                </a:solidFill>
              </a:rPr>
              <a:t>  </a:t>
            </a:r>
            <a:r>
              <a:rPr lang="en-US" altLang="fa-IR" sz="2400" b="1" dirty="0" err="1">
                <a:solidFill>
                  <a:schemeClr val="tx1">
                    <a:lumMod val="95000"/>
                    <a:lumOff val="5000"/>
                  </a:schemeClr>
                </a:solidFill>
              </a:rPr>
              <a:t>Coroflex</a:t>
            </a:r>
            <a:r>
              <a:rPr lang="en-US" altLang="fa-IR" sz="2400" b="1" dirty="0">
                <a:solidFill>
                  <a:schemeClr val="tx1">
                    <a:lumMod val="95000"/>
                    <a:lumOff val="5000"/>
                  </a:schemeClr>
                </a:solidFill>
              </a:rPr>
              <a:t> ( BMS ) and </a:t>
            </a:r>
            <a:r>
              <a:rPr lang="en-US" altLang="fa-IR" sz="2400" b="1" dirty="0" err="1">
                <a:solidFill>
                  <a:schemeClr val="tx1">
                    <a:lumMod val="95000"/>
                    <a:lumOff val="5000"/>
                  </a:schemeClr>
                </a:solidFill>
              </a:rPr>
              <a:t>Coroflex</a:t>
            </a:r>
            <a:r>
              <a:rPr lang="en-US" altLang="fa-IR" sz="2400" b="1" dirty="0">
                <a:solidFill>
                  <a:schemeClr val="tx1">
                    <a:lumMod val="95000"/>
                    <a:lumOff val="5000"/>
                  </a:schemeClr>
                </a:solidFill>
              </a:rPr>
              <a:t> ISAR ( DES)</a:t>
            </a:r>
          </a:p>
          <a:p>
            <a:pPr algn="l" rtl="0" eaLnBrk="1" hangingPunct="1">
              <a:buClr>
                <a:schemeClr val="bg2">
                  <a:lumMod val="10000"/>
                </a:schemeClr>
              </a:buClr>
              <a:buSzPct val="92000"/>
              <a:buFont typeface="Wingdings" panose="05000000000000000000" pitchFamily="2" charset="2"/>
              <a:buChar char="Ø"/>
            </a:pPr>
            <a:r>
              <a:rPr lang="en-US" altLang="fa-IR" sz="2400" b="1" dirty="0">
                <a:solidFill>
                  <a:schemeClr val="tx1">
                    <a:lumMod val="95000"/>
                    <a:lumOff val="5000"/>
                  </a:schemeClr>
                </a:solidFill>
              </a:rPr>
              <a:t> Onyx ONE</a:t>
            </a:r>
          </a:p>
          <a:p>
            <a:pPr algn="l" rtl="0" eaLnBrk="1" hangingPunct="1">
              <a:buClr>
                <a:schemeClr val="bg2">
                  <a:lumMod val="10000"/>
                </a:schemeClr>
              </a:buClr>
              <a:buSzPct val="92000"/>
              <a:buFont typeface="Wingdings" panose="05000000000000000000" pitchFamily="2" charset="2"/>
              <a:buChar char="Ø"/>
            </a:pPr>
            <a:endParaRPr lang="fa-IR" altLang="fa-IR" sz="2400" b="1" dirty="0">
              <a:solidFill>
                <a:schemeClr val="tx1">
                  <a:lumMod val="95000"/>
                  <a:lumOff val="5000"/>
                </a:schemeClr>
              </a:solidFill>
            </a:endParaRPr>
          </a:p>
        </p:txBody>
      </p:sp>
    </p:spTree>
    <p:extLst>
      <p:ext uri="{BB962C8B-B14F-4D97-AF65-F5344CB8AC3E}">
        <p14:creationId xmlns:p14="http://schemas.microsoft.com/office/powerpoint/2010/main" val="23584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a:extLst>
              <a:ext uri="{FF2B5EF4-FFF2-40B4-BE49-F238E27FC236}">
                <a16:creationId xmlns:a16="http://schemas.microsoft.com/office/drawing/2014/main" id="{7A5E89A5-D874-4B3C-AA03-5BB0E83491F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16031" t="14012" r="12183" b="6508"/>
          <a:stretch>
            <a:fillRect/>
          </a:stretch>
        </p:blipFill>
        <p:spPr>
          <a:xfrm>
            <a:off x="2495550" y="635001"/>
            <a:ext cx="6840538" cy="443706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a:extLst>
              <a:ext uri="{FF2B5EF4-FFF2-40B4-BE49-F238E27FC236}">
                <a16:creationId xmlns:a16="http://schemas.microsoft.com/office/drawing/2014/main" id="{480915FA-ABAF-4B21-9769-681AB79430E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19147" t="20253" r="16083" b="7074"/>
          <a:stretch>
            <a:fillRect/>
          </a:stretch>
        </p:blipFill>
        <p:spPr>
          <a:xfrm>
            <a:off x="2725627" y="826016"/>
            <a:ext cx="6624638" cy="43561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3481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a:extLst>
              <a:ext uri="{FF2B5EF4-FFF2-40B4-BE49-F238E27FC236}">
                <a16:creationId xmlns:a16="http://schemas.microsoft.com/office/drawing/2014/main" id="{C1DF7EF7-26B5-48EF-89FF-29EE8E076BE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8620" t="29594" r="4669" b="7697"/>
          <a:stretch>
            <a:fillRect/>
          </a:stretch>
        </p:blipFill>
        <p:spPr>
          <a:xfrm>
            <a:off x="260463" y="404037"/>
            <a:ext cx="11509143" cy="5791199"/>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61967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DE11BC3-52F0-40EB-A352-09587C702E5D}"/>
              </a:ext>
            </a:extLst>
          </p:cNvPr>
          <p:cNvPicPr>
            <a:picLocks noGrp="1" noChangeAspect="1"/>
          </p:cNvPicPr>
          <p:nvPr>
            <p:ph idx="1"/>
          </p:nvPr>
        </p:nvPicPr>
        <p:blipFill rotWithShape="1">
          <a:blip r:embed="rId2"/>
          <a:srcRect l="7187" t="13336" r="9078" b="4082"/>
          <a:stretch/>
        </p:blipFill>
        <p:spPr>
          <a:xfrm>
            <a:off x="967937" y="338668"/>
            <a:ext cx="9420663" cy="6194086"/>
          </a:xfrm>
          <a:prstGeom prst="rect">
            <a:avLst/>
          </a:prstGeom>
        </p:spPr>
      </p:pic>
    </p:spTree>
    <p:extLst>
      <p:ext uri="{BB962C8B-B14F-4D97-AF65-F5344CB8AC3E}">
        <p14:creationId xmlns:p14="http://schemas.microsoft.com/office/powerpoint/2010/main" val="701427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Content Placeholder 2">
            <a:extLst>
              <a:ext uri="{FF2B5EF4-FFF2-40B4-BE49-F238E27FC236}">
                <a16:creationId xmlns:a16="http://schemas.microsoft.com/office/drawing/2014/main" id="{BA3EEF29-00ED-43D9-9818-6A8A75D54C0C}"/>
              </a:ext>
            </a:extLst>
          </p:cNvPr>
          <p:cNvSpPr>
            <a:spLocks noGrp="1" noChangeArrowheads="1"/>
          </p:cNvSpPr>
          <p:nvPr>
            <p:ph idx="1"/>
          </p:nvPr>
        </p:nvSpPr>
        <p:spPr>
          <a:xfrm>
            <a:off x="964020" y="491332"/>
            <a:ext cx="9973338" cy="3786188"/>
          </a:xfrm>
        </p:spPr>
        <p:txBody>
          <a:bodyPr/>
          <a:lstStyle/>
          <a:p>
            <a:pPr marL="45720" indent="0" algn="ctr">
              <a:buNone/>
            </a:pPr>
            <a:r>
              <a:rPr lang="en-US" altLang="fa-IR" sz="2800" dirty="0">
                <a:solidFill>
                  <a:srgbClr val="FF0000"/>
                </a:solidFill>
                <a:latin typeface="Berlin Sans FB" panose="020E0602020502020306" pitchFamily="34" charset="0"/>
              </a:rPr>
              <a:t>Stent Selection in Special-Risk Patients: A Decision Tree</a:t>
            </a:r>
          </a:p>
          <a:p>
            <a:pPr algn="ctr"/>
            <a:endParaRPr lang="fa-IR" altLang="fa-IR" sz="1800" dirty="0">
              <a:solidFill>
                <a:srgbClr val="FF0000"/>
              </a:solidFill>
            </a:endParaRPr>
          </a:p>
        </p:txBody>
      </p:sp>
      <p:sp>
        <p:nvSpPr>
          <p:cNvPr id="4" name="Rectangle 3">
            <a:extLst>
              <a:ext uri="{FF2B5EF4-FFF2-40B4-BE49-F238E27FC236}">
                <a16:creationId xmlns:a16="http://schemas.microsoft.com/office/drawing/2014/main" id="{24CDDF75-2491-4695-83FE-6CFC7F2BF8BC}"/>
              </a:ext>
            </a:extLst>
          </p:cNvPr>
          <p:cNvSpPr/>
          <p:nvPr/>
        </p:nvSpPr>
        <p:spPr>
          <a:xfrm>
            <a:off x="1874838" y="1052513"/>
            <a:ext cx="2233612" cy="792162"/>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en-US" b="1" dirty="0">
                <a:solidFill>
                  <a:schemeClr val="tx1">
                    <a:lumMod val="95000"/>
                    <a:lumOff val="5000"/>
                  </a:schemeClr>
                </a:solidFill>
              </a:rPr>
              <a:t>The patient can continue DAPT for  ≥ 3 month </a:t>
            </a:r>
            <a:endParaRPr lang="fa-IR" b="1" dirty="0">
              <a:solidFill>
                <a:schemeClr val="tx1">
                  <a:lumMod val="95000"/>
                  <a:lumOff val="5000"/>
                </a:schemeClr>
              </a:solidFill>
            </a:endParaRPr>
          </a:p>
        </p:txBody>
      </p:sp>
      <p:sp>
        <p:nvSpPr>
          <p:cNvPr id="5" name="Rectangle 4">
            <a:extLst>
              <a:ext uri="{FF2B5EF4-FFF2-40B4-BE49-F238E27FC236}">
                <a16:creationId xmlns:a16="http://schemas.microsoft.com/office/drawing/2014/main" id="{B31C6194-9597-4211-BA47-56318F6D36EB}"/>
              </a:ext>
            </a:extLst>
          </p:cNvPr>
          <p:cNvSpPr/>
          <p:nvPr/>
        </p:nvSpPr>
        <p:spPr>
          <a:xfrm>
            <a:off x="4367214" y="1052513"/>
            <a:ext cx="2592387" cy="792162"/>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en-US" b="1" dirty="0">
                <a:solidFill>
                  <a:schemeClr val="tx1">
                    <a:lumMod val="95000"/>
                    <a:lumOff val="5000"/>
                  </a:schemeClr>
                </a:solidFill>
              </a:rPr>
              <a:t>The patient has problems with DAPT compliance  </a:t>
            </a:r>
            <a:endParaRPr lang="fa-IR" b="1" dirty="0">
              <a:solidFill>
                <a:schemeClr val="tx1">
                  <a:lumMod val="95000"/>
                  <a:lumOff val="5000"/>
                </a:schemeClr>
              </a:solidFill>
            </a:endParaRPr>
          </a:p>
        </p:txBody>
      </p:sp>
      <p:sp>
        <p:nvSpPr>
          <p:cNvPr id="6" name="Rectangle 5">
            <a:extLst>
              <a:ext uri="{FF2B5EF4-FFF2-40B4-BE49-F238E27FC236}">
                <a16:creationId xmlns:a16="http://schemas.microsoft.com/office/drawing/2014/main" id="{3D24876F-6EC8-4FB6-A49A-43A0FC641303}"/>
              </a:ext>
            </a:extLst>
          </p:cNvPr>
          <p:cNvSpPr/>
          <p:nvPr/>
        </p:nvSpPr>
        <p:spPr>
          <a:xfrm>
            <a:off x="7204076" y="1052513"/>
            <a:ext cx="2735263" cy="792162"/>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b="1" dirty="0">
                <a:solidFill>
                  <a:schemeClr val="tx1">
                    <a:lumMod val="95000"/>
                    <a:lumOff val="5000"/>
                  </a:schemeClr>
                </a:solidFill>
              </a:rPr>
              <a:t>The patient is at high risk for bleeding </a:t>
            </a:r>
            <a:endParaRPr lang="fa-IR" b="1" dirty="0">
              <a:solidFill>
                <a:schemeClr val="tx1">
                  <a:lumMod val="95000"/>
                  <a:lumOff val="5000"/>
                </a:schemeClr>
              </a:solidFill>
            </a:endParaRPr>
          </a:p>
        </p:txBody>
      </p:sp>
      <p:cxnSp>
        <p:nvCxnSpPr>
          <p:cNvPr id="10" name="Straight Connector 9">
            <a:extLst>
              <a:ext uri="{FF2B5EF4-FFF2-40B4-BE49-F238E27FC236}">
                <a16:creationId xmlns:a16="http://schemas.microsoft.com/office/drawing/2014/main" id="{8F07E471-4765-4DD6-A5FC-2A4B0C1A2EBF}"/>
              </a:ext>
            </a:extLst>
          </p:cNvPr>
          <p:cNvCxnSpPr/>
          <p:nvPr/>
        </p:nvCxnSpPr>
        <p:spPr>
          <a:xfrm>
            <a:off x="2840038" y="1882776"/>
            <a:ext cx="0" cy="3587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7C0775A-6097-406F-85A5-4F73DEE6F8C8}"/>
              </a:ext>
            </a:extLst>
          </p:cNvPr>
          <p:cNvCxnSpPr/>
          <p:nvPr/>
        </p:nvCxnSpPr>
        <p:spPr>
          <a:xfrm>
            <a:off x="5530850" y="1955801"/>
            <a:ext cx="6350" cy="392113"/>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CF90C5E-2F51-40AC-BD4F-F9D3A043AE82}"/>
              </a:ext>
            </a:extLst>
          </p:cNvPr>
          <p:cNvCxnSpPr/>
          <p:nvPr/>
        </p:nvCxnSpPr>
        <p:spPr>
          <a:xfrm>
            <a:off x="8540750" y="1873251"/>
            <a:ext cx="0" cy="358775"/>
          </a:xfrm>
          <a:prstGeom prst="line">
            <a:avLst/>
          </a:prstGeom>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6B1F57E8-31A8-48D4-8862-2CCFE7EA9463}"/>
              </a:ext>
            </a:extLst>
          </p:cNvPr>
          <p:cNvSpPr/>
          <p:nvPr/>
        </p:nvSpPr>
        <p:spPr>
          <a:xfrm>
            <a:off x="2408238" y="2311401"/>
            <a:ext cx="1023466" cy="576263"/>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b="1" dirty="0">
                <a:solidFill>
                  <a:schemeClr val="tx1">
                    <a:lumMod val="95000"/>
                    <a:lumOff val="5000"/>
                  </a:schemeClr>
                </a:solidFill>
              </a:rPr>
              <a:t>DES</a:t>
            </a:r>
            <a:endParaRPr lang="fa-IR" b="1" dirty="0">
              <a:solidFill>
                <a:schemeClr val="tx1">
                  <a:lumMod val="95000"/>
                  <a:lumOff val="5000"/>
                </a:schemeClr>
              </a:solidFill>
            </a:endParaRPr>
          </a:p>
        </p:txBody>
      </p:sp>
      <p:sp>
        <p:nvSpPr>
          <p:cNvPr id="17" name="Oval 16">
            <a:extLst>
              <a:ext uri="{FF2B5EF4-FFF2-40B4-BE49-F238E27FC236}">
                <a16:creationId xmlns:a16="http://schemas.microsoft.com/office/drawing/2014/main" id="{21D28B79-E217-4300-B227-2BC175DD1685}"/>
              </a:ext>
            </a:extLst>
          </p:cNvPr>
          <p:cNvSpPr/>
          <p:nvPr/>
        </p:nvSpPr>
        <p:spPr>
          <a:xfrm>
            <a:off x="5099050" y="2384426"/>
            <a:ext cx="1068958" cy="57626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sz="1600" b="1" dirty="0">
                <a:solidFill>
                  <a:schemeClr val="tx1">
                    <a:lumMod val="95000"/>
                    <a:lumOff val="5000"/>
                  </a:schemeClr>
                </a:solidFill>
              </a:rPr>
              <a:t>BMS</a:t>
            </a:r>
            <a:endParaRPr lang="fa-IR" sz="1600" b="1" dirty="0">
              <a:solidFill>
                <a:schemeClr val="tx1">
                  <a:lumMod val="95000"/>
                  <a:lumOff val="5000"/>
                </a:schemeClr>
              </a:solidFill>
            </a:endParaRPr>
          </a:p>
        </p:txBody>
      </p:sp>
      <p:sp>
        <p:nvSpPr>
          <p:cNvPr id="16" name="Oval 15">
            <a:extLst>
              <a:ext uri="{FF2B5EF4-FFF2-40B4-BE49-F238E27FC236}">
                <a16:creationId xmlns:a16="http://schemas.microsoft.com/office/drawing/2014/main" id="{02A511BA-A45D-4171-BB65-FC0C31EB26A6}"/>
              </a:ext>
            </a:extLst>
          </p:cNvPr>
          <p:cNvSpPr/>
          <p:nvPr/>
        </p:nvSpPr>
        <p:spPr>
          <a:xfrm>
            <a:off x="6932613" y="2241551"/>
            <a:ext cx="3492500" cy="169227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sz="1600" b="1" dirty="0">
                <a:solidFill>
                  <a:schemeClr val="tx1">
                    <a:lumMod val="95000"/>
                    <a:lumOff val="5000"/>
                  </a:schemeClr>
                </a:solidFill>
              </a:rPr>
              <a:t>BA9- coated stent : consider DES  if the lesions are at high risk for restenosis &amp; 3 </a:t>
            </a:r>
            <a:r>
              <a:rPr lang="en-US" sz="1600" b="1" dirty="0" err="1">
                <a:solidFill>
                  <a:schemeClr val="tx1">
                    <a:lumMod val="95000"/>
                    <a:lumOff val="5000"/>
                  </a:schemeClr>
                </a:solidFill>
              </a:rPr>
              <a:t>mo</a:t>
            </a:r>
            <a:r>
              <a:rPr lang="en-US" sz="1600" b="1" dirty="0">
                <a:solidFill>
                  <a:schemeClr val="tx1">
                    <a:lumMod val="95000"/>
                    <a:lumOff val="5000"/>
                  </a:schemeClr>
                </a:solidFill>
              </a:rPr>
              <a:t> DAPT appears relatively safe  </a:t>
            </a:r>
            <a:endParaRPr lang="fa-IR" sz="1600" b="1" dirty="0">
              <a:solidFill>
                <a:schemeClr val="tx1">
                  <a:lumMod val="95000"/>
                  <a:lumOff val="5000"/>
                </a:schemeClr>
              </a:solidFill>
            </a:endParaRPr>
          </a:p>
        </p:txBody>
      </p:sp>
      <p:pic>
        <p:nvPicPr>
          <p:cNvPr id="85004" name="Picture 3">
            <a:extLst>
              <a:ext uri="{FF2B5EF4-FFF2-40B4-BE49-F238E27FC236}">
                <a16:creationId xmlns:a16="http://schemas.microsoft.com/office/drawing/2014/main" id="{894F0ED1-5579-442C-A8C2-71E80F81B0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6823" y="4043364"/>
            <a:ext cx="5580062" cy="2573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52A94E82-F693-4C83-872F-EDA2635A1EC8}"/>
              </a:ext>
            </a:extLst>
          </p:cNvPr>
          <p:cNvSpPr/>
          <p:nvPr/>
        </p:nvSpPr>
        <p:spPr>
          <a:xfrm>
            <a:off x="2351088" y="188913"/>
            <a:ext cx="7129462" cy="792162"/>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sz="2800" b="1" dirty="0">
                <a:solidFill>
                  <a:srgbClr val="FFFF00"/>
                </a:solidFill>
              </a:rPr>
              <a:t>The patient needs  surgery after stenting </a:t>
            </a:r>
            <a:endParaRPr lang="fa-IR" sz="2800" b="1" dirty="0">
              <a:solidFill>
                <a:srgbClr val="FFFF00"/>
              </a:solidFill>
            </a:endParaRPr>
          </a:p>
        </p:txBody>
      </p:sp>
      <p:cxnSp>
        <p:nvCxnSpPr>
          <p:cNvPr id="6" name="Straight Connector 5">
            <a:extLst>
              <a:ext uri="{FF2B5EF4-FFF2-40B4-BE49-F238E27FC236}">
                <a16:creationId xmlns:a16="http://schemas.microsoft.com/office/drawing/2014/main" id="{E0777C17-12C7-4AA9-A960-06F5932A65BC}"/>
              </a:ext>
            </a:extLst>
          </p:cNvPr>
          <p:cNvCxnSpPr/>
          <p:nvPr/>
        </p:nvCxnSpPr>
        <p:spPr>
          <a:xfrm>
            <a:off x="3000375" y="981075"/>
            <a:ext cx="0" cy="50323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DDE513A-E969-4920-953D-BA1B0D309905}"/>
              </a:ext>
            </a:extLst>
          </p:cNvPr>
          <p:cNvCxnSpPr/>
          <p:nvPr/>
        </p:nvCxnSpPr>
        <p:spPr>
          <a:xfrm>
            <a:off x="5916613" y="981075"/>
            <a:ext cx="0" cy="5032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E8618A9-11D0-4453-8606-764ECDCE421F}"/>
              </a:ext>
            </a:extLst>
          </p:cNvPr>
          <p:cNvCxnSpPr/>
          <p:nvPr/>
        </p:nvCxnSpPr>
        <p:spPr>
          <a:xfrm>
            <a:off x="8759825" y="981076"/>
            <a:ext cx="0" cy="600075"/>
          </a:xfrm>
          <a:prstGeom prst="line">
            <a:avLst/>
          </a:prstGeom>
        </p:spPr>
        <p:style>
          <a:lnRef idx="1">
            <a:schemeClr val="accent1"/>
          </a:lnRef>
          <a:fillRef idx="0">
            <a:schemeClr val="accent1"/>
          </a:fillRef>
          <a:effectRef idx="0">
            <a:schemeClr val="accent1"/>
          </a:effectRef>
          <a:fontRef idx="minor">
            <a:schemeClr val="tx1"/>
          </a:fontRef>
        </p:style>
      </p:cxnSp>
      <p:sp>
        <p:nvSpPr>
          <p:cNvPr id="11" name="Rounded Rectangle 10">
            <a:extLst>
              <a:ext uri="{FF2B5EF4-FFF2-40B4-BE49-F238E27FC236}">
                <a16:creationId xmlns:a16="http://schemas.microsoft.com/office/drawing/2014/main" id="{2850F9D1-0B0E-4EDA-92A6-16825188F6C0}"/>
              </a:ext>
            </a:extLst>
          </p:cNvPr>
          <p:cNvSpPr/>
          <p:nvPr/>
        </p:nvSpPr>
        <p:spPr>
          <a:xfrm>
            <a:off x="1992313" y="1509713"/>
            <a:ext cx="2159000" cy="863600"/>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b="1" dirty="0">
                <a:solidFill>
                  <a:schemeClr val="tx1">
                    <a:lumMod val="95000"/>
                    <a:lumOff val="5000"/>
                  </a:schemeClr>
                </a:solidFill>
              </a:rPr>
              <a:t>Surgery can be delayed up to 3 month </a:t>
            </a:r>
            <a:endParaRPr lang="fa-IR" b="1" dirty="0">
              <a:solidFill>
                <a:schemeClr val="tx1">
                  <a:lumMod val="95000"/>
                  <a:lumOff val="5000"/>
                </a:schemeClr>
              </a:solidFill>
            </a:endParaRPr>
          </a:p>
        </p:txBody>
      </p:sp>
      <p:sp>
        <p:nvSpPr>
          <p:cNvPr id="12" name="Rounded Rectangle 11">
            <a:extLst>
              <a:ext uri="{FF2B5EF4-FFF2-40B4-BE49-F238E27FC236}">
                <a16:creationId xmlns:a16="http://schemas.microsoft.com/office/drawing/2014/main" id="{A8833C0E-4D22-4063-A54C-8439FB068BC4}"/>
              </a:ext>
            </a:extLst>
          </p:cNvPr>
          <p:cNvSpPr/>
          <p:nvPr/>
        </p:nvSpPr>
        <p:spPr>
          <a:xfrm>
            <a:off x="4656139" y="1509713"/>
            <a:ext cx="2160587" cy="863600"/>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b="1" dirty="0">
                <a:solidFill>
                  <a:schemeClr val="tx1">
                    <a:lumMod val="95000"/>
                    <a:lumOff val="5000"/>
                  </a:schemeClr>
                </a:solidFill>
              </a:rPr>
              <a:t>Surgery earlier than 3 month </a:t>
            </a:r>
            <a:endParaRPr lang="fa-IR" b="1" dirty="0">
              <a:solidFill>
                <a:schemeClr val="tx1">
                  <a:lumMod val="95000"/>
                  <a:lumOff val="5000"/>
                </a:schemeClr>
              </a:solidFill>
            </a:endParaRPr>
          </a:p>
        </p:txBody>
      </p:sp>
      <p:sp>
        <p:nvSpPr>
          <p:cNvPr id="13" name="Rounded Rectangle 12">
            <a:extLst>
              <a:ext uri="{FF2B5EF4-FFF2-40B4-BE49-F238E27FC236}">
                <a16:creationId xmlns:a16="http://schemas.microsoft.com/office/drawing/2014/main" id="{E96190F3-B96E-4A86-BCD8-6B5DB32575FC}"/>
              </a:ext>
            </a:extLst>
          </p:cNvPr>
          <p:cNvSpPr/>
          <p:nvPr/>
        </p:nvSpPr>
        <p:spPr>
          <a:xfrm>
            <a:off x="7469189" y="1581151"/>
            <a:ext cx="2232025" cy="720725"/>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b="1" dirty="0">
                <a:solidFill>
                  <a:schemeClr val="tx1">
                    <a:lumMod val="95000"/>
                    <a:lumOff val="5000"/>
                  </a:schemeClr>
                </a:solidFill>
              </a:rPr>
              <a:t>Urgent surgery in &lt; 1 month </a:t>
            </a:r>
            <a:endParaRPr lang="fa-IR" b="1" dirty="0">
              <a:solidFill>
                <a:schemeClr val="tx1">
                  <a:lumMod val="95000"/>
                  <a:lumOff val="5000"/>
                </a:schemeClr>
              </a:solidFill>
            </a:endParaRPr>
          </a:p>
        </p:txBody>
      </p:sp>
      <p:cxnSp>
        <p:nvCxnSpPr>
          <p:cNvPr id="17" name="Straight Connector 16">
            <a:extLst>
              <a:ext uri="{FF2B5EF4-FFF2-40B4-BE49-F238E27FC236}">
                <a16:creationId xmlns:a16="http://schemas.microsoft.com/office/drawing/2014/main" id="{A504DA4E-FD6A-4794-80D2-D05092DB49D9}"/>
              </a:ext>
            </a:extLst>
          </p:cNvPr>
          <p:cNvCxnSpPr/>
          <p:nvPr/>
        </p:nvCxnSpPr>
        <p:spPr>
          <a:xfrm>
            <a:off x="3000375" y="2373314"/>
            <a:ext cx="0" cy="4079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F3DA272-6B5F-41D5-912F-7631EDF9CA50}"/>
              </a:ext>
            </a:extLst>
          </p:cNvPr>
          <p:cNvCxnSpPr/>
          <p:nvPr/>
        </p:nvCxnSpPr>
        <p:spPr>
          <a:xfrm>
            <a:off x="5961063" y="2373314"/>
            <a:ext cx="0" cy="407987"/>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D00D1A8-1A3E-4875-AF43-F3CC6187542F}"/>
              </a:ext>
            </a:extLst>
          </p:cNvPr>
          <p:cNvCxnSpPr/>
          <p:nvPr/>
        </p:nvCxnSpPr>
        <p:spPr>
          <a:xfrm>
            <a:off x="8759825" y="2301876"/>
            <a:ext cx="0" cy="479425"/>
          </a:xfrm>
          <a:prstGeom prst="line">
            <a:avLst/>
          </a:prstGeom>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7DEEF302-5949-4562-88CF-BAE310A06453}"/>
              </a:ext>
            </a:extLst>
          </p:cNvPr>
          <p:cNvSpPr/>
          <p:nvPr/>
        </p:nvSpPr>
        <p:spPr>
          <a:xfrm>
            <a:off x="2351089" y="2781300"/>
            <a:ext cx="1152525" cy="4318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b="1" dirty="0">
                <a:solidFill>
                  <a:schemeClr val="tx1">
                    <a:lumMod val="95000"/>
                    <a:lumOff val="5000"/>
                  </a:schemeClr>
                </a:solidFill>
              </a:rPr>
              <a:t>DES</a:t>
            </a:r>
            <a:r>
              <a:rPr lang="en-US" dirty="0"/>
              <a:t> </a:t>
            </a:r>
            <a:endParaRPr lang="fa-IR" dirty="0"/>
          </a:p>
        </p:txBody>
      </p:sp>
      <p:sp>
        <p:nvSpPr>
          <p:cNvPr id="23" name="Rectangle 22">
            <a:extLst>
              <a:ext uri="{FF2B5EF4-FFF2-40B4-BE49-F238E27FC236}">
                <a16:creationId xmlns:a16="http://schemas.microsoft.com/office/drawing/2014/main" id="{30E59BE4-1473-47C2-9DE2-59E4F776D8AA}"/>
              </a:ext>
            </a:extLst>
          </p:cNvPr>
          <p:cNvSpPr/>
          <p:nvPr/>
        </p:nvSpPr>
        <p:spPr>
          <a:xfrm>
            <a:off x="4151313" y="2781300"/>
            <a:ext cx="3168650" cy="10795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en-US" b="1" dirty="0">
                <a:solidFill>
                  <a:schemeClr val="tx1">
                    <a:lumMod val="95000"/>
                    <a:lumOff val="5000"/>
                  </a:schemeClr>
                </a:solidFill>
              </a:rPr>
              <a:t>BA9- coated stent  or BMS</a:t>
            </a:r>
          </a:p>
          <a:p>
            <a:pPr>
              <a:defRPr/>
            </a:pPr>
            <a:r>
              <a:rPr lang="en-US" b="1" dirty="0">
                <a:solidFill>
                  <a:schemeClr val="tx1">
                    <a:lumMod val="95000"/>
                    <a:lumOff val="5000"/>
                  </a:schemeClr>
                </a:solidFill>
              </a:rPr>
              <a:t>(vessel diameter ≥ 3.5  and short lesion )  </a:t>
            </a:r>
            <a:endParaRPr lang="fa-IR" b="1" dirty="0">
              <a:solidFill>
                <a:schemeClr val="tx1">
                  <a:lumMod val="95000"/>
                  <a:lumOff val="5000"/>
                </a:schemeClr>
              </a:solidFill>
            </a:endParaRPr>
          </a:p>
        </p:txBody>
      </p:sp>
      <p:sp>
        <p:nvSpPr>
          <p:cNvPr id="24" name="Rectangle 23">
            <a:extLst>
              <a:ext uri="{FF2B5EF4-FFF2-40B4-BE49-F238E27FC236}">
                <a16:creationId xmlns:a16="http://schemas.microsoft.com/office/drawing/2014/main" id="{198E8498-D56A-4532-B6E0-E32A8214BDFD}"/>
              </a:ext>
            </a:extLst>
          </p:cNvPr>
          <p:cNvSpPr/>
          <p:nvPr/>
        </p:nvSpPr>
        <p:spPr>
          <a:xfrm>
            <a:off x="7469188" y="2781300"/>
            <a:ext cx="2443162" cy="10795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defRPr/>
            </a:pPr>
            <a:r>
              <a:rPr lang="en-US" b="1" dirty="0">
                <a:solidFill>
                  <a:schemeClr val="tx1">
                    <a:lumMod val="95000"/>
                    <a:lumOff val="5000"/>
                  </a:schemeClr>
                </a:solidFill>
              </a:rPr>
              <a:t>BMS ( consider medical therapy or CABG )</a:t>
            </a:r>
            <a:endParaRPr lang="fa-IR" b="1" dirty="0">
              <a:solidFill>
                <a:schemeClr val="tx1">
                  <a:lumMod val="95000"/>
                  <a:lumOff val="5000"/>
                </a:schemeClr>
              </a:solidFill>
            </a:endParaRPr>
          </a:p>
        </p:txBody>
      </p:sp>
      <p:pic>
        <p:nvPicPr>
          <p:cNvPr id="86031" name="Picture 5">
            <a:extLst>
              <a:ext uri="{FF2B5EF4-FFF2-40B4-BE49-F238E27FC236}">
                <a16:creationId xmlns:a16="http://schemas.microsoft.com/office/drawing/2014/main" id="{B3B58B0F-BFF0-40EE-B28D-D6844E52DEB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741489" y="4005264"/>
            <a:ext cx="5578475" cy="257333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a:extLst>
              <a:ext uri="{FF2B5EF4-FFF2-40B4-BE49-F238E27FC236}">
                <a16:creationId xmlns:a16="http://schemas.microsoft.com/office/drawing/2014/main" id="{83922687-13BB-40C7-915D-2FFC69CBFEC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11269" t="14223" r="7831" b="5484"/>
          <a:stretch>
            <a:fillRect/>
          </a:stretch>
        </p:blipFill>
        <p:spPr>
          <a:xfrm>
            <a:off x="1847851" y="188914"/>
            <a:ext cx="7127875" cy="35274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9571" name="Picture 3">
            <a:extLst>
              <a:ext uri="{FF2B5EF4-FFF2-40B4-BE49-F238E27FC236}">
                <a16:creationId xmlns:a16="http://schemas.microsoft.com/office/drawing/2014/main" id="{476C7251-5911-4390-AB30-74C5085C0A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143" t="14571" r="3889" b="14571"/>
          <a:stretch>
            <a:fillRect/>
          </a:stretch>
        </p:blipFill>
        <p:spPr bwMode="auto">
          <a:xfrm>
            <a:off x="1993901" y="2794001"/>
            <a:ext cx="8677275" cy="4048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DE242-0D70-4848-B819-6AE2FC2B9EF0}"/>
              </a:ext>
            </a:extLst>
          </p:cNvPr>
          <p:cNvSpPr>
            <a:spLocks noGrp="1"/>
          </p:cNvSpPr>
          <p:nvPr>
            <p:ph type="title"/>
          </p:nvPr>
        </p:nvSpPr>
        <p:spPr/>
        <p:txBody>
          <a:bodyPr>
            <a:normAutofit fontScale="90000"/>
          </a:bodyPr>
          <a:lstStyle/>
          <a:p>
            <a:br>
              <a:rPr lang="en-US" sz="3600" b="1" dirty="0">
                <a:solidFill>
                  <a:schemeClr val="tx1">
                    <a:lumMod val="95000"/>
                    <a:lumOff val="5000"/>
                  </a:schemeClr>
                </a:solidFill>
              </a:rPr>
            </a:br>
            <a:r>
              <a:rPr lang="en-US" sz="3600" b="1" dirty="0">
                <a:solidFill>
                  <a:schemeClr val="tx1">
                    <a:lumMod val="95000"/>
                    <a:lumOff val="5000"/>
                  </a:schemeClr>
                </a:solidFill>
              </a:rPr>
              <a:t>Medtronic (MDT) Initiates ONYX ONE- Clear Study on DAPT</a:t>
            </a:r>
            <a:br>
              <a:rPr lang="en-US" b="1" dirty="0"/>
            </a:br>
            <a:endParaRPr lang="en-US" dirty="0"/>
          </a:p>
        </p:txBody>
      </p:sp>
      <p:pic>
        <p:nvPicPr>
          <p:cNvPr id="4" name="Content Placeholder 3">
            <a:extLst>
              <a:ext uri="{FF2B5EF4-FFF2-40B4-BE49-F238E27FC236}">
                <a16:creationId xmlns:a16="http://schemas.microsoft.com/office/drawing/2014/main" id="{90B0BCFC-FFD1-4CDE-9FF3-1A387FF77A6A}"/>
              </a:ext>
            </a:extLst>
          </p:cNvPr>
          <p:cNvPicPr>
            <a:picLocks noGrp="1" noChangeAspect="1"/>
          </p:cNvPicPr>
          <p:nvPr>
            <p:ph idx="1"/>
          </p:nvPr>
        </p:nvPicPr>
        <p:blipFill rotWithShape="1">
          <a:blip r:embed="rId2"/>
          <a:srcRect t="11365" r="931" b="3861"/>
          <a:stretch/>
        </p:blipFill>
        <p:spPr>
          <a:xfrm>
            <a:off x="456037" y="1717158"/>
            <a:ext cx="6001470" cy="3423684"/>
          </a:xfrm>
          <a:prstGeom prst="rect">
            <a:avLst/>
          </a:prstGeom>
        </p:spPr>
      </p:pic>
      <p:pic>
        <p:nvPicPr>
          <p:cNvPr id="5" name="Picture 4">
            <a:extLst>
              <a:ext uri="{FF2B5EF4-FFF2-40B4-BE49-F238E27FC236}">
                <a16:creationId xmlns:a16="http://schemas.microsoft.com/office/drawing/2014/main" id="{E65CF3AB-E6DC-457C-A077-754D0041780E}"/>
              </a:ext>
            </a:extLst>
          </p:cNvPr>
          <p:cNvPicPr>
            <a:picLocks noChangeAspect="1"/>
          </p:cNvPicPr>
          <p:nvPr/>
        </p:nvPicPr>
        <p:blipFill rotWithShape="1">
          <a:blip r:embed="rId3"/>
          <a:srcRect l="30983" t="21498" r="27123" b="4392"/>
          <a:stretch/>
        </p:blipFill>
        <p:spPr>
          <a:xfrm>
            <a:off x="6457507" y="1287780"/>
            <a:ext cx="4309731" cy="5082363"/>
          </a:xfrm>
          <a:prstGeom prst="rect">
            <a:avLst/>
          </a:prstGeom>
        </p:spPr>
      </p:pic>
    </p:spTree>
    <p:extLst>
      <p:ext uri="{BB962C8B-B14F-4D97-AF65-F5344CB8AC3E}">
        <p14:creationId xmlns:p14="http://schemas.microsoft.com/office/powerpoint/2010/main" val="29305853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Content Placeholder 3">
            <a:extLst>
              <a:ext uri="{FF2B5EF4-FFF2-40B4-BE49-F238E27FC236}">
                <a16:creationId xmlns:a16="http://schemas.microsoft.com/office/drawing/2014/main" id="{7A12E7AB-151E-47F8-BDEB-AAFF9845702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18967" t="20895" r="19127" b="20897"/>
          <a:stretch>
            <a:fillRect/>
          </a:stretch>
        </p:blipFill>
        <p:spPr>
          <a:xfrm>
            <a:off x="903398" y="411125"/>
            <a:ext cx="5073650" cy="30734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8067" name="Picture 2">
            <a:extLst>
              <a:ext uri="{FF2B5EF4-FFF2-40B4-BE49-F238E27FC236}">
                <a16:creationId xmlns:a16="http://schemas.microsoft.com/office/drawing/2014/main" id="{B9F49DAC-3CC4-48F3-A161-85159C918C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268" t="20549" r="50594" b="7443"/>
          <a:stretch>
            <a:fillRect/>
          </a:stretch>
        </p:blipFill>
        <p:spPr bwMode="auto">
          <a:xfrm>
            <a:off x="6346826" y="765175"/>
            <a:ext cx="4321175" cy="4908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3">
            <a:extLst>
              <a:ext uri="{FF2B5EF4-FFF2-40B4-BE49-F238E27FC236}">
                <a16:creationId xmlns:a16="http://schemas.microsoft.com/office/drawing/2014/main" id="{4C72B533-2A9A-43B7-9755-7A3C6B511EAD}"/>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7" t="1940" r="-17" b="18180"/>
          <a:stretch/>
        </p:blipFill>
        <p:spPr>
          <a:xfrm>
            <a:off x="349045" y="328869"/>
            <a:ext cx="4598639" cy="5930901"/>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a:extLst>
              <a:ext uri="{FF2B5EF4-FFF2-40B4-BE49-F238E27FC236}">
                <a16:creationId xmlns:a16="http://schemas.microsoft.com/office/drawing/2014/main" id="{EADAE2E2-2C21-4F0B-AE99-E6C4A871F0A7}"/>
              </a:ext>
            </a:extLst>
          </p:cNvPr>
          <p:cNvPicPr>
            <a:picLocks noChangeAspect="1"/>
          </p:cNvPicPr>
          <p:nvPr/>
        </p:nvPicPr>
        <p:blipFill>
          <a:blip r:embed="rId3"/>
          <a:stretch>
            <a:fillRect/>
          </a:stretch>
        </p:blipFill>
        <p:spPr>
          <a:xfrm>
            <a:off x="5792318" y="1053845"/>
            <a:ext cx="5285690" cy="448094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A52777F1-BDC8-44C7-82A3-4AED3AAA9D90}"/>
              </a:ext>
            </a:extLst>
          </p:cNvPr>
          <p:cNvPicPr>
            <a:picLocks noGrp="1" noChangeAspect="1"/>
          </p:cNvPicPr>
          <p:nvPr>
            <p:ph idx="1"/>
          </p:nvPr>
        </p:nvPicPr>
        <p:blipFill rotWithShape="1">
          <a:blip r:embed="rId2"/>
          <a:srcRect l="12120" t="17917" r="13390" b="19196"/>
          <a:stretch/>
        </p:blipFill>
        <p:spPr>
          <a:xfrm>
            <a:off x="748169" y="449953"/>
            <a:ext cx="10586137" cy="595809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8CC12-4CF1-4C6D-B1A4-83A05159FF94}"/>
              </a:ext>
            </a:extLst>
          </p:cNvPr>
          <p:cNvSpPr>
            <a:spLocks noGrp="1"/>
          </p:cNvSpPr>
          <p:nvPr>
            <p:ph type="title"/>
          </p:nvPr>
        </p:nvSpPr>
        <p:spPr>
          <a:xfrm>
            <a:off x="1143000" y="609600"/>
            <a:ext cx="3641651" cy="629920"/>
          </a:xfrm>
        </p:spPr>
        <p:txBody>
          <a:bodyPr>
            <a:normAutofit fontScale="90000"/>
          </a:bodyPr>
          <a:lstStyle/>
          <a:p>
            <a:pPr>
              <a:defRPr/>
            </a:pPr>
            <a:br>
              <a:rPr lang="en-US" b="1" dirty="0">
                <a:solidFill>
                  <a:srgbClr val="FF0000"/>
                </a:solidFill>
              </a:rPr>
            </a:br>
            <a:r>
              <a:rPr lang="en-US" sz="6000" b="1" dirty="0">
                <a:solidFill>
                  <a:srgbClr val="FF0000"/>
                </a:solidFill>
              </a:rPr>
              <a:t>Case 2</a:t>
            </a:r>
            <a:r>
              <a:rPr lang="en-US" sz="6000" b="1" dirty="0"/>
              <a:t> </a:t>
            </a:r>
            <a:endParaRPr lang="fa-IR" b="1" dirty="0"/>
          </a:p>
        </p:txBody>
      </p:sp>
      <p:sp>
        <p:nvSpPr>
          <p:cNvPr id="64515" name="Content Placeholder 2">
            <a:extLst>
              <a:ext uri="{FF2B5EF4-FFF2-40B4-BE49-F238E27FC236}">
                <a16:creationId xmlns:a16="http://schemas.microsoft.com/office/drawing/2014/main" id="{350D8238-CF6C-4312-9A03-800E9C2572A6}"/>
              </a:ext>
            </a:extLst>
          </p:cNvPr>
          <p:cNvSpPr>
            <a:spLocks noGrp="1"/>
          </p:cNvSpPr>
          <p:nvPr>
            <p:ph idx="1"/>
          </p:nvPr>
        </p:nvSpPr>
        <p:spPr>
          <a:xfrm>
            <a:off x="741681" y="1950742"/>
            <a:ext cx="10454640" cy="4102728"/>
          </a:xfrm>
        </p:spPr>
        <p:txBody>
          <a:bodyPr rtlCol="0">
            <a:normAutofit/>
          </a:bodyPr>
          <a:lstStyle/>
          <a:p>
            <a:pPr lvl="0">
              <a:buClr>
                <a:srgbClr val="A6B727"/>
              </a:buClr>
              <a:buFont typeface="Wingdings" panose="05000000000000000000" pitchFamily="2" charset="2"/>
              <a:buChar char="Ø"/>
            </a:pPr>
            <a:r>
              <a:rPr lang="en-US" sz="2800" b="1" dirty="0">
                <a:solidFill>
                  <a:schemeClr val="tx1">
                    <a:lumMod val="95000"/>
                    <a:lumOff val="5000"/>
                  </a:schemeClr>
                </a:solidFill>
              </a:rPr>
              <a:t>The patient is 69-years-old man, with history of PCI on LAD (by DES ) since  2 month ago, gradually  he experienced Severe exacerbating  abdominal pain.</a:t>
            </a:r>
          </a:p>
          <a:p>
            <a:pPr marL="45720" lvl="0" indent="0">
              <a:buClr>
                <a:srgbClr val="A6B727"/>
              </a:buClr>
              <a:buNone/>
            </a:pPr>
            <a:endParaRPr lang="en-US" sz="2800" b="1" dirty="0">
              <a:solidFill>
                <a:schemeClr val="tx1">
                  <a:lumMod val="95000"/>
                  <a:lumOff val="5000"/>
                </a:schemeClr>
              </a:solidFill>
            </a:endParaRPr>
          </a:p>
          <a:p>
            <a:pPr marL="45720" lvl="0" indent="0">
              <a:buClr>
                <a:srgbClr val="A6B727"/>
              </a:buClr>
              <a:buNone/>
            </a:pPr>
            <a:endParaRPr lang="en-US" sz="2800" b="1" dirty="0">
              <a:solidFill>
                <a:schemeClr val="tx1">
                  <a:lumMod val="95000"/>
                  <a:lumOff val="5000"/>
                </a:schemeClr>
              </a:solidFill>
            </a:endParaRPr>
          </a:p>
          <a:p>
            <a:pPr lvl="0">
              <a:buClr>
                <a:srgbClr val="A6B727"/>
              </a:buClr>
              <a:buFont typeface="Wingdings" panose="05000000000000000000" pitchFamily="2" charset="2"/>
              <a:buChar char="Ø"/>
            </a:pPr>
            <a:r>
              <a:rPr lang="en-US" sz="2800" b="1" dirty="0">
                <a:solidFill>
                  <a:schemeClr val="tx1">
                    <a:lumMod val="95000"/>
                    <a:lumOff val="5000"/>
                  </a:schemeClr>
                </a:solidFill>
              </a:rPr>
              <a:t>He became candidate for non-cardiac surgery, (Intestinal obstruction)  due to colon cancer , PMH : smoking </a:t>
            </a:r>
          </a:p>
          <a:p>
            <a:pPr marL="109728" indent="0">
              <a:buNone/>
              <a:defRPr/>
            </a:pPr>
            <a:endParaRPr lang="fa-IR" altLang="fa-IR" sz="3200" dirty="0">
              <a:latin typeface="Arial Narrow" pitchFamily="34" charset="0"/>
            </a:endParaRPr>
          </a:p>
        </p:txBody>
      </p:sp>
    </p:spTree>
    <p:extLst>
      <p:ext uri="{BB962C8B-B14F-4D97-AF65-F5344CB8AC3E}">
        <p14:creationId xmlns:p14="http://schemas.microsoft.com/office/powerpoint/2010/main" val="10653582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2"/>
          <p:cNvSpPr>
            <a:spLocks noGrp="1"/>
          </p:cNvSpPr>
          <p:nvPr>
            <p:ph sz="quarter" idx="1"/>
          </p:nvPr>
        </p:nvSpPr>
        <p:spPr>
          <a:xfrm>
            <a:off x="2238375" y="252413"/>
            <a:ext cx="7786688" cy="6300787"/>
          </a:xfrm>
        </p:spPr>
        <p:txBody>
          <a:bodyPr>
            <a:normAutofit/>
          </a:bodyPr>
          <a:lstStyle/>
          <a:p>
            <a:pPr marL="274320" indent="-274320">
              <a:spcBef>
                <a:spcPts val="580"/>
              </a:spcBef>
              <a:buClr>
                <a:schemeClr val="accent3"/>
              </a:buClr>
              <a:buNone/>
              <a:defRPr/>
            </a:pPr>
            <a:endParaRPr lang="en-US" dirty="0"/>
          </a:p>
          <a:p>
            <a:pPr marL="274320" indent="-274320">
              <a:spcBef>
                <a:spcPts val="580"/>
              </a:spcBef>
              <a:buClr>
                <a:schemeClr val="accent3"/>
              </a:buClr>
              <a:buNone/>
              <a:defRPr/>
            </a:pPr>
            <a:r>
              <a:rPr lang="en-US" sz="3600" b="1" dirty="0" err="1">
                <a:latin typeface="Arial Narrow" pitchFamily="34" charset="0"/>
                <a:cs typeface="Aharoni" pitchFamily="2" charset="-79"/>
              </a:rPr>
              <a:t>Ph.Ex</a:t>
            </a:r>
            <a:r>
              <a:rPr lang="en-US" sz="3600" b="1" dirty="0">
                <a:latin typeface="Arial Narrow" pitchFamily="34" charset="0"/>
                <a:cs typeface="Aharoni" pitchFamily="2" charset="-79"/>
              </a:rPr>
              <a:t> </a:t>
            </a:r>
            <a:r>
              <a:rPr lang="en-US" b="1" dirty="0">
                <a:solidFill>
                  <a:srgbClr val="002060"/>
                </a:solidFill>
              </a:rPr>
              <a:t>: </a:t>
            </a:r>
            <a:r>
              <a:rPr lang="en-US" b="1" i="1" dirty="0">
                <a:solidFill>
                  <a:srgbClr val="FF0000"/>
                </a:solidFill>
              </a:rPr>
              <a:t>JVP →</a:t>
            </a:r>
          </a:p>
          <a:p>
            <a:pPr marL="274320" indent="-274320">
              <a:spcBef>
                <a:spcPts val="580"/>
              </a:spcBef>
              <a:buClr>
                <a:schemeClr val="accent3"/>
              </a:buClr>
              <a:buNone/>
              <a:defRPr/>
            </a:pPr>
            <a:r>
              <a:rPr lang="en-US" b="1" i="1" dirty="0">
                <a:solidFill>
                  <a:srgbClr val="FF0000"/>
                </a:solidFill>
              </a:rPr>
              <a:t>              BP : 90/60 mmHg       </a:t>
            </a:r>
          </a:p>
          <a:p>
            <a:pPr marL="274320" indent="-274320">
              <a:spcBef>
                <a:spcPts val="580"/>
              </a:spcBef>
              <a:buClr>
                <a:schemeClr val="accent3"/>
              </a:buClr>
              <a:buNone/>
              <a:defRPr/>
            </a:pPr>
            <a:r>
              <a:rPr lang="en-US" b="1" i="1" dirty="0">
                <a:solidFill>
                  <a:srgbClr val="FF0000"/>
                </a:solidFill>
              </a:rPr>
              <a:t>              PR : 100 bpm </a:t>
            </a:r>
          </a:p>
          <a:p>
            <a:pPr marL="274320" indent="-274320">
              <a:spcBef>
                <a:spcPts val="580"/>
              </a:spcBef>
              <a:buClr>
                <a:schemeClr val="accent3"/>
              </a:buClr>
              <a:buNone/>
              <a:defRPr/>
            </a:pPr>
            <a:r>
              <a:rPr lang="en-US" b="1" i="1" dirty="0">
                <a:solidFill>
                  <a:srgbClr val="FF0000"/>
                </a:solidFill>
              </a:rPr>
              <a:t>              OT : 37 °</a:t>
            </a:r>
            <a:r>
              <a:rPr lang="en-US" sz="2800" b="1" i="1" dirty="0">
                <a:solidFill>
                  <a:srgbClr val="FF0000"/>
                </a:solidFill>
              </a:rPr>
              <a:t>c</a:t>
            </a:r>
          </a:p>
          <a:p>
            <a:pPr marL="274320" indent="-274320">
              <a:spcBef>
                <a:spcPts val="580"/>
              </a:spcBef>
              <a:buClr>
                <a:schemeClr val="accent3"/>
              </a:buClr>
              <a:buNone/>
              <a:defRPr/>
            </a:pPr>
            <a:r>
              <a:rPr lang="en-US" sz="2800" b="1" i="1" dirty="0">
                <a:solidFill>
                  <a:srgbClr val="FF0000"/>
                </a:solidFill>
              </a:rPr>
              <a:t>                </a:t>
            </a:r>
            <a:r>
              <a:rPr lang="en-US" b="1" i="1" dirty="0">
                <a:solidFill>
                  <a:srgbClr val="FF0000"/>
                </a:solidFill>
              </a:rPr>
              <a:t>RR : 28 c/min</a:t>
            </a:r>
          </a:p>
          <a:p>
            <a:pPr marL="274320" indent="-274320">
              <a:spcBef>
                <a:spcPts val="580"/>
              </a:spcBef>
              <a:buClr>
                <a:schemeClr val="accent3"/>
              </a:buClr>
              <a:buNone/>
              <a:defRPr/>
            </a:pPr>
            <a:r>
              <a:rPr lang="en-US" sz="3600" b="1" dirty="0">
                <a:latin typeface="Arial Narrow" pitchFamily="34" charset="0"/>
                <a:cs typeface="Aharoni" pitchFamily="2" charset="-79"/>
              </a:rPr>
              <a:t>Heart </a:t>
            </a:r>
            <a:r>
              <a:rPr lang="en-US" b="1" dirty="0">
                <a:solidFill>
                  <a:srgbClr val="002060"/>
                </a:solidFill>
              </a:rPr>
              <a:t>: </a:t>
            </a:r>
            <a:r>
              <a:rPr lang="en-US" b="1" i="1" dirty="0">
                <a:solidFill>
                  <a:srgbClr val="FF0000"/>
                </a:solidFill>
              </a:rPr>
              <a:t>s1 → , s2 → ,regular</a:t>
            </a:r>
          </a:p>
          <a:p>
            <a:pPr marL="274320" indent="-274320">
              <a:spcBef>
                <a:spcPts val="580"/>
              </a:spcBef>
              <a:buClr>
                <a:schemeClr val="accent3"/>
              </a:buClr>
              <a:buNone/>
              <a:defRPr/>
            </a:pPr>
            <a:r>
              <a:rPr lang="en-US" sz="3600" b="1" dirty="0">
                <a:latin typeface="Arial Narrow" pitchFamily="34" charset="0"/>
                <a:cs typeface="Aharoni" pitchFamily="2" charset="-79"/>
              </a:rPr>
              <a:t>Lung </a:t>
            </a:r>
            <a:r>
              <a:rPr lang="en-US" b="1" dirty="0">
                <a:solidFill>
                  <a:srgbClr val="002060"/>
                </a:solidFill>
              </a:rPr>
              <a:t>: </a:t>
            </a:r>
            <a:r>
              <a:rPr lang="en-US" b="1" i="1" dirty="0">
                <a:solidFill>
                  <a:srgbClr val="FF0000"/>
                </a:solidFill>
              </a:rPr>
              <a:t>clear </a:t>
            </a:r>
          </a:p>
          <a:p>
            <a:pPr marL="274320" indent="-274320">
              <a:spcBef>
                <a:spcPts val="580"/>
              </a:spcBef>
              <a:buClr>
                <a:schemeClr val="accent3"/>
              </a:buClr>
              <a:buNone/>
              <a:defRPr/>
            </a:pPr>
            <a:r>
              <a:rPr lang="en-US" sz="3600" b="1" dirty="0">
                <a:latin typeface="Arial Narrow" pitchFamily="34" charset="0"/>
                <a:cs typeface="Aharoni" pitchFamily="2" charset="-79"/>
              </a:rPr>
              <a:t>Abdomen : </a:t>
            </a:r>
            <a:r>
              <a:rPr lang="en-US" b="1" i="1" dirty="0">
                <a:solidFill>
                  <a:srgbClr val="FF0000"/>
                </a:solidFill>
              </a:rPr>
              <a:t>distend-tenderness</a:t>
            </a:r>
            <a:r>
              <a:rPr lang="en-US" b="1" i="1" dirty="0">
                <a:solidFill>
                  <a:srgbClr val="00B050"/>
                </a:solidFill>
              </a:rPr>
              <a:t> </a:t>
            </a:r>
          </a:p>
          <a:p>
            <a:pPr marL="274320" indent="-274320">
              <a:spcBef>
                <a:spcPts val="580"/>
              </a:spcBef>
              <a:buClr>
                <a:schemeClr val="accent3"/>
              </a:buClr>
              <a:buNone/>
              <a:defRPr/>
            </a:pPr>
            <a:r>
              <a:rPr lang="en-US" sz="3600" b="1" dirty="0">
                <a:latin typeface="Arial Narrow" pitchFamily="34" charset="0"/>
                <a:cs typeface="Aharoni" pitchFamily="2" charset="-79"/>
              </a:rPr>
              <a:t>Extremities : </a:t>
            </a:r>
            <a:r>
              <a:rPr lang="en-US" b="1" i="1" dirty="0">
                <a:solidFill>
                  <a:srgbClr val="FF0000"/>
                </a:solidFill>
              </a:rPr>
              <a:t>no edema 1/2+ pulse </a:t>
            </a:r>
          </a:p>
        </p:txBody>
      </p:sp>
    </p:spTree>
    <p:extLst>
      <p:ext uri="{BB962C8B-B14F-4D97-AF65-F5344CB8AC3E}">
        <p14:creationId xmlns:p14="http://schemas.microsoft.com/office/powerpoint/2010/main" val="42442493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sz="quarter" idx="1"/>
          </p:nvPr>
        </p:nvSpPr>
        <p:spPr>
          <a:xfrm>
            <a:off x="1524000" y="220133"/>
            <a:ext cx="9144000" cy="6637867"/>
          </a:xfrm>
        </p:spPr>
        <p:txBody>
          <a:bodyPr>
            <a:normAutofit/>
          </a:bodyPr>
          <a:lstStyle/>
          <a:p>
            <a:pPr marL="274320" indent="-274320" algn="ctr">
              <a:spcBef>
                <a:spcPts val="580"/>
              </a:spcBef>
              <a:buNone/>
              <a:defRPr/>
            </a:pPr>
            <a:endParaRPr lang="en-US" b="1" dirty="0">
              <a:solidFill>
                <a:srgbClr val="FFC000"/>
              </a:solidFill>
            </a:endParaRPr>
          </a:p>
          <a:p>
            <a:pPr marL="274320" indent="-274320" algn="ctr">
              <a:spcBef>
                <a:spcPts val="580"/>
              </a:spcBef>
              <a:buNone/>
              <a:defRPr/>
            </a:pPr>
            <a:r>
              <a:rPr lang="en-US" b="1" dirty="0">
                <a:solidFill>
                  <a:srgbClr val="FFC000"/>
                </a:solidFill>
              </a:rPr>
              <a:t>    </a:t>
            </a:r>
            <a:r>
              <a:rPr lang="en-US" sz="4000" b="1" dirty="0">
                <a:solidFill>
                  <a:schemeClr val="tx1">
                    <a:lumMod val="95000"/>
                    <a:lumOff val="5000"/>
                  </a:schemeClr>
                </a:solidFill>
              </a:rPr>
              <a:t>What is your</a:t>
            </a:r>
          </a:p>
          <a:p>
            <a:pPr marL="274320" indent="-274320" algn="ctr">
              <a:spcBef>
                <a:spcPts val="580"/>
              </a:spcBef>
              <a:buNone/>
              <a:defRPr/>
            </a:pPr>
            <a:r>
              <a:rPr lang="en-US" sz="4000" b="1" dirty="0">
                <a:solidFill>
                  <a:schemeClr val="tx1">
                    <a:lumMod val="95000"/>
                    <a:lumOff val="5000"/>
                  </a:schemeClr>
                </a:solidFill>
              </a:rPr>
              <a:t>Suggestions  as a consultant cardiologist for DAPT treatment?</a:t>
            </a:r>
          </a:p>
          <a:p>
            <a:pPr marL="274320" indent="-274320">
              <a:spcBef>
                <a:spcPts val="580"/>
              </a:spcBef>
              <a:buNone/>
              <a:defRPr/>
            </a:pPr>
            <a:endParaRPr lang="en-US" dirty="0"/>
          </a:p>
        </p:txBody>
      </p:sp>
      <p:sp>
        <p:nvSpPr>
          <p:cNvPr id="5" name="Smiley Face 4"/>
          <p:cNvSpPr/>
          <p:nvPr/>
        </p:nvSpPr>
        <p:spPr>
          <a:xfrm>
            <a:off x="8401592" y="2216015"/>
            <a:ext cx="1387475" cy="1350963"/>
          </a:xfrm>
          <a:prstGeom prst="smileyFac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Heart 5"/>
          <p:cNvSpPr/>
          <p:nvPr/>
        </p:nvSpPr>
        <p:spPr>
          <a:xfrm>
            <a:off x="3429000" y="2428913"/>
            <a:ext cx="4198938" cy="4089400"/>
          </a:xfrm>
          <a:prstGeom prst="hear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Tree>
    <p:extLst>
      <p:ext uri="{BB962C8B-B14F-4D97-AF65-F5344CB8AC3E}">
        <p14:creationId xmlns:p14="http://schemas.microsoft.com/office/powerpoint/2010/main" val="36085288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E6EC551-88D6-435C-B304-CC45AB014852}"/>
              </a:ext>
            </a:extLst>
          </p:cNvPr>
          <p:cNvSpPr/>
          <p:nvPr/>
        </p:nvSpPr>
        <p:spPr>
          <a:xfrm>
            <a:off x="187036" y="134115"/>
            <a:ext cx="11804073" cy="6504710"/>
          </a:xfrm>
          <a:prstGeom prst="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301F332D-C9F5-4A1C-88FC-3DBD05F69F83}"/>
              </a:ext>
            </a:extLst>
          </p:cNvPr>
          <p:cNvPicPr>
            <a:picLocks noChangeAspect="1"/>
          </p:cNvPicPr>
          <p:nvPr/>
        </p:nvPicPr>
        <p:blipFill rotWithShape="1">
          <a:blip r:embed="rId2"/>
          <a:srcRect l="10655" t="13436" r="12378" b="4703"/>
          <a:stretch/>
        </p:blipFill>
        <p:spPr>
          <a:xfrm>
            <a:off x="1516912" y="280239"/>
            <a:ext cx="8832111" cy="6262339"/>
          </a:xfrm>
          <a:prstGeom prst="rect">
            <a:avLst/>
          </a:prstGeom>
        </p:spPr>
      </p:pic>
    </p:spTree>
    <p:extLst>
      <p:ext uri="{BB962C8B-B14F-4D97-AF65-F5344CB8AC3E}">
        <p14:creationId xmlns:p14="http://schemas.microsoft.com/office/powerpoint/2010/main" val="347895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a:extLst>
              <a:ext uri="{FF2B5EF4-FFF2-40B4-BE49-F238E27FC236}">
                <a16:creationId xmlns:a16="http://schemas.microsoft.com/office/drawing/2014/main" id="{00E70564-FFFC-4EF7-8078-0CBAC818C03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b="16113"/>
          <a:stretch>
            <a:fillRect/>
          </a:stretch>
        </p:blipFill>
        <p:spPr>
          <a:xfrm>
            <a:off x="1528948" y="932049"/>
            <a:ext cx="8851900" cy="41751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519" t="13805" r="8308" b="20554"/>
          <a:stretch/>
        </p:blipFill>
        <p:spPr bwMode="auto">
          <a:xfrm>
            <a:off x="1906304" y="990602"/>
            <a:ext cx="8560974" cy="4056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82284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518" t="13415" r="8079" b="19608"/>
          <a:stretch/>
        </p:blipFill>
        <p:spPr bwMode="auto">
          <a:xfrm>
            <a:off x="1943410" y="990600"/>
            <a:ext cx="8546170" cy="41201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258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203" t="13414" r="8080" b="19261"/>
          <a:stretch/>
        </p:blipFill>
        <p:spPr bwMode="auto">
          <a:xfrm>
            <a:off x="1724938" y="994145"/>
            <a:ext cx="8742124" cy="4272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577025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0718" t="13399" r="6641" b="16696"/>
          <a:stretch/>
        </p:blipFill>
        <p:spPr bwMode="auto">
          <a:xfrm>
            <a:off x="1559313" y="990600"/>
            <a:ext cx="8999229" cy="44603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033475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0096F62-3BAD-49A4-8D95-2B1858B56AD9}"/>
              </a:ext>
            </a:extLst>
          </p:cNvPr>
          <p:cNvPicPr>
            <a:picLocks noGrp="1" noChangeAspect="1"/>
          </p:cNvPicPr>
          <p:nvPr>
            <p:ph idx="1"/>
          </p:nvPr>
        </p:nvPicPr>
        <p:blipFill rotWithShape="1">
          <a:blip r:embed="rId2"/>
          <a:srcRect l="10375" t="12385" r="14340" b="3657"/>
          <a:stretch/>
        </p:blipFill>
        <p:spPr>
          <a:xfrm>
            <a:off x="1127051" y="225443"/>
            <a:ext cx="8534400" cy="6345001"/>
          </a:xfrm>
          <a:prstGeom prst="rect">
            <a:avLst/>
          </a:prstGeom>
        </p:spPr>
      </p:pic>
    </p:spTree>
    <p:extLst>
      <p:ext uri="{BB962C8B-B14F-4D97-AF65-F5344CB8AC3E}">
        <p14:creationId xmlns:p14="http://schemas.microsoft.com/office/powerpoint/2010/main" val="39572678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9867" t="12934" r="7268" b="13057"/>
          <a:stretch/>
        </p:blipFill>
        <p:spPr bwMode="auto">
          <a:xfrm>
            <a:off x="1695450" y="1126165"/>
            <a:ext cx="8801100" cy="4605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957964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0162" t="13921" r="7182" b="18023"/>
          <a:stretch/>
        </p:blipFill>
        <p:spPr bwMode="auto">
          <a:xfrm>
            <a:off x="1688223" y="1063258"/>
            <a:ext cx="8815553" cy="42530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022631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5B2592-7EDB-47CE-91F6-89492C896EED}"/>
              </a:ext>
            </a:extLst>
          </p:cNvPr>
          <p:cNvSpPr>
            <a:spLocks noGrp="1"/>
          </p:cNvSpPr>
          <p:nvPr>
            <p:ph idx="1"/>
          </p:nvPr>
        </p:nvSpPr>
        <p:spPr>
          <a:xfrm>
            <a:off x="7471884" y="758457"/>
            <a:ext cx="4529470" cy="5755758"/>
          </a:xfrm>
        </p:spPr>
        <p:txBody>
          <a:bodyPr/>
          <a:lstStyle/>
          <a:p>
            <a:pPr marL="45720" indent="0">
              <a:lnSpc>
                <a:spcPct val="150000"/>
              </a:lnSpc>
              <a:buNone/>
            </a:pPr>
            <a:r>
              <a:rPr lang="en-US" b="1" dirty="0">
                <a:solidFill>
                  <a:srgbClr val="FF0000"/>
                </a:solidFill>
              </a:rPr>
              <a:t>Conclusion: </a:t>
            </a:r>
            <a:r>
              <a:rPr lang="en-US" b="1" dirty="0">
                <a:solidFill>
                  <a:schemeClr val="tx1">
                    <a:lumMod val="95000"/>
                    <a:lumOff val="5000"/>
                  </a:schemeClr>
                </a:solidFill>
              </a:rPr>
              <a:t>Careful planning, including timing to stop DAPT, initiate </a:t>
            </a:r>
            <a:r>
              <a:rPr lang="en-US" b="1" dirty="0" err="1">
                <a:solidFill>
                  <a:schemeClr val="tx1">
                    <a:lumMod val="95000"/>
                    <a:lumOff val="5000"/>
                  </a:schemeClr>
                </a:solidFill>
              </a:rPr>
              <a:t>Cangrelor</a:t>
            </a:r>
            <a:r>
              <a:rPr lang="en-US" b="1" dirty="0">
                <a:solidFill>
                  <a:schemeClr val="tx1">
                    <a:lumMod val="95000"/>
                    <a:lumOff val="5000"/>
                  </a:schemeClr>
                </a:solidFill>
              </a:rPr>
              <a:t> and reload Ticagrelor, was the key to achieve positive patient outcomes.</a:t>
            </a:r>
          </a:p>
        </p:txBody>
      </p:sp>
      <p:pic>
        <p:nvPicPr>
          <p:cNvPr id="6" name="Picture 5">
            <a:extLst>
              <a:ext uri="{FF2B5EF4-FFF2-40B4-BE49-F238E27FC236}">
                <a16:creationId xmlns:a16="http://schemas.microsoft.com/office/drawing/2014/main" id="{EE4D4D0F-66E7-44F8-989D-226C7CB3670F}"/>
              </a:ext>
            </a:extLst>
          </p:cNvPr>
          <p:cNvPicPr>
            <a:picLocks noChangeAspect="1"/>
          </p:cNvPicPr>
          <p:nvPr/>
        </p:nvPicPr>
        <p:blipFill>
          <a:blip r:embed="rId2"/>
          <a:stretch>
            <a:fillRect/>
          </a:stretch>
        </p:blipFill>
        <p:spPr>
          <a:xfrm>
            <a:off x="106326" y="233916"/>
            <a:ext cx="7365558" cy="4947684"/>
          </a:xfrm>
          <a:prstGeom prst="rect">
            <a:avLst/>
          </a:prstGeom>
        </p:spPr>
      </p:pic>
    </p:spTree>
    <p:extLst>
      <p:ext uri="{BB962C8B-B14F-4D97-AF65-F5344CB8AC3E}">
        <p14:creationId xmlns:p14="http://schemas.microsoft.com/office/powerpoint/2010/main" val="30408121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E067B00-9D30-433E-818B-94F825082BC8}"/>
              </a:ext>
            </a:extLst>
          </p:cNvPr>
          <p:cNvPicPr>
            <a:picLocks noChangeAspect="1"/>
          </p:cNvPicPr>
          <p:nvPr/>
        </p:nvPicPr>
        <p:blipFill rotWithShape="1">
          <a:blip r:embed="rId2"/>
          <a:srcRect l="7095" r="8546"/>
          <a:stretch/>
        </p:blipFill>
        <p:spPr>
          <a:xfrm>
            <a:off x="244615" y="183362"/>
            <a:ext cx="6319582" cy="2935522"/>
          </a:xfrm>
          <a:prstGeom prst="rect">
            <a:avLst/>
          </a:prstGeom>
        </p:spPr>
      </p:pic>
      <p:pic>
        <p:nvPicPr>
          <p:cNvPr id="7" name="Picture 6">
            <a:extLst>
              <a:ext uri="{FF2B5EF4-FFF2-40B4-BE49-F238E27FC236}">
                <a16:creationId xmlns:a16="http://schemas.microsoft.com/office/drawing/2014/main" id="{CF92CAEB-FFA3-4357-87CB-19DC11AA3A01}"/>
              </a:ext>
            </a:extLst>
          </p:cNvPr>
          <p:cNvPicPr>
            <a:picLocks noChangeAspect="1"/>
          </p:cNvPicPr>
          <p:nvPr/>
        </p:nvPicPr>
        <p:blipFill>
          <a:blip r:embed="rId3"/>
          <a:stretch>
            <a:fillRect/>
          </a:stretch>
        </p:blipFill>
        <p:spPr>
          <a:xfrm>
            <a:off x="6522420" y="2165336"/>
            <a:ext cx="5285690" cy="4480948"/>
          </a:xfrm>
          <a:prstGeom prst="rect">
            <a:avLst/>
          </a:prstGeom>
        </p:spPr>
      </p:pic>
    </p:spTree>
    <p:extLst>
      <p:ext uri="{BB962C8B-B14F-4D97-AF65-F5344CB8AC3E}">
        <p14:creationId xmlns:p14="http://schemas.microsoft.com/office/powerpoint/2010/main" val="12324625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6C817F6-2758-4729-BBBD-3E06147D0200}"/>
              </a:ext>
            </a:extLst>
          </p:cNvPr>
          <p:cNvPicPr>
            <a:picLocks noGrp="1" noChangeAspect="1"/>
          </p:cNvPicPr>
          <p:nvPr>
            <p:ph idx="1"/>
          </p:nvPr>
        </p:nvPicPr>
        <p:blipFill rotWithShape="1">
          <a:blip r:embed="rId2"/>
          <a:srcRect l="18561" t="12485" r="5507" b="4681"/>
          <a:stretch/>
        </p:blipFill>
        <p:spPr>
          <a:xfrm>
            <a:off x="120503" y="0"/>
            <a:ext cx="5691964" cy="4139610"/>
          </a:xfrm>
          <a:prstGeom prst="rect">
            <a:avLst/>
          </a:prstGeom>
        </p:spPr>
      </p:pic>
      <p:pic>
        <p:nvPicPr>
          <p:cNvPr id="6" name="Picture 5">
            <a:extLst>
              <a:ext uri="{FF2B5EF4-FFF2-40B4-BE49-F238E27FC236}">
                <a16:creationId xmlns:a16="http://schemas.microsoft.com/office/drawing/2014/main" id="{B6D1AE69-E6D4-4E62-9329-2897343BB6EE}"/>
              </a:ext>
            </a:extLst>
          </p:cNvPr>
          <p:cNvPicPr>
            <a:picLocks noChangeAspect="1"/>
          </p:cNvPicPr>
          <p:nvPr/>
        </p:nvPicPr>
        <p:blipFill rotWithShape="1">
          <a:blip r:embed="rId3"/>
          <a:srcRect l="21128" t="12403" r="11895" b="3773"/>
          <a:stretch/>
        </p:blipFill>
        <p:spPr>
          <a:xfrm>
            <a:off x="5046921" y="871870"/>
            <a:ext cx="6889898" cy="5748670"/>
          </a:xfrm>
          <a:prstGeom prst="rect">
            <a:avLst/>
          </a:prstGeom>
        </p:spPr>
      </p:pic>
    </p:spTree>
    <p:extLst>
      <p:ext uri="{BB962C8B-B14F-4D97-AF65-F5344CB8AC3E}">
        <p14:creationId xmlns:p14="http://schemas.microsoft.com/office/powerpoint/2010/main" val="12277098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a:extLst>
              <a:ext uri="{FF2B5EF4-FFF2-40B4-BE49-F238E27FC236}">
                <a16:creationId xmlns:a16="http://schemas.microsoft.com/office/drawing/2014/main" id="{5F853549-3293-4396-BA42-B72A7251C7E7}"/>
              </a:ext>
            </a:extLst>
          </p:cNvPr>
          <p:cNvPicPr>
            <a:picLocks noGrp="1" noChangeAspect="1"/>
          </p:cNvPicPr>
          <p:nvPr>
            <p:ph idx="1"/>
          </p:nvPr>
        </p:nvPicPr>
        <p:blipFill rotWithShape="1">
          <a:blip r:embed="rId2"/>
          <a:srcRect l="4335" t="12756" r="6101" b="26811"/>
          <a:stretch/>
        </p:blipFill>
        <p:spPr>
          <a:xfrm>
            <a:off x="290622" y="347330"/>
            <a:ext cx="6570921" cy="2955852"/>
          </a:xfrm>
          <a:prstGeom prst="rect">
            <a:avLst/>
          </a:prstGeom>
        </p:spPr>
      </p:pic>
      <p:pic>
        <p:nvPicPr>
          <p:cNvPr id="4" name="Picture 3">
            <a:extLst>
              <a:ext uri="{FF2B5EF4-FFF2-40B4-BE49-F238E27FC236}">
                <a16:creationId xmlns:a16="http://schemas.microsoft.com/office/drawing/2014/main" id="{8D0C6830-858A-4E43-8EBA-F10B67A33602}"/>
              </a:ext>
            </a:extLst>
          </p:cNvPr>
          <p:cNvPicPr>
            <a:picLocks noChangeAspect="1"/>
          </p:cNvPicPr>
          <p:nvPr/>
        </p:nvPicPr>
        <p:blipFill>
          <a:blip r:embed="rId3"/>
          <a:stretch>
            <a:fillRect/>
          </a:stretch>
        </p:blipFill>
        <p:spPr>
          <a:xfrm>
            <a:off x="3827722" y="2311297"/>
            <a:ext cx="8113884" cy="4322270"/>
          </a:xfrm>
          <a:prstGeom prst="rect">
            <a:avLst/>
          </a:prstGeom>
        </p:spPr>
      </p:pic>
    </p:spTree>
    <p:extLst>
      <p:ext uri="{BB962C8B-B14F-4D97-AF65-F5344CB8AC3E}">
        <p14:creationId xmlns:p14="http://schemas.microsoft.com/office/powerpoint/2010/main" val="41955421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BC6AB2-A198-43C0-A948-1D45305CDA9C}"/>
              </a:ext>
            </a:extLst>
          </p:cNvPr>
          <p:cNvSpPr>
            <a:spLocks noGrp="1"/>
          </p:cNvSpPr>
          <p:nvPr>
            <p:ph idx="1"/>
          </p:nvPr>
        </p:nvSpPr>
        <p:spPr>
          <a:xfrm>
            <a:off x="6287386" y="1247553"/>
            <a:ext cx="5813006" cy="5458047"/>
          </a:xfrm>
        </p:spPr>
        <p:txBody>
          <a:bodyPr>
            <a:normAutofit fontScale="92500" lnSpcReduction="10000"/>
          </a:bodyPr>
          <a:lstStyle/>
          <a:p>
            <a:pPr marL="45720" indent="0">
              <a:lnSpc>
                <a:spcPct val="150000"/>
              </a:lnSpc>
              <a:buNone/>
            </a:pPr>
            <a:r>
              <a:rPr lang="en-US" sz="2400" b="1" dirty="0">
                <a:solidFill>
                  <a:schemeClr val="tx1">
                    <a:lumMod val="95000"/>
                    <a:lumOff val="5000"/>
                  </a:schemeClr>
                </a:solidFill>
              </a:rPr>
              <a:t>The incidence of major bleeding was high when ticagrelor or clopidogrel were discontinued less than 24 hours before surgery. In the ticagrelor group, there was no significant difference between discontinuation 72–120 hours or more than 120 hours before surgery, as opposed to what was observed in the clopidogrel group.</a:t>
            </a:r>
            <a:r>
              <a:rPr lang="en-US" sz="2400" b="1" i="1" dirty="0">
                <a:solidFill>
                  <a:srgbClr val="FF0000"/>
                </a:solidFill>
              </a:rPr>
              <a:t> The overall incidence of major bleeding complications was lower with ticagrelor than with clopidogrel</a:t>
            </a:r>
            <a:r>
              <a:rPr lang="en-US" i="1" dirty="0">
                <a:solidFill>
                  <a:srgbClr val="FF0000"/>
                </a:solidFill>
              </a:rPr>
              <a:t>.</a:t>
            </a:r>
          </a:p>
        </p:txBody>
      </p:sp>
      <p:pic>
        <p:nvPicPr>
          <p:cNvPr id="5" name="Picture 4">
            <a:extLst>
              <a:ext uri="{FF2B5EF4-FFF2-40B4-BE49-F238E27FC236}">
                <a16:creationId xmlns:a16="http://schemas.microsoft.com/office/drawing/2014/main" id="{2FBFF2C5-B677-43E2-8C53-D81E27C821F6}"/>
              </a:ext>
            </a:extLst>
          </p:cNvPr>
          <p:cNvPicPr>
            <a:picLocks noChangeAspect="1"/>
          </p:cNvPicPr>
          <p:nvPr/>
        </p:nvPicPr>
        <p:blipFill rotWithShape="1">
          <a:blip r:embed="rId2"/>
          <a:srcRect l="9897" t="13644" r="19957" b="29923"/>
          <a:stretch/>
        </p:blipFill>
        <p:spPr>
          <a:xfrm>
            <a:off x="198474" y="219739"/>
            <a:ext cx="6132250" cy="3289006"/>
          </a:xfrm>
          <a:prstGeom prst="rect">
            <a:avLst/>
          </a:prstGeom>
        </p:spPr>
      </p:pic>
    </p:spTree>
    <p:extLst>
      <p:ext uri="{BB962C8B-B14F-4D97-AF65-F5344CB8AC3E}">
        <p14:creationId xmlns:p14="http://schemas.microsoft.com/office/powerpoint/2010/main" val="1929081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A79CBA-B765-405E-9524-5B0FE9C7647B}"/>
              </a:ext>
            </a:extLst>
          </p:cNvPr>
          <p:cNvSpPr>
            <a:spLocks noGrp="1"/>
          </p:cNvSpPr>
          <p:nvPr>
            <p:ph idx="1"/>
          </p:nvPr>
        </p:nvSpPr>
        <p:spPr>
          <a:xfrm>
            <a:off x="5989675" y="299482"/>
            <a:ext cx="5912243" cy="6257261"/>
          </a:xfrm>
        </p:spPr>
        <p:txBody>
          <a:bodyPr>
            <a:normAutofit fontScale="92500" lnSpcReduction="10000"/>
          </a:bodyPr>
          <a:lstStyle/>
          <a:p>
            <a:pPr marL="45720" indent="0">
              <a:buNone/>
            </a:pPr>
            <a:r>
              <a:rPr lang="en-US" sz="2600" b="1" dirty="0">
                <a:solidFill>
                  <a:srgbClr val="FF0000"/>
                </a:solidFill>
              </a:rPr>
              <a:t>Conclusions : </a:t>
            </a:r>
          </a:p>
          <a:p>
            <a:pPr marL="45720" indent="0">
              <a:lnSpc>
                <a:spcPct val="150000"/>
              </a:lnSpc>
              <a:buNone/>
            </a:pPr>
            <a:r>
              <a:rPr lang="en-US" b="1" i="1" dirty="0">
                <a:solidFill>
                  <a:srgbClr val="0070C0"/>
                </a:solidFill>
              </a:rPr>
              <a:t>We found low-certainty evidence that either continuation or discontinuation of antiplatelet therapy before non-cardiac surgery may make little or no difference to mortality, bleeding requiring surgical intervention, or ischemic events</a:t>
            </a:r>
            <a:r>
              <a:rPr lang="en-US" b="1" dirty="0">
                <a:solidFill>
                  <a:schemeClr val="tx1">
                    <a:lumMod val="95000"/>
                    <a:lumOff val="5000"/>
                  </a:schemeClr>
                </a:solidFill>
              </a:rPr>
              <a:t>. </a:t>
            </a:r>
            <a:r>
              <a:rPr lang="en-US" b="1" dirty="0">
                <a:solidFill>
                  <a:schemeClr val="accent2">
                    <a:lumMod val="75000"/>
                  </a:schemeClr>
                </a:solidFill>
              </a:rPr>
              <a:t>We found moderate-certainty evidence that either continuation or discontinuation of antiplatelet therapy before non-cardiac surgery probably makes little or no difference to bleeding requiring transfusion. </a:t>
            </a:r>
            <a:r>
              <a:rPr lang="en-US" b="1" dirty="0">
                <a:solidFill>
                  <a:schemeClr val="tx1">
                    <a:lumMod val="95000"/>
                    <a:lumOff val="5000"/>
                  </a:schemeClr>
                </a:solidFill>
              </a:rPr>
              <a:t>Evidence was limited to few studies with few participants, and with few events. The three ongoing studies may alter the conclusions of the review once published and assessed</a:t>
            </a:r>
            <a:r>
              <a:rPr lang="en-US" dirty="0"/>
              <a:t>.</a:t>
            </a:r>
          </a:p>
        </p:txBody>
      </p:sp>
      <p:pic>
        <p:nvPicPr>
          <p:cNvPr id="4" name="Picture 3">
            <a:extLst>
              <a:ext uri="{FF2B5EF4-FFF2-40B4-BE49-F238E27FC236}">
                <a16:creationId xmlns:a16="http://schemas.microsoft.com/office/drawing/2014/main" id="{FC39B495-DFE7-4F83-944A-A2CBDF2F12E6}"/>
              </a:ext>
            </a:extLst>
          </p:cNvPr>
          <p:cNvPicPr>
            <a:picLocks noChangeAspect="1"/>
          </p:cNvPicPr>
          <p:nvPr/>
        </p:nvPicPr>
        <p:blipFill>
          <a:blip r:embed="rId2"/>
          <a:stretch>
            <a:fillRect/>
          </a:stretch>
        </p:blipFill>
        <p:spPr>
          <a:xfrm>
            <a:off x="0" y="299482"/>
            <a:ext cx="6139741" cy="3218121"/>
          </a:xfrm>
          <a:prstGeom prst="rect">
            <a:avLst/>
          </a:prstGeom>
        </p:spPr>
      </p:pic>
    </p:spTree>
    <p:extLst>
      <p:ext uri="{BB962C8B-B14F-4D97-AF65-F5344CB8AC3E}">
        <p14:creationId xmlns:p14="http://schemas.microsoft.com/office/powerpoint/2010/main" val="26600338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BAD6646E-9C6C-4395-BB75-247AC929C35A}"/>
              </a:ext>
            </a:extLst>
          </p:cNvPr>
          <p:cNvPicPr>
            <a:picLocks noGrp="1" noChangeAspect="1"/>
          </p:cNvPicPr>
          <p:nvPr>
            <p:ph idx="1"/>
          </p:nvPr>
        </p:nvPicPr>
        <p:blipFill rotWithShape="1">
          <a:blip r:embed="rId2"/>
          <a:srcRect l="1023" t="12650" r="5852" b="4125"/>
          <a:stretch/>
        </p:blipFill>
        <p:spPr>
          <a:xfrm>
            <a:off x="1793358" y="878958"/>
            <a:ext cx="8993020" cy="5351721"/>
          </a:xfrm>
          <a:prstGeom prst="rect">
            <a:avLst/>
          </a:prstGeom>
        </p:spPr>
      </p:pic>
    </p:spTree>
    <p:extLst>
      <p:ext uri="{BB962C8B-B14F-4D97-AF65-F5344CB8AC3E}">
        <p14:creationId xmlns:p14="http://schemas.microsoft.com/office/powerpoint/2010/main" val="27036113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2B8248-2D8E-4AB4-8385-E07C197D2F5B}"/>
              </a:ext>
            </a:extLst>
          </p:cNvPr>
          <p:cNvSpPr>
            <a:spLocks noGrp="1"/>
          </p:cNvSpPr>
          <p:nvPr>
            <p:ph idx="1"/>
          </p:nvPr>
        </p:nvSpPr>
        <p:spPr>
          <a:xfrm>
            <a:off x="772634" y="815163"/>
            <a:ext cx="10243238" cy="5280837"/>
          </a:xfrm>
        </p:spPr>
        <p:txBody>
          <a:bodyPr>
            <a:normAutofit/>
          </a:bodyPr>
          <a:lstStyle/>
          <a:p>
            <a:pPr>
              <a:buClr>
                <a:schemeClr val="tx1">
                  <a:lumMod val="95000"/>
                  <a:lumOff val="5000"/>
                </a:schemeClr>
              </a:buClr>
              <a:buSzPct val="100000"/>
              <a:buFont typeface="Wingdings" panose="05000000000000000000" pitchFamily="2" charset="2"/>
              <a:buChar char="Ø"/>
            </a:pPr>
            <a:r>
              <a:rPr lang="en-US" sz="2400" b="1" dirty="0">
                <a:solidFill>
                  <a:schemeClr val="tx1">
                    <a:lumMod val="95000"/>
                    <a:lumOff val="5000"/>
                  </a:schemeClr>
                </a:solidFill>
              </a:rPr>
              <a:t> When patients undergo surgery during this period, the consequences of stent thrombosis are far more serious than those of bleeding complications, except in cases of intracranial surgery. </a:t>
            </a:r>
          </a:p>
          <a:p>
            <a:pPr>
              <a:buClr>
                <a:schemeClr val="tx1">
                  <a:lumMod val="95000"/>
                  <a:lumOff val="5000"/>
                </a:schemeClr>
              </a:buClr>
              <a:buSzPct val="100000"/>
              <a:buFont typeface="Wingdings" panose="05000000000000000000" pitchFamily="2" charset="2"/>
              <a:buChar char="Ø"/>
            </a:pPr>
            <a:r>
              <a:rPr lang="en-US" sz="2400" b="1" dirty="0">
                <a:solidFill>
                  <a:srgbClr val="FF0000"/>
                </a:solidFill>
              </a:rPr>
              <a:t> The recommendations for perioperative DAPT have changed with emerging evidence regarding the improved efficacy of non-first-generation drug (</a:t>
            </a:r>
            <a:r>
              <a:rPr lang="en-US" sz="2400" b="1" dirty="0" err="1">
                <a:solidFill>
                  <a:srgbClr val="FF0000"/>
                </a:solidFill>
              </a:rPr>
              <a:t>everolimus</a:t>
            </a:r>
            <a:r>
              <a:rPr lang="en-US" sz="2400" b="1" dirty="0">
                <a:solidFill>
                  <a:srgbClr val="FF0000"/>
                </a:solidFill>
              </a:rPr>
              <a:t>, </a:t>
            </a:r>
            <a:r>
              <a:rPr lang="en-US" sz="2400" b="1" dirty="0" err="1">
                <a:solidFill>
                  <a:srgbClr val="FF0000"/>
                </a:solidFill>
              </a:rPr>
              <a:t>zotarolimus</a:t>
            </a:r>
            <a:r>
              <a:rPr lang="en-US" sz="2400" b="1" dirty="0">
                <a:solidFill>
                  <a:srgbClr val="FF0000"/>
                </a:solidFill>
              </a:rPr>
              <a:t>)-eluting stents (DES). </a:t>
            </a:r>
          </a:p>
          <a:p>
            <a:pPr>
              <a:buClr>
                <a:schemeClr val="tx1">
                  <a:lumMod val="95000"/>
                  <a:lumOff val="5000"/>
                </a:schemeClr>
              </a:buClr>
              <a:buSzPct val="100000"/>
              <a:buFont typeface="Wingdings" panose="05000000000000000000" pitchFamily="2" charset="2"/>
              <a:buChar char="Ø"/>
            </a:pPr>
            <a:r>
              <a:rPr lang="en-US" sz="2400" b="1" i="1" dirty="0">
                <a:solidFill>
                  <a:srgbClr val="00B050"/>
                </a:solidFill>
              </a:rPr>
              <a:t>The mandatory interval of 1 year for elective surgery after DES implantation was shortened to 6 months (3 months if surgery cannot be further delayed).</a:t>
            </a:r>
          </a:p>
          <a:p>
            <a:pPr>
              <a:buClr>
                <a:schemeClr val="tx1">
                  <a:lumMod val="95000"/>
                  <a:lumOff val="5000"/>
                </a:schemeClr>
              </a:buClr>
              <a:buSzPct val="100000"/>
              <a:buFont typeface="Wingdings" panose="05000000000000000000" pitchFamily="2" charset="2"/>
              <a:buChar char="Ø"/>
            </a:pPr>
            <a:r>
              <a:rPr lang="en-US" sz="2400" b="1" dirty="0">
                <a:solidFill>
                  <a:schemeClr val="tx1">
                    <a:lumMod val="95000"/>
                    <a:lumOff val="5000"/>
                  </a:schemeClr>
                </a:solidFill>
              </a:rPr>
              <a:t> </a:t>
            </a:r>
            <a:r>
              <a:rPr lang="en-US" sz="2400" b="1" i="1" dirty="0">
                <a:solidFill>
                  <a:schemeClr val="accent2">
                    <a:lumMod val="75000"/>
                  </a:schemeClr>
                </a:solidFill>
              </a:rPr>
              <a:t>After this period, it is generally recommended that the P2Y12 inhibitor be stopped for the amount of time necessary for platelet function recovery (clopidogrel 5–7 days, prasugrel 7–10 days, ticagrelor 3–5 days), and that aspirin be continued during the perioperative period. </a:t>
            </a:r>
            <a:endParaRPr lang="en-US" i="1" dirty="0">
              <a:solidFill>
                <a:schemeClr val="accent2">
                  <a:lumMod val="75000"/>
                </a:schemeClr>
              </a:solidFill>
            </a:endParaRPr>
          </a:p>
        </p:txBody>
      </p:sp>
    </p:spTree>
    <p:extLst>
      <p:ext uri="{BB962C8B-B14F-4D97-AF65-F5344CB8AC3E}">
        <p14:creationId xmlns:p14="http://schemas.microsoft.com/office/powerpoint/2010/main" val="7216909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2B8248-2D8E-4AB4-8385-E07C197D2F5B}"/>
              </a:ext>
            </a:extLst>
          </p:cNvPr>
          <p:cNvSpPr>
            <a:spLocks noGrp="1"/>
          </p:cNvSpPr>
          <p:nvPr>
            <p:ph idx="1"/>
          </p:nvPr>
        </p:nvSpPr>
        <p:spPr>
          <a:xfrm>
            <a:off x="503274" y="645042"/>
            <a:ext cx="10512597" cy="5450958"/>
          </a:xfrm>
        </p:spPr>
        <p:txBody>
          <a:bodyPr>
            <a:normAutofit/>
          </a:bodyPr>
          <a:lstStyle/>
          <a:p>
            <a:pPr>
              <a:buClr>
                <a:srgbClr val="C00000"/>
              </a:buClr>
              <a:buSzPct val="100000"/>
              <a:buFont typeface="Wingdings" panose="05000000000000000000" pitchFamily="2" charset="2"/>
              <a:buChar char="Ø"/>
            </a:pPr>
            <a:r>
              <a:rPr lang="en-US" sz="2400" b="1" i="1" dirty="0">
                <a:solidFill>
                  <a:srgbClr val="FF0000"/>
                </a:solidFill>
              </a:rPr>
              <a:t>In emergent or urgent surgeries that cannot be delayed beyond the recommended period after PCI, proceeding to surgery with continued DAPT should be considered. </a:t>
            </a:r>
          </a:p>
          <a:p>
            <a:pPr>
              <a:buClr>
                <a:srgbClr val="C00000"/>
              </a:buClr>
              <a:buSzPct val="100000"/>
              <a:buFont typeface="Wingdings" panose="05000000000000000000" pitchFamily="2" charset="2"/>
              <a:buChar char="Ø"/>
            </a:pPr>
            <a:endParaRPr lang="en-US" sz="2400" b="1" dirty="0">
              <a:solidFill>
                <a:schemeClr val="tx1">
                  <a:lumMod val="95000"/>
                  <a:lumOff val="5000"/>
                </a:schemeClr>
              </a:solidFill>
            </a:endParaRPr>
          </a:p>
          <a:p>
            <a:pPr>
              <a:buClr>
                <a:srgbClr val="C00000"/>
              </a:buClr>
              <a:buSzPct val="100000"/>
              <a:buFont typeface="Wingdings" panose="05000000000000000000" pitchFamily="2" charset="2"/>
              <a:buChar char="Ø"/>
            </a:pPr>
            <a:r>
              <a:rPr lang="en-US" sz="2400" b="1" dirty="0">
                <a:solidFill>
                  <a:schemeClr val="tx1">
                    <a:lumMod val="95000"/>
                    <a:lumOff val="5000"/>
                  </a:schemeClr>
                </a:solidFill>
              </a:rPr>
              <a:t>For </a:t>
            </a:r>
            <a:r>
              <a:rPr lang="en-US" sz="2400" b="1" dirty="0">
                <a:solidFill>
                  <a:srgbClr val="00B050"/>
                </a:solidFill>
              </a:rPr>
              <a:t>intracranial procedures </a:t>
            </a:r>
            <a:r>
              <a:rPr lang="en-US" sz="2400" b="1" dirty="0">
                <a:solidFill>
                  <a:schemeClr val="tx1">
                    <a:lumMod val="95000"/>
                    <a:lumOff val="5000"/>
                  </a:schemeClr>
                </a:solidFill>
              </a:rPr>
              <a:t>or other selected surgeries in which increased bleeding risk may also be fatal, cessation of DAPT (possibly with continuation or minimized interruption [3–4 days] of aspirin) with </a:t>
            </a:r>
            <a:r>
              <a:rPr lang="en-US" sz="2400" b="1" i="1" dirty="0">
                <a:solidFill>
                  <a:schemeClr val="accent2">
                    <a:lumMod val="50000"/>
                  </a:schemeClr>
                </a:solidFill>
              </a:rPr>
              <a:t>bridge therapy </a:t>
            </a:r>
            <a:r>
              <a:rPr lang="en-US" sz="2400" b="1" dirty="0">
                <a:solidFill>
                  <a:schemeClr val="tx1">
                    <a:lumMod val="95000"/>
                    <a:lumOff val="5000"/>
                  </a:schemeClr>
                </a:solidFill>
              </a:rPr>
              <a:t>using short-acting, reversible intravenous antiplatelet agents such as </a:t>
            </a:r>
            <a:r>
              <a:rPr lang="en-US" sz="2400" b="1" dirty="0" err="1">
                <a:solidFill>
                  <a:schemeClr val="tx1">
                    <a:lumMod val="95000"/>
                    <a:lumOff val="5000"/>
                  </a:schemeClr>
                </a:solidFill>
              </a:rPr>
              <a:t>cangrelor</a:t>
            </a:r>
            <a:r>
              <a:rPr lang="en-US" sz="2400" b="1" dirty="0">
                <a:solidFill>
                  <a:schemeClr val="tx1">
                    <a:lumMod val="95000"/>
                    <a:lumOff val="5000"/>
                  </a:schemeClr>
                </a:solidFill>
              </a:rPr>
              <a:t> (P2Y12 inhibitor) or glycoprotein IIb/IIIa inhibitors (tirofiban, eptifibatide) may be contemplated. </a:t>
            </a:r>
          </a:p>
          <a:p>
            <a:pPr>
              <a:buClr>
                <a:srgbClr val="C00000"/>
              </a:buClr>
              <a:buSzPct val="100000"/>
              <a:buFont typeface="Wingdings" panose="05000000000000000000" pitchFamily="2" charset="2"/>
              <a:buChar char="Ø"/>
            </a:pPr>
            <a:endParaRPr lang="en-US" sz="2400" b="1" dirty="0">
              <a:solidFill>
                <a:schemeClr val="tx1">
                  <a:lumMod val="95000"/>
                  <a:lumOff val="5000"/>
                </a:schemeClr>
              </a:solidFill>
            </a:endParaRPr>
          </a:p>
          <a:p>
            <a:pPr>
              <a:buClr>
                <a:srgbClr val="C00000"/>
              </a:buClr>
              <a:buSzPct val="100000"/>
              <a:buFont typeface="Wingdings" panose="05000000000000000000" pitchFamily="2" charset="2"/>
              <a:buChar char="Ø"/>
            </a:pPr>
            <a:r>
              <a:rPr lang="en-US" sz="2400" b="1" i="1" dirty="0">
                <a:solidFill>
                  <a:srgbClr val="0070C0"/>
                </a:solidFill>
              </a:rPr>
              <a:t>Such a critical decision should be individually tailored based on consensus among the anesthesiologist, cardiologist, surgeon, and patient to minimize both ischemic and bleeding risks</a:t>
            </a:r>
            <a:r>
              <a:rPr lang="en-US" i="1" dirty="0">
                <a:solidFill>
                  <a:srgbClr val="0070C0"/>
                </a:solidFill>
              </a:rPr>
              <a:t>.</a:t>
            </a:r>
          </a:p>
        </p:txBody>
      </p:sp>
    </p:spTree>
    <p:extLst>
      <p:ext uri="{BB962C8B-B14F-4D97-AF65-F5344CB8AC3E}">
        <p14:creationId xmlns:p14="http://schemas.microsoft.com/office/powerpoint/2010/main" val="38171823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C34BF34-3402-4D99-9EFD-FC3C5ED316FC}"/>
              </a:ext>
            </a:extLst>
          </p:cNvPr>
          <p:cNvPicPr>
            <a:picLocks noGrp="1" noChangeAspect="1"/>
          </p:cNvPicPr>
          <p:nvPr>
            <p:ph idx="1"/>
          </p:nvPr>
        </p:nvPicPr>
        <p:blipFill rotWithShape="1">
          <a:blip r:embed="rId2"/>
          <a:srcRect l="15495" t="12015" r="17116" b="5454"/>
          <a:stretch/>
        </p:blipFill>
        <p:spPr>
          <a:xfrm>
            <a:off x="2648810" y="1004134"/>
            <a:ext cx="6414633" cy="5237383"/>
          </a:xfrm>
          <a:prstGeom prst="rect">
            <a:avLst/>
          </a:prstGeom>
        </p:spPr>
      </p:pic>
    </p:spTree>
    <p:extLst>
      <p:ext uri="{BB962C8B-B14F-4D97-AF65-F5344CB8AC3E}">
        <p14:creationId xmlns:p14="http://schemas.microsoft.com/office/powerpoint/2010/main" val="12317247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93274AF-4D81-4BA0-89EE-926F9E989DC2}"/>
              </a:ext>
            </a:extLst>
          </p:cNvPr>
          <p:cNvPicPr>
            <a:picLocks noGrp="1" noChangeAspect="1"/>
          </p:cNvPicPr>
          <p:nvPr>
            <p:ph idx="1"/>
          </p:nvPr>
        </p:nvPicPr>
        <p:blipFill rotWithShape="1">
          <a:blip r:embed="rId2"/>
          <a:srcRect l="23604" t="13178" r="22266" b="16239"/>
          <a:stretch/>
        </p:blipFill>
        <p:spPr>
          <a:xfrm>
            <a:off x="2438400" y="25974"/>
            <a:ext cx="7577470" cy="6587032"/>
          </a:xfrm>
          <a:prstGeom prst="rect">
            <a:avLst/>
          </a:prstGeom>
        </p:spPr>
      </p:pic>
    </p:spTree>
    <p:extLst>
      <p:ext uri="{BB962C8B-B14F-4D97-AF65-F5344CB8AC3E}">
        <p14:creationId xmlns:p14="http://schemas.microsoft.com/office/powerpoint/2010/main" val="2160721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95D6CFB-9F90-4FD3-AFD6-BC9EDC9B7200}"/>
              </a:ext>
            </a:extLst>
          </p:cNvPr>
          <p:cNvPicPr>
            <a:picLocks noGrp="1" noChangeAspect="1"/>
          </p:cNvPicPr>
          <p:nvPr>
            <p:ph idx="1"/>
          </p:nvPr>
        </p:nvPicPr>
        <p:blipFill rotWithShape="1">
          <a:blip r:embed="rId2"/>
          <a:srcRect l="3981" t="12963" r="6098" b="4665"/>
          <a:stretch/>
        </p:blipFill>
        <p:spPr>
          <a:xfrm>
            <a:off x="1143452" y="683826"/>
            <a:ext cx="8560529" cy="5227876"/>
          </a:xfrm>
          <a:prstGeom prst="rect">
            <a:avLst/>
          </a:prstGeom>
        </p:spPr>
      </p:pic>
    </p:spTree>
    <p:extLst>
      <p:ext uri="{BB962C8B-B14F-4D97-AF65-F5344CB8AC3E}">
        <p14:creationId xmlns:p14="http://schemas.microsoft.com/office/powerpoint/2010/main" val="25998403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4A2E00-4ED7-47D9-A81D-0F0A180775AB}"/>
              </a:ext>
            </a:extLst>
          </p:cNvPr>
          <p:cNvSpPr>
            <a:spLocks noGrp="1"/>
          </p:cNvSpPr>
          <p:nvPr>
            <p:ph idx="1"/>
          </p:nvPr>
        </p:nvSpPr>
        <p:spPr>
          <a:xfrm>
            <a:off x="1143000" y="772633"/>
            <a:ext cx="9872871" cy="5323367"/>
          </a:xfrm>
        </p:spPr>
        <p:txBody>
          <a:bodyPr>
            <a:normAutofit fontScale="92500"/>
          </a:bodyPr>
          <a:lstStyle/>
          <a:p>
            <a:pPr marL="45720" indent="0">
              <a:buNone/>
            </a:pPr>
            <a:r>
              <a:rPr lang="en-US" sz="3200" b="1" dirty="0">
                <a:solidFill>
                  <a:srgbClr val="C00000"/>
                </a:solidFill>
              </a:rPr>
              <a:t>Monoclonal antibody</a:t>
            </a:r>
            <a:endParaRPr lang="en-US" sz="3200" dirty="0">
              <a:solidFill>
                <a:schemeClr val="tx1">
                  <a:lumMod val="95000"/>
                  <a:lumOff val="5000"/>
                </a:schemeClr>
              </a:solidFill>
            </a:endParaRPr>
          </a:p>
          <a:p>
            <a:pPr>
              <a:buClr>
                <a:schemeClr val="tx1">
                  <a:lumMod val="95000"/>
                  <a:lumOff val="5000"/>
                </a:schemeClr>
              </a:buClr>
              <a:buSzPct val="100000"/>
              <a:buFont typeface="Wingdings" panose="05000000000000000000" pitchFamily="2" charset="2"/>
              <a:buChar char="Ø"/>
            </a:pPr>
            <a:r>
              <a:rPr lang="en-US" sz="3200" dirty="0">
                <a:solidFill>
                  <a:schemeClr val="tx1">
                    <a:lumMod val="95000"/>
                    <a:lumOff val="5000"/>
                  </a:schemeClr>
                </a:solidFill>
              </a:rPr>
              <a:t> </a:t>
            </a:r>
            <a:r>
              <a:rPr lang="en-US" sz="2400" b="1" dirty="0">
                <a:solidFill>
                  <a:schemeClr val="tx1">
                    <a:lumMod val="95000"/>
                    <a:lumOff val="5000"/>
                  </a:schemeClr>
                </a:solidFill>
              </a:rPr>
              <a:t>Buchanan et al developed an antigen-binding fragment (Fab) to ticagrelor and its major active metabolite (TAM). </a:t>
            </a:r>
          </a:p>
          <a:p>
            <a:pPr>
              <a:buClr>
                <a:schemeClr val="tx1">
                  <a:lumMod val="95000"/>
                  <a:lumOff val="5000"/>
                </a:schemeClr>
              </a:buClr>
              <a:buSzPct val="100000"/>
              <a:buFont typeface="Wingdings" panose="05000000000000000000" pitchFamily="2" charset="2"/>
              <a:buChar char="Ø"/>
            </a:pPr>
            <a:r>
              <a:rPr lang="en-US" sz="2400" b="1" dirty="0">
                <a:solidFill>
                  <a:schemeClr val="tx1">
                    <a:lumMod val="95000"/>
                    <a:lumOff val="5000"/>
                  </a:schemeClr>
                </a:solidFill>
              </a:rPr>
              <a:t>The Fab had a 20 </a:t>
            </a:r>
            <a:r>
              <a:rPr lang="en-US" sz="2400" b="1" dirty="0" err="1">
                <a:solidFill>
                  <a:schemeClr val="tx1">
                    <a:lumMod val="95000"/>
                    <a:lumOff val="5000"/>
                  </a:schemeClr>
                </a:solidFill>
              </a:rPr>
              <a:t>pmol</a:t>
            </a:r>
            <a:r>
              <a:rPr lang="en-US" sz="2400" b="1" dirty="0">
                <a:solidFill>
                  <a:schemeClr val="tx1">
                    <a:lumMod val="95000"/>
                    <a:lumOff val="5000"/>
                  </a:schemeClr>
                </a:solidFill>
              </a:rPr>
              <a:t>/l affinity for ticagrelor—100 stronger than ticagrelor’s affinity for the platelet P2Y12 receptor. </a:t>
            </a:r>
          </a:p>
          <a:p>
            <a:pPr>
              <a:buClr>
                <a:schemeClr val="tx1">
                  <a:lumMod val="95000"/>
                  <a:lumOff val="5000"/>
                </a:schemeClr>
              </a:buClr>
              <a:buSzPct val="100000"/>
              <a:buFont typeface="Wingdings" panose="05000000000000000000" pitchFamily="2" charset="2"/>
              <a:buChar char="Ø"/>
            </a:pPr>
            <a:r>
              <a:rPr lang="en-US" sz="2400" b="1" dirty="0">
                <a:solidFill>
                  <a:schemeClr val="tx1">
                    <a:lumMod val="95000"/>
                    <a:lumOff val="5000"/>
                  </a:schemeClr>
                </a:solidFill>
              </a:rPr>
              <a:t>The antidote neutralized the free fraction of ticagrelor and also reversed its antiplatelet activity both in vitro, employing human platelet-rich plasma, and in vivo in mice. </a:t>
            </a:r>
          </a:p>
          <a:p>
            <a:pPr>
              <a:buClr>
                <a:schemeClr val="tx1">
                  <a:lumMod val="95000"/>
                  <a:lumOff val="5000"/>
                </a:schemeClr>
              </a:buClr>
              <a:buSzPct val="100000"/>
              <a:buFont typeface="Wingdings" panose="05000000000000000000" pitchFamily="2" charset="2"/>
              <a:buChar char="Ø"/>
            </a:pPr>
            <a:r>
              <a:rPr lang="en-US" sz="2400" b="1" dirty="0">
                <a:solidFill>
                  <a:schemeClr val="tx1">
                    <a:lumMod val="95000"/>
                    <a:lumOff val="5000"/>
                  </a:schemeClr>
                </a:solidFill>
              </a:rPr>
              <a:t>The antidote normalized ticagrelor-dependent bleeding in a mouse model of acute surgery. Last, the antidote had a circulating half-life of approximately 12 h—similar to ticagrelor (9.8 h) and TAM (12.4 h).</a:t>
            </a:r>
          </a:p>
          <a:p>
            <a:pPr>
              <a:buClr>
                <a:schemeClr val="tx1">
                  <a:lumMod val="95000"/>
                  <a:lumOff val="5000"/>
                </a:schemeClr>
              </a:buClr>
              <a:buSzPct val="100000"/>
              <a:buFont typeface="Wingdings" panose="05000000000000000000" pitchFamily="2" charset="2"/>
              <a:buChar char="Ø"/>
            </a:pPr>
            <a:r>
              <a:rPr lang="en-US" sz="2400" b="1" dirty="0">
                <a:solidFill>
                  <a:schemeClr val="tx1">
                    <a:lumMod val="95000"/>
                    <a:lumOff val="5000"/>
                  </a:schemeClr>
                </a:solidFill>
              </a:rPr>
              <a:t> </a:t>
            </a:r>
            <a:r>
              <a:rPr lang="en-US" sz="2400" b="1" dirty="0">
                <a:solidFill>
                  <a:schemeClr val="accent2">
                    <a:lumMod val="75000"/>
                  </a:schemeClr>
                </a:solidFill>
              </a:rPr>
              <a:t>The ticagrelor-specific neutralizing Fab, MEDI2452, binds unbound ticagrelor and TAM in a 1:1 ratio (12) and restores ADP-induced platelet aggregation</a:t>
            </a:r>
            <a:r>
              <a:rPr lang="en-US" sz="3200" dirty="0">
                <a:solidFill>
                  <a:schemeClr val="accent2">
                    <a:lumMod val="75000"/>
                  </a:schemeClr>
                </a:solidFill>
              </a:rPr>
              <a:t>.</a:t>
            </a:r>
          </a:p>
        </p:txBody>
      </p:sp>
    </p:spTree>
    <p:extLst>
      <p:ext uri="{BB962C8B-B14F-4D97-AF65-F5344CB8AC3E}">
        <p14:creationId xmlns:p14="http://schemas.microsoft.com/office/powerpoint/2010/main" val="14480491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FCE70-484C-468A-8DD0-0264B3C2C223}"/>
              </a:ext>
            </a:extLst>
          </p:cNvPr>
          <p:cNvSpPr>
            <a:spLocks noGrp="1"/>
          </p:cNvSpPr>
          <p:nvPr>
            <p:ph type="title"/>
          </p:nvPr>
        </p:nvSpPr>
        <p:spPr/>
        <p:txBody>
          <a:bodyPr/>
          <a:lstStyle/>
          <a:p>
            <a:r>
              <a:rPr lang="en-US" b="1" dirty="0">
                <a:solidFill>
                  <a:srgbClr val="C00000"/>
                </a:solidFill>
              </a:rPr>
              <a:t>Platelet Function Test</a:t>
            </a:r>
            <a:br>
              <a:rPr lang="en-US" b="1" dirty="0">
                <a:solidFill>
                  <a:srgbClr val="C00000"/>
                </a:solidFill>
              </a:rPr>
            </a:br>
            <a:endParaRPr lang="en-US" b="1" dirty="0">
              <a:solidFill>
                <a:srgbClr val="C00000"/>
              </a:solidFill>
            </a:endParaRPr>
          </a:p>
        </p:txBody>
      </p:sp>
      <p:sp>
        <p:nvSpPr>
          <p:cNvPr id="3" name="Content Placeholder 2">
            <a:extLst>
              <a:ext uri="{FF2B5EF4-FFF2-40B4-BE49-F238E27FC236}">
                <a16:creationId xmlns:a16="http://schemas.microsoft.com/office/drawing/2014/main" id="{CBFE1046-E372-4FC1-B8F1-B64F831163FE}"/>
              </a:ext>
            </a:extLst>
          </p:cNvPr>
          <p:cNvSpPr>
            <a:spLocks noGrp="1"/>
          </p:cNvSpPr>
          <p:nvPr>
            <p:ph idx="1"/>
          </p:nvPr>
        </p:nvSpPr>
        <p:spPr>
          <a:xfrm>
            <a:off x="1143000" y="1630326"/>
            <a:ext cx="9872871" cy="4465674"/>
          </a:xfrm>
        </p:spPr>
        <p:txBody>
          <a:bodyPr>
            <a:normAutofit fontScale="92500" lnSpcReduction="20000"/>
          </a:bodyPr>
          <a:lstStyle/>
          <a:p>
            <a:pPr>
              <a:lnSpc>
                <a:spcPct val="150000"/>
              </a:lnSpc>
              <a:buClr>
                <a:schemeClr val="tx1">
                  <a:lumMod val="95000"/>
                  <a:lumOff val="5000"/>
                </a:schemeClr>
              </a:buClr>
              <a:buSzPct val="99000"/>
              <a:buFont typeface="Wingdings" panose="05000000000000000000" pitchFamily="2" charset="2"/>
              <a:buChar char="Ø"/>
            </a:pPr>
            <a:r>
              <a:rPr lang="en-US" sz="2400" b="1" dirty="0">
                <a:solidFill>
                  <a:schemeClr val="tx1">
                    <a:lumMod val="95000"/>
                    <a:lumOff val="5000"/>
                  </a:schemeClr>
                </a:solidFill>
              </a:rPr>
              <a:t>Besides the variance in platelet inhibitory effects between different P2Y12 inhibitors, there is also a large individual variation in the magnitude and duration of the antiplatelet effect.</a:t>
            </a:r>
          </a:p>
          <a:p>
            <a:pPr>
              <a:lnSpc>
                <a:spcPct val="150000"/>
              </a:lnSpc>
              <a:buClr>
                <a:schemeClr val="tx1">
                  <a:lumMod val="95000"/>
                  <a:lumOff val="5000"/>
                </a:schemeClr>
              </a:buClr>
              <a:buSzPct val="99000"/>
              <a:buFont typeface="Wingdings" panose="05000000000000000000" pitchFamily="2" charset="2"/>
              <a:buChar char="Ø"/>
            </a:pPr>
            <a:r>
              <a:rPr lang="en-US" sz="2400" b="1" dirty="0">
                <a:solidFill>
                  <a:schemeClr val="tx1">
                    <a:lumMod val="95000"/>
                    <a:lumOff val="5000"/>
                  </a:schemeClr>
                </a:solidFill>
              </a:rPr>
              <a:t> Because of the individual variation, the </a:t>
            </a:r>
            <a:r>
              <a:rPr lang="en-US" sz="2400" b="1" i="1" dirty="0">
                <a:solidFill>
                  <a:schemeClr val="accent3">
                    <a:lumMod val="75000"/>
                  </a:schemeClr>
                </a:solidFill>
              </a:rPr>
              <a:t>use of platelet function tests may aid the optimization of the timing of surgical procedures.</a:t>
            </a:r>
          </a:p>
          <a:p>
            <a:pPr>
              <a:lnSpc>
                <a:spcPct val="150000"/>
              </a:lnSpc>
              <a:buClr>
                <a:schemeClr val="tx1">
                  <a:lumMod val="95000"/>
                  <a:lumOff val="5000"/>
                </a:schemeClr>
              </a:buClr>
              <a:buSzPct val="99000"/>
              <a:buFont typeface="Wingdings" panose="05000000000000000000" pitchFamily="2" charset="2"/>
              <a:buChar char="Ø"/>
            </a:pPr>
            <a:r>
              <a:rPr lang="en-US" sz="2400" b="1" dirty="0">
                <a:solidFill>
                  <a:schemeClr val="tx1">
                    <a:lumMod val="95000"/>
                    <a:lumOff val="5000"/>
                  </a:schemeClr>
                </a:solidFill>
              </a:rPr>
              <a:t> However, platelet function tests could also be of value </a:t>
            </a:r>
            <a:r>
              <a:rPr lang="en-US" sz="2400" b="1" dirty="0">
                <a:solidFill>
                  <a:srgbClr val="7030A0"/>
                </a:solidFill>
              </a:rPr>
              <a:t>to establish the grade of platelet inhibition in patients in whom the time since discontinuation is unclear</a:t>
            </a:r>
            <a:r>
              <a:rPr lang="en-US" sz="2400" b="1" dirty="0">
                <a:solidFill>
                  <a:schemeClr val="tx1">
                    <a:lumMod val="95000"/>
                    <a:lumOff val="5000"/>
                  </a:schemeClr>
                </a:solidFill>
              </a:rPr>
              <a:t>, e.g. in unconscious or confused patients, and </a:t>
            </a:r>
            <a:r>
              <a:rPr lang="en-US" sz="2400" b="1" i="1" dirty="0">
                <a:solidFill>
                  <a:srgbClr val="00B050"/>
                </a:solidFill>
              </a:rPr>
              <a:t>in patients with uncertain compliance to the treatment</a:t>
            </a:r>
            <a:r>
              <a:rPr lang="en-US" i="1" dirty="0">
                <a:solidFill>
                  <a:srgbClr val="00B050"/>
                </a:solidFill>
              </a:rPr>
              <a:t>.</a:t>
            </a:r>
          </a:p>
        </p:txBody>
      </p:sp>
    </p:spTree>
    <p:extLst>
      <p:ext uri="{BB962C8B-B14F-4D97-AF65-F5344CB8AC3E}">
        <p14:creationId xmlns:p14="http://schemas.microsoft.com/office/powerpoint/2010/main" val="16632013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C92093D-B716-4285-885E-C68077BA4FDB}"/>
              </a:ext>
            </a:extLst>
          </p:cNvPr>
          <p:cNvPicPr>
            <a:picLocks noGrp="1" noChangeAspect="1"/>
          </p:cNvPicPr>
          <p:nvPr>
            <p:ph idx="1"/>
          </p:nvPr>
        </p:nvPicPr>
        <p:blipFill rotWithShape="1">
          <a:blip r:embed="rId2"/>
          <a:srcRect l="10137" t="12273" r="13002" b="12915"/>
          <a:stretch/>
        </p:blipFill>
        <p:spPr>
          <a:xfrm>
            <a:off x="1715386" y="339351"/>
            <a:ext cx="9548037" cy="6195789"/>
          </a:xfrm>
          <a:prstGeom prst="rect">
            <a:avLst/>
          </a:prstGeom>
        </p:spPr>
      </p:pic>
    </p:spTree>
    <p:extLst>
      <p:ext uri="{BB962C8B-B14F-4D97-AF65-F5344CB8AC3E}">
        <p14:creationId xmlns:p14="http://schemas.microsoft.com/office/powerpoint/2010/main" val="27168237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a:extLst>
              <a:ext uri="{FF2B5EF4-FFF2-40B4-BE49-F238E27FC236}">
                <a16:creationId xmlns:a16="http://schemas.microsoft.com/office/drawing/2014/main" id="{F0D64998-D7DD-4D96-B129-A3F6898B8E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a:extLst>
              <a:ext uri="{FF2B5EF4-FFF2-40B4-BE49-F238E27FC236}">
                <a16:creationId xmlns:a16="http://schemas.microsoft.com/office/drawing/2014/main" id="{F38C5099-6EAB-4561-8FF4-6A0FBAB3E48B}"/>
              </a:ext>
            </a:extLst>
          </p:cNvPr>
          <p:cNvSpPr>
            <a:spLocks noGrp="1"/>
          </p:cNvSpPr>
          <p:nvPr>
            <p:ph type="sldNum" sz="quarter" idx="12"/>
          </p:nvPr>
        </p:nvSpPr>
        <p:spPr/>
        <p:txBody>
          <a:bodyPr/>
          <a:lstStyle/>
          <a:p>
            <a:fld id="{3FF9EA4F-C8C0-4F22-9668-CD489016636F}" type="slidenum">
              <a:rPr lang="fa-IR" smtClean="0"/>
              <a:t>47</a:t>
            </a:fld>
            <a:endParaRPr lang="fa-IR"/>
          </a:p>
        </p:txBody>
      </p:sp>
    </p:spTree>
    <p:extLst>
      <p:ext uri="{BB962C8B-B14F-4D97-AF65-F5344CB8AC3E}">
        <p14:creationId xmlns:p14="http://schemas.microsoft.com/office/powerpoint/2010/main" val="488916851"/>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
  <TotalTime>1333</TotalTime>
  <Words>1012</Words>
  <Application>Microsoft Office PowerPoint</Application>
  <PresentationFormat>Widescreen</PresentationFormat>
  <Paragraphs>84</Paragraphs>
  <Slides>47</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47</vt:i4>
      </vt:variant>
    </vt:vector>
  </HeadingPairs>
  <TitlesOfParts>
    <vt:vector size="55" baseType="lpstr">
      <vt:lpstr>Arial Narrow</vt:lpstr>
      <vt:lpstr>Berlin Sans FB</vt:lpstr>
      <vt:lpstr>Berlin Sans FB Demi</vt:lpstr>
      <vt:lpstr>Calibri</vt:lpstr>
      <vt:lpstr>Corbel</vt:lpstr>
      <vt:lpstr>Times New Roman</vt:lpstr>
      <vt:lpstr>Wingdings</vt:lpstr>
      <vt:lpstr>Basis</vt:lpstr>
      <vt:lpstr>PowerPoint Presentation</vt:lpstr>
      <vt:lpstr>            Updates on antiplatelete agents in non-cardiac surgery </vt:lpstr>
      <vt:lpstr>PowerPoint Presentation</vt:lpstr>
      <vt:lpstr>PowerPoint Presentation</vt:lpstr>
      <vt:lpstr>PowerPoint Presentation</vt:lpstr>
      <vt:lpstr> Case 1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Medtronic (MDT) Initiates ONYX ONE- Clear Study on DAPT </vt:lpstr>
      <vt:lpstr>PowerPoint Presentation</vt:lpstr>
      <vt:lpstr>PowerPoint Presentation</vt:lpstr>
      <vt:lpstr>PowerPoint Presentation</vt:lpstr>
      <vt:lpstr> Case 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Platelet Function Test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Maryam</dc:creator>
  <cp:lastModifiedBy>Maryam</cp:lastModifiedBy>
  <cp:revision>289</cp:revision>
  <dcterms:created xsi:type="dcterms:W3CDTF">2018-10-18T14:16:46Z</dcterms:created>
  <dcterms:modified xsi:type="dcterms:W3CDTF">2018-12-20T06:53:47Z</dcterms:modified>
</cp:coreProperties>
</file>