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866" r:id="rId7"/>
    <p:sldId id="262" r:id="rId8"/>
    <p:sldId id="852" r:id="rId9"/>
    <p:sldId id="853" r:id="rId10"/>
    <p:sldId id="267" r:id="rId11"/>
    <p:sldId id="878" r:id="rId12"/>
    <p:sldId id="856" r:id="rId13"/>
    <p:sldId id="269" r:id="rId14"/>
    <p:sldId id="270" r:id="rId15"/>
    <p:sldId id="859" r:id="rId16"/>
    <p:sldId id="865" r:id="rId17"/>
    <p:sldId id="263" r:id="rId18"/>
    <p:sldId id="851" r:id="rId19"/>
    <p:sldId id="883" r:id="rId20"/>
    <p:sldId id="850" r:id="rId21"/>
    <p:sldId id="868" r:id="rId22"/>
    <p:sldId id="870" r:id="rId23"/>
    <p:sldId id="871" r:id="rId24"/>
    <p:sldId id="847" r:id="rId25"/>
    <p:sldId id="261" r:id="rId26"/>
    <p:sldId id="867" r:id="rId27"/>
    <p:sldId id="266" r:id="rId28"/>
    <p:sldId id="268" r:id="rId29"/>
    <p:sldId id="708" r:id="rId30"/>
    <p:sldId id="737" r:id="rId31"/>
    <p:sldId id="875" r:id="rId32"/>
    <p:sldId id="711" r:id="rId33"/>
    <p:sldId id="873" r:id="rId34"/>
    <p:sldId id="872" r:id="rId35"/>
    <p:sldId id="849" r:id="rId36"/>
    <p:sldId id="860" r:id="rId37"/>
    <p:sldId id="879" r:id="rId38"/>
    <p:sldId id="861" r:id="rId39"/>
    <p:sldId id="863" r:id="rId40"/>
    <p:sldId id="880" r:id="rId41"/>
    <p:sldId id="881" r:id="rId42"/>
    <p:sldId id="820" r:id="rId43"/>
    <p:sldId id="884" r:id="rId44"/>
    <p:sldId id="378" r:id="rId45"/>
    <p:sldId id="366" r:id="rId46"/>
    <p:sldId id="369" r:id="rId47"/>
    <p:sldId id="370" r:id="rId48"/>
    <p:sldId id="826" r:id="rId49"/>
    <p:sldId id="876" r:id="rId50"/>
    <p:sldId id="882" r:id="rId51"/>
    <p:sldId id="377" r:id="rId52"/>
    <p:sldId id="829" r:id="rId53"/>
    <p:sldId id="815" r:id="rId54"/>
    <p:sldId id="816" r:id="rId55"/>
    <p:sldId id="827" r:id="rId56"/>
    <p:sldId id="830" r:id="rId57"/>
    <p:sldId id="831" r:id="rId58"/>
    <p:sldId id="833" r:id="rId59"/>
    <p:sldId id="837" r:id="rId60"/>
    <p:sldId id="841" r:id="rId61"/>
    <p:sldId id="839" r:id="rId62"/>
    <p:sldId id="840" r:id="rId63"/>
    <p:sldId id="288"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502" y="7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620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Perioperative Management of </a:t>
            </a:r>
            <a:r>
              <a:rPr lang="en-US" dirty="0" err="1"/>
              <a:t>Antithrombotics</a:t>
            </a:r>
            <a:endParaRPr lang="en-US" dirty="0"/>
          </a:p>
        </p:txBody>
      </p:sp>
      <p:sp>
        <p:nvSpPr>
          <p:cNvPr id="3" name="Subtitle 2"/>
          <p:cNvSpPr>
            <a:spLocks noGrp="1"/>
          </p:cNvSpPr>
          <p:nvPr>
            <p:ph type="subTitle" idx="1"/>
          </p:nvPr>
        </p:nvSpPr>
        <p:spPr>
          <a:xfrm>
            <a:off x="1371600" y="4495800"/>
            <a:ext cx="6400800" cy="1143000"/>
          </a:xfrm>
        </p:spPr>
        <p:txBody>
          <a:bodyPr>
            <a:normAutofit fontScale="92500" lnSpcReduction="20000"/>
          </a:bodyPr>
          <a:lstStyle/>
          <a:p>
            <a:r>
              <a:rPr lang="en-US" altLang="en-US" sz="1600" b="1" i="1" dirty="0">
                <a:solidFill>
                  <a:srgbClr val="FF0000"/>
                </a:solidFill>
                <a:latin typeface="Comic Sans MS" panose="030F0702030302020204" pitchFamily="66" charset="0"/>
              </a:rPr>
              <a:t>Maryam Mehrpooya  MD,</a:t>
            </a:r>
            <a:br>
              <a:rPr lang="en-US" altLang="en-US" sz="1600" b="1" i="1" dirty="0">
                <a:solidFill>
                  <a:srgbClr val="FF0000"/>
                </a:solidFill>
                <a:latin typeface="Comic Sans MS" panose="030F0702030302020204" pitchFamily="66" charset="0"/>
              </a:rPr>
            </a:br>
            <a:r>
              <a:rPr lang="en-US" altLang="en-US" sz="1600" b="1" i="1" dirty="0">
                <a:solidFill>
                  <a:srgbClr val="FF0000"/>
                </a:solidFill>
                <a:latin typeface="Comic Sans MS" panose="030F0702030302020204" pitchFamily="66" charset="0"/>
              </a:rPr>
              <a:t>Associate professor of cardiology</a:t>
            </a:r>
          </a:p>
          <a:p>
            <a:r>
              <a:rPr lang="en-US" altLang="en-US" sz="1600" b="1" i="1" dirty="0">
                <a:solidFill>
                  <a:srgbClr val="FF0000"/>
                </a:solidFill>
                <a:latin typeface="Comic Sans MS" panose="030F0702030302020204" pitchFamily="66" charset="0"/>
              </a:rPr>
              <a:t>Fellowship of Interventional Cardiology</a:t>
            </a:r>
            <a:br>
              <a:rPr lang="en-US" altLang="en-US" sz="1600" b="1" i="1" dirty="0">
                <a:solidFill>
                  <a:srgbClr val="FF0000"/>
                </a:solidFill>
                <a:latin typeface="Comic Sans MS" panose="030F0702030302020204" pitchFamily="66" charset="0"/>
              </a:rPr>
            </a:br>
            <a:r>
              <a:rPr lang="en-US" altLang="en-US" sz="1600" b="1" i="1" dirty="0">
                <a:solidFill>
                  <a:srgbClr val="FF0000"/>
                </a:solidFill>
                <a:latin typeface="Comic Sans MS" panose="030F0702030302020204" pitchFamily="66" charset="0"/>
              </a:rPr>
              <a:t>Tehran university of medical science</a:t>
            </a:r>
            <a:br>
              <a:rPr lang="en-US" altLang="en-US" sz="1600" b="1" i="1" dirty="0">
                <a:solidFill>
                  <a:srgbClr val="FF0000"/>
                </a:solidFill>
                <a:latin typeface="Comic Sans MS" panose="030F0702030302020204" pitchFamily="66" charset="0"/>
              </a:rPr>
            </a:br>
            <a:r>
              <a:rPr lang="en-US" altLang="en-US" sz="1600" b="1" i="1" dirty="0">
                <a:solidFill>
                  <a:srgbClr val="FF0000"/>
                </a:solidFill>
                <a:latin typeface="Comic Sans MS" panose="030F0702030302020204" pitchFamily="66" charset="0"/>
              </a:rPr>
              <a:t>Imam Khomeini Hospital</a:t>
            </a:r>
          </a:p>
          <a:p>
            <a:endParaRPr lang="en-US" sz="1600" dirty="0"/>
          </a:p>
        </p:txBody>
      </p:sp>
    </p:spTree>
    <p:extLst>
      <p:ext uri="{BB962C8B-B14F-4D97-AF65-F5344CB8AC3E}">
        <p14:creationId xmlns:p14="http://schemas.microsoft.com/office/powerpoint/2010/main" val="71531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55D113-91A2-42A6-A1C4-C26C2553420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3581400" cy="4241132"/>
          </a:xfrm>
          <a:prstGeom prst="rect">
            <a:avLst/>
          </a:prstGeom>
        </p:spPr>
      </p:pic>
      <p:pic>
        <p:nvPicPr>
          <p:cNvPr id="4" name="Picture 3">
            <a:extLst>
              <a:ext uri="{FF2B5EF4-FFF2-40B4-BE49-F238E27FC236}">
                <a16:creationId xmlns:a16="http://schemas.microsoft.com/office/drawing/2014/main" id="{888A13A3-6E51-4B9B-8B85-6EC82EB2135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617686" y="94110"/>
            <a:ext cx="5308600" cy="6669780"/>
          </a:xfrm>
          <a:prstGeom prst="rect">
            <a:avLst/>
          </a:prstGeom>
        </p:spPr>
      </p:pic>
      <p:pic>
        <p:nvPicPr>
          <p:cNvPr id="6" name="Picture 5">
            <a:extLst>
              <a:ext uri="{FF2B5EF4-FFF2-40B4-BE49-F238E27FC236}">
                <a16:creationId xmlns:a16="http://schemas.microsoft.com/office/drawing/2014/main" id="{8EB38DA3-0295-4345-9E99-E35242646BCC}"/>
              </a:ext>
            </a:extLst>
          </p:cNvPr>
          <p:cNvPicPr>
            <a:picLocks noChangeAspect="1"/>
          </p:cNvPicPr>
          <p:nvPr/>
        </p:nvPicPr>
        <p:blipFill>
          <a:blip r:embed="rId4"/>
          <a:stretch>
            <a:fillRect/>
          </a:stretch>
        </p:blipFill>
        <p:spPr>
          <a:xfrm>
            <a:off x="0" y="2888343"/>
            <a:ext cx="8794908" cy="3875547"/>
          </a:xfrm>
          <a:prstGeom prst="rect">
            <a:avLst/>
          </a:prstGeom>
        </p:spPr>
      </p:pic>
    </p:spTree>
    <p:extLst>
      <p:ext uri="{BB962C8B-B14F-4D97-AF65-F5344CB8AC3E}">
        <p14:creationId xmlns:p14="http://schemas.microsoft.com/office/powerpoint/2010/main" val="333014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6E1FE-DD64-431F-8CE6-7805617E9870}"/>
              </a:ext>
            </a:extLst>
          </p:cNvPr>
          <p:cNvSpPr>
            <a:spLocks noGrp="1"/>
          </p:cNvSpPr>
          <p:nvPr>
            <p:ph type="title"/>
          </p:nvPr>
        </p:nvSpPr>
        <p:spPr/>
        <p:txBody>
          <a:bodyPr>
            <a:noAutofit/>
          </a:bodyPr>
          <a:lstStyle/>
          <a:p>
            <a:r>
              <a:rPr lang="en-US" sz="2800" dirty="0"/>
              <a:t>UNMH Inpatient Pharmacy Anticoagulation Services</a:t>
            </a:r>
            <a:br>
              <a:rPr lang="en-US" sz="2800" dirty="0"/>
            </a:br>
            <a:r>
              <a:rPr lang="en-US" sz="2800" dirty="0"/>
              <a:t>Updated April 2019</a:t>
            </a:r>
          </a:p>
        </p:txBody>
      </p:sp>
      <p:pic>
        <p:nvPicPr>
          <p:cNvPr id="5" name="Picture 4">
            <a:extLst>
              <a:ext uri="{FF2B5EF4-FFF2-40B4-BE49-F238E27FC236}">
                <a16:creationId xmlns:a16="http://schemas.microsoft.com/office/drawing/2014/main" id="{909FA717-1DEF-40E0-A19D-60B626D05E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400" y="1295400"/>
            <a:ext cx="8991600" cy="2543232"/>
          </a:xfrm>
          <a:prstGeom prst="rect">
            <a:avLst/>
          </a:prstGeom>
        </p:spPr>
      </p:pic>
      <p:pic>
        <p:nvPicPr>
          <p:cNvPr id="6" name="Picture 5">
            <a:extLst>
              <a:ext uri="{FF2B5EF4-FFF2-40B4-BE49-F238E27FC236}">
                <a16:creationId xmlns:a16="http://schemas.microsoft.com/office/drawing/2014/main" id="{AEF5602D-ADF2-435F-84EC-07C439A61F82}"/>
              </a:ext>
            </a:extLst>
          </p:cNvPr>
          <p:cNvPicPr>
            <a:picLocks noChangeAspect="1"/>
          </p:cNvPicPr>
          <p:nvPr/>
        </p:nvPicPr>
        <p:blipFill>
          <a:blip r:embed="rId3"/>
          <a:stretch>
            <a:fillRect/>
          </a:stretch>
        </p:blipFill>
        <p:spPr>
          <a:xfrm>
            <a:off x="2401629" y="3838632"/>
            <a:ext cx="4493141" cy="2481287"/>
          </a:xfrm>
          <a:prstGeom prst="rect">
            <a:avLst/>
          </a:prstGeom>
        </p:spPr>
      </p:pic>
    </p:spTree>
    <p:extLst>
      <p:ext uri="{BB962C8B-B14F-4D97-AF65-F5344CB8AC3E}">
        <p14:creationId xmlns:p14="http://schemas.microsoft.com/office/powerpoint/2010/main" val="2975772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07FCC6-E395-4640-A756-CF6944A012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8143"/>
            <a:ext cx="4495800" cy="2316019"/>
          </a:xfrm>
          <a:prstGeom prst="rect">
            <a:avLst/>
          </a:prstGeom>
        </p:spPr>
      </p:pic>
      <p:pic>
        <p:nvPicPr>
          <p:cNvPr id="6" name="Picture 5">
            <a:extLst>
              <a:ext uri="{FF2B5EF4-FFF2-40B4-BE49-F238E27FC236}">
                <a16:creationId xmlns:a16="http://schemas.microsoft.com/office/drawing/2014/main" id="{0DAAD0F8-1689-4795-A9B6-9800F66E4E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2209800"/>
            <a:ext cx="5814020" cy="2256345"/>
          </a:xfrm>
          <a:prstGeom prst="rect">
            <a:avLst/>
          </a:prstGeom>
        </p:spPr>
      </p:pic>
      <p:pic>
        <p:nvPicPr>
          <p:cNvPr id="7" name="Picture 6">
            <a:extLst>
              <a:ext uri="{FF2B5EF4-FFF2-40B4-BE49-F238E27FC236}">
                <a16:creationId xmlns:a16="http://schemas.microsoft.com/office/drawing/2014/main" id="{4837F84E-067C-4154-BA3A-636EB014C0E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668718" y="3962400"/>
            <a:ext cx="5399082" cy="2759170"/>
          </a:xfrm>
          <a:prstGeom prst="rect">
            <a:avLst/>
          </a:prstGeom>
        </p:spPr>
      </p:pic>
    </p:spTree>
    <p:extLst>
      <p:ext uri="{BB962C8B-B14F-4D97-AF65-F5344CB8AC3E}">
        <p14:creationId xmlns:p14="http://schemas.microsoft.com/office/powerpoint/2010/main" val="1889222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0D3C-0644-4906-A546-6C419BDBA6D5}"/>
              </a:ext>
            </a:extLst>
          </p:cNvPr>
          <p:cNvSpPr>
            <a:spLocks noGrp="1"/>
          </p:cNvSpPr>
          <p:nvPr>
            <p:ph type="title"/>
          </p:nvPr>
        </p:nvSpPr>
        <p:spPr>
          <a:xfrm>
            <a:off x="457200" y="609600"/>
            <a:ext cx="8534400" cy="5105400"/>
          </a:xfrm>
        </p:spPr>
        <p:txBody>
          <a:bodyPr>
            <a:normAutofit fontScale="90000"/>
          </a:bodyPr>
          <a:lstStyle/>
          <a:p>
            <a:pPr algn="l"/>
            <a:br>
              <a:rPr lang="en-US" sz="2800" b="1" dirty="0"/>
            </a:br>
            <a:br>
              <a:rPr lang="en-US" sz="2800" b="1" dirty="0"/>
            </a:br>
            <a:br>
              <a:rPr lang="en-US" sz="2800" b="1" dirty="0"/>
            </a:br>
            <a:br>
              <a:rPr lang="en-US" sz="2800" b="1" dirty="0"/>
            </a:br>
            <a:r>
              <a:rPr lang="en-US" sz="2800" b="1" dirty="0"/>
              <a:t>1- Antiplatelet Agents </a:t>
            </a:r>
            <a:r>
              <a:rPr lang="en-US" sz="2400" dirty="0"/>
              <a:t>(Emergent Surgery-Elective Surgery )</a:t>
            </a:r>
            <a:br>
              <a:rPr lang="en-US" sz="2400" dirty="0"/>
            </a:br>
            <a:br>
              <a:rPr lang="en-US" sz="2400" dirty="0"/>
            </a:br>
            <a:br>
              <a:rPr lang="en-US" sz="2400" dirty="0"/>
            </a:br>
            <a:r>
              <a:rPr lang="en-US" sz="2400" dirty="0"/>
              <a:t> </a:t>
            </a:r>
            <a:br>
              <a:rPr lang="en-US" dirty="0"/>
            </a:br>
            <a:r>
              <a:rPr lang="en-US" sz="2800" b="1" dirty="0"/>
              <a:t>2- Anticoagulants Agents </a:t>
            </a:r>
            <a:r>
              <a:rPr lang="en-US" sz="2400" dirty="0"/>
              <a:t>(Emergent Surgery-Elective Surgery )</a:t>
            </a:r>
            <a:br>
              <a:rPr lang="en-US" sz="2400" dirty="0"/>
            </a:br>
            <a:br>
              <a:rPr lang="en-US" sz="2400" dirty="0"/>
            </a:br>
            <a:br>
              <a:rPr lang="en-US" sz="2400" dirty="0"/>
            </a:br>
            <a:br>
              <a:rPr lang="en-US" sz="2400" b="1" i="1" dirty="0">
                <a:solidFill>
                  <a:srgbClr val="FF0000"/>
                </a:solidFill>
              </a:rPr>
            </a:br>
            <a:r>
              <a:rPr lang="en-US" sz="2400" b="1" i="1" dirty="0">
                <a:solidFill>
                  <a:srgbClr val="FF0000"/>
                </a:solidFill>
              </a:rPr>
              <a:t>(Stopping time  before surgery-Reinitiate time after surgery )</a:t>
            </a:r>
            <a:br>
              <a:rPr lang="en-US" sz="2400" dirty="0"/>
            </a:br>
            <a:br>
              <a:rPr lang="en-US" sz="2400" dirty="0"/>
            </a:br>
            <a:br>
              <a:rPr lang="en-US" sz="2400" dirty="0"/>
            </a:br>
            <a:br>
              <a:rPr lang="en-US" sz="2400" dirty="0"/>
            </a:br>
            <a:br>
              <a:rPr lang="en-US" sz="2400" dirty="0"/>
            </a:br>
            <a:br>
              <a:rPr lang="en-US" sz="2400" dirty="0"/>
            </a:br>
            <a:r>
              <a:rPr lang="en-US" sz="2400" dirty="0"/>
              <a:t> </a:t>
            </a:r>
          </a:p>
        </p:txBody>
      </p:sp>
    </p:spTree>
    <p:extLst>
      <p:ext uri="{BB962C8B-B14F-4D97-AF65-F5344CB8AC3E}">
        <p14:creationId xmlns:p14="http://schemas.microsoft.com/office/powerpoint/2010/main" val="2884223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575DE-EE4D-44A6-B389-7BD809AB26AB}"/>
              </a:ext>
            </a:extLst>
          </p:cNvPr>
          <p:cNvSpPr>
            <a:spLocks noGrp="1"/>
          </p:cNvSpPr>
          <p:nvPr>
            <p:ph type="title"/>
          </p:nvPr>
        </p:nvSpPr>
        <p:spPr>
          <a:xfrm>
            <a:off x="457200" y="274638"/>
            <a:ext cx="8229600" cy="4297362"/>
          </a:xfrm>
        </p:spPr>
        <p:txBody>
          <a:bodyPr/>
          <a:lstStyle/>
          <a:p>
            <a:r>
              <a:rPr lang="en-US" b="1" dirty="0"/>
              <a:t>Anticoagulant Issues </a:t>
            </a:r>
          </a:p>
        </p:txBody>
      </p:sp>
    </p:spTree>
    <p:extLst>
      <p:ext uri="{BB962C8B-B14F-4D97-AF65-F5344CB8AC3E}">
        <p14:creationId xmlns:p14="http://schemas.microsoft.com/office/powerpoint/2010/main" val="4072228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0AE84A-67C1-4BA9-BD3D-C0F9EEA74B5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5250" y="1600200"/>
            <a:ext cx="9334500" cy="3200400"/>
          </a:xfrm>
          <a:prstGeom prst="rect">
            <a:avLst/>
          </a:prstGeom>
        </p:spPr>
      </p:pic>
    </p:spTree>
    <p:extLst>
      <p:ext uri="{BB962C8B-B14F-4D97-AF65-F5344CB8AC3E}">
        <p14:creationId xmlns:p14="http://schemas.microsoft.com/office/powerpoint/2010/main" val="341395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F2C7E2E-C7AC-4551-B780-B18CC2F53013}"/>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1351663"/>
            <a:ext cx="4226443" cy="3843466"/>
          </a:xfrm>
          <a:prstGeom prst="rect">
            <a:avLst/>
          </a:prstGeom>
        </p:spPr>
      </p:pic>
      <p:pic>
        <p:nvPicPr>
          <p:cNvPr id="5" name="Picture 4">
            <a:extLst>
              <a:ext uri="{FF2B5EF4-FFF2-40B4-BE49-F238E27FC236}">
                <a16:creationId xmlns:a16="http://schemas.microsoft.com/office/drawing/2014/main" id="{A73D4888-9A01-416A-B304-B64F4AC66EA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54595" y="1351663"/>
            <a:ext cx="4989405" cy="3843465"/>
          </a:xfrm>
          <a:prstGeom prst="rect">
            <a:avLst/>
          </a:prstGeom>
        </p:spPr>
      </p:pic>
    </p:spTree>
    <p:extLst>
      <p:ext uri="{BB962C8B-B14F-4D97-AF65-F5344CB8AC3E}">
        <p14:creationId xmlns:p14="http://schemas.microsoft.com/office/powerpoint/2010/main" val="1726471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8C96000-D429-4527-A557-632F00D67382}"/>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676400" y="-12192"/>
            <a:ext cx="6019799" cy="6782872"/>
          </a:xfrm>
          <a:prstGeom prst="rect">
            <a:avLst/>
          </a:prstGeom>
        </p:spPr>
      </p:pic>
    </p:spTree>
    <p:extLst>
      <p:ext uri="{BB962C8B-B14F-4D97-AF65-F5344CB8AC3E}">
        <p14:creationId xmlns:p14="http://schemas.microsoft.com/office/powerpoint/2010/main" val="300910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C357E6-92C4-4D80-9D04-F83739F6617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800" y="838200"/>
            <a:ext cx="8483600" cy="5090160"/>
          </a:xfrm>
          <a:prstGeom prst="rect">
            <a:avLst/>
          </a:prstGeom>
        </p:spPr>
      </p:pic>
    </p:spTree>
    <p:extLst>
      <p:ext uri="{BB962C8B-B14F-4D97-AF65-F5344CB8AC3E}">
        <p14:creationId xmlns:p14="http://schemas.microsoft.com/office/powerpoint/2010/main" val="4211054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CE70-484C-468A-8DD0-0264B3C2C223}"/>
              </a:ext>
            </a:extLst>
          </p:cNvPr>
          <p:cNvSpPr>
            <a:spLocks noGrp="1"/>
          </p:cNvSpPr>
          <p:nvPr>
            <p:ph type="title"/>
          </p:nvPr>
        </p:nvSpPr>
        <p:spPr/>
        <p:txBody>
          <a:bodyPr>
            <a:normAutofit fontScale="90000"/>
          </a:bodyPr>
          <a:lstStyle/>
          <a:p>
            <a:br>
              <a:rPr lang="en-US" b="1" dirty="0">
                <a:solidFill>
                  <a:srgbClr val="C00000"/>
                </a:solidFill>
              </a:rPr>
            </a:br>
            <a:endParaRPr lang="en-US" b="1" dirty="0">
              <a:solidFill>
                <a:srgbClr val="C00000"/>
              </a:solidFill>
            </a:endParaRPr>
          </a:p>
        </p:txBody>
      </p:sp>
      <p:sp>
        <p:nvSpPr>
          <p:cNvPr id="3" name="Content Placeholder 2">
            <a:extLst>
              <a:ext uri="{FF2B5EF4-FFF2-40B4-BE49-F238E27FC236}">
                <a16:creationId xmlns:a16="http://schemas.microsoft.com/office/drawing/2014/main" id="{CBFE1046-E372-4FC1-B8F1-B64F831163FE}"/>
              </a:ext>
            </a:extLst>
          </p:cNvPr>
          <p:cNvSpPr>
            <a:spLocks noGrp="1"/>
          </p:cNvSpPr>
          <p:nvPr>
            <p:ph idx="1"/>
          </p:nvPr>
        </p:nvSpPr>
        <p:spPr>
          <a:xfrm>
            <a:off x="381000" y="1066800"/>
            <a:ext cx="8382000" cy="5728833"/>
          </a:xfrm>
        </p:spPr>
        <p:txBody>
          <a:bodyPr>
            <a:normAutofit/>
          </a:bodyPr>
          <a:lstStyle/>
          <a:p>
            <a:pPr>
              <a:lnSpc>
                <a:spcPct val="150000"/>
              </a:lnSpc>
              <a:buClr>
                <a:schemeClr val="tx1">
                  <a:lumMod val="95000"/>
                  <a:lumOff val="5000"/>
                </a:schemeClr>
              </a:buClr>
              <a:buSzPct val="99000"/>
              <a:buFont typeface="Wingdings" panose="05000000000000000000" pitchFamily="2" charset="2"/>
              <a:buChar char="Ø"/>
            </a:pPr>
            <a:r>
              <a:rPr lang="en-US" sz="1800" b="1" dirty="0">
                <a:solidFill>
                  <a:schemeClr val="tx1">
                    <a:lumMod val="95000"/>
                    <a:lumOff val="5000"/>
                  </a:schemeClr>
                </a:solidFill>
              </a:rPr>
              <a:t>Common practice in patients undergoing noncardiac surgery with a mechanical</a:t>
            </a:r>
            <a:br>
              <a:rPr lang="en-US" sz="1800" b="1" dirty="0">
                <a:solidFill>
                  <a:schemeClr val="tx1">
                    <a:lumMod val="95000"/>
                    <a:lumOff val="5000"/>
                  </a:schemeClr>
                </a:solidFill>
              </a:rPr>
            </a:br>
            <a:r>
              <a:rPr lang="en-US" sz="1800" b="1" dirty="0">
                <a:solidFill>
                  <a:schemeClr val="tx1">
                    <a:lumMod val="95000"/>
                    <a:lumOff val="5000"/>
                  </a:schemeClr>
                </a:solidFill>
              </a:rPr>
              <a:t>prosthetic valve in place is </a:t>
            </a:r>
            <a:r>
              <a:rPr lang="en-US" sz="1800" b="1" i="1" dirty="0">
                <a:solidFill>
                  <a:srgbClr val="FF0000"/>
                </a:solidFill>
              </a:rPr>
              <a:t>cessation of warfarin 3 days before surgery</a:t>
            </a:r>
          </a:p>
          <a:p>
            <a:pPr>
              <a:lnSpc>
                <a:spcPct val="150000"/>
              </a:lnSpc>
              <a:buClr>
                <a:schemeClr val="tx1">
                  <a:lumMod val="95000"/>
                  <a:lumOff val="5000"/>
                </a:schemeClr>
              </a:buClr>
              <a:buSzPct val="99000"/>
              <a:buFont typeface="Wingdings" panose="05000000000000000000" pitchFamily="2" charset="2"/>
              <a:buChar char="Ø"/>
            </a:pPr>
            <a:endParaRPr lang="en-US" sz="1800" b="1" dirty="0">
              <a:solidFill>
                <a:schemeClr val="tx1">
                  <a:lumMod val="95000"/>
                  <a:lumOff val="5000"/>
                </a:schemeClr>
              </a:solidFill>
            </a:endParaRPr>
          </a:p>
          <a:p>
            <a:pPr>
              <a:lnSpc>
                <a:spcPct val="150000"/>
              </a:lnSpc>
              <a:buClr>
                <a:schemeClr val="tx1">
                  <a:lumMod val="95000"/>
                  <a:lumOff val="5000"/>
                </a:schemeClr>
              </a:buClr>
              <a:buSzPct val="99000"/>
              <a:buFont typeface="Wingdings" panose="05000000000000000000" pitchFamily="2" charset="2"/>
              <a:buChar char="Ø"/>
            </a:pPr>
            <a:endParaRPr lang="en-US" sz="1800" b="1" dirty="0">
              <a:solidFill>
                <a:schemeClr val="tx1">
                  <a:lumMod val="95000"/>
                  <a:lumOff val="5000"/>
                </a:schemeClr>
              </a:solidFill>
            </a:endParaRPr>
          </a:p>
          <a:p>
            <a:pPr>
              <a:lnSpc>
                <a:spcPct val="150000"/>
              </a:lnSpc>
              <a:buClr>
                <a:schemeClr val="tx1">
                  <a:lumMod val="95000"/>
                  <a:lumOff val="5000"/>
                </a:schemeClr>
              </a:buClr>
              <a:buSzPct val="99000"/>
              <a:buFont typeface="Wingdings" panose="05000000000000000000" pitchFamily="2" charset="2"/>
              <a:buChar char="Ø"/>
            </a:pPr>
            <a:r>
              <a:rPr lang="en-US" sz="1800" b="1" dirty="0">
                <a:solidFill>
                  <a:schemeClr val="tx1">
                    <a:lumMod val="95000"/>
                    <a:lumOff val="5000"/>
                  </a:schemeClr>
                </a:solidFill>
              </a:rPr>
              <a:t>This allows the international normalized ratio </a:t>
            </a:r>
            <a:r>
              <a:rPr lang="en-US" sz="1800" b="1" dirty="0">
                <a:solidFill>
                  <a:srgbClr val="7030A0"/>
                </a:solidFill>
              </a:rPr>
              <a:t>(INR) to fall to less than 1.5 times normal</a:t>
            </a:r>
            <a:r>
              <a:rPr lang="en-US" sz="1800" b="1" dirty="0">
                <a:solidFill>
                  <a:schemeClr val="tx1">
                    <a:lumMod val="95000"/>
                    <a:lumOff val="5000"/>
                  </a:schemeClr>
                </a:solidFill>
              </a:rPr>
              <a:t>; oral anticoagulants can then be resumed </a:t>
            </a:r>
            <a:r>
              <a:rPr lang="en-US" sz="1800" b="1" dirty="0">
                <a:solidFill>
                  <a:srgbClr val="0070C0"/>
                </a:solidFill>
              </a:rPr>
              <a:t>on postoperative day 1</a:t>
            </a:r>
          </a:p>
          <a:p>
            <a:pPr marL="0" indent="0">
              <a:lnSpc>
                <a:spcPct val="150000"/>
              </a:lnSpc>
              <a:buClr>
                <a:schemeClr val="tx1">
                  <a:lumMod val="95000"/>
                  <a:lumOff val="5000"/>
                </a:schemeClr>
              </a:buClr>
              <a:buSzPct val="99000"/>
              <a:buNone/>
            </a:pPr>
            <a:endParaRPr lang="en-US" sz="1800" b="1" dirty="0">
              <a:solidFill>
                <a:schemeClr val="tx1">
                  <a:lumMod val="95000"/>
                  <a:lumOff val="5000"/>
                </a:schemeClr>
              </a:solidFill>
            </a:endParaRPr>
          </a:p>
          <a:p>
            <a:pPr>
              <a:lnSpc>
                <a:spcPct val="150000"/>
              </a:lnSpc>
              <a:buClr>
                <a:schemeClr val="tx1">
                  <a:lumMod val="95000"/>
                  <a:lumOff val="5000"/>
                </a:schemeClr>
              </a:buClr>
              <a:buSzPct val="99000"/>
              <a:buFont typeface="Wingdings" panose="05000000000000000000" pitchFamily="2" charset="2"/>
              <a:buChar char="Ø"/>
            </a:pPr>
            <a:r>
              <a:rPr lang="en-US" sz="1800" b="1" dirty="0">
                <a:solidFill>
                  <a:schemeClr val="tx1">
                    <a:lumMod val="95000"/>
                    <a:lumOff val="5000"/>
                  </a:schemeClr>
                </a:solidFill>
              </a:rPr>
              <a:t> An alternative approach in patients at high risk for thromboembolism is </a:t>
            </a:r>
            <a:r>
              <a:rPr lang="en-US" sz="1800" b="1" i="1" dirty="0">
                <a:solidFill>
                  <a:schemeClr val="accent3">
                    <a:lumMod val="50000"/>
                  </a:schemeClr>
                </a:solidFill>
              </a:rPr>
              <a:t>conversion to heparin during the perioperative period</a:t>
            </a:r>
            <a:r>
              <a:rPr lang="en-US" sz="1800" b="1" dirty="0">
                <a:solidFill>
                  <a:schemeClr val="tx1">
                    <a:lumMod val="95000"/>
                    <a:lumOff val="5000"/>
                  </a:schemeClr>
                </a:solidFill>
              </a:rPr>
              <a:t>, which can then be </a:t>
            </a:r>
            <a:r>
              <a:rPr lang="en-US" sz="1800" b="1" dirty="0">
                <a:solidFill>
                  <a:schemeClr val="accent2">
                    <a:lumMod val="75000"/>
                  </a:schemeClr>
                </a:solidFill>
              </a:rPr>
              <a:t>discontinued 4 to 6 hours before surgery and resumed shortly thereafter</a:t>
            </a:r>
            <a:endParaRPr lang="en-US" i="1" dirty="0">
              <a:solidFill>
                <a:schemeClr val="accent2">
                  <a:lumMod val="75000"/>
                </a:schemeClr>
              </a:solidFill>
            </a:endParaRPr>
          </a:p>
        </p:txBody>
      </p:sp>
    </p:spTree>
    <p:extLst>
      <p:ext uri="{BB962C8B-B14F-4D97-AF65-F5344CB8AC3E}">
        <p14:creationId xmlns:p14="http://schemas.microsoft.com/office/powerpoint/2010/main" val="827357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E72CA8-F283-496C-A9E8-A4368E6F8415}"/>
              </a:ext>
            </a:extLst>
          </p:cNvPr>
          <p:cNvPicPr>
            <a:picLocks noChangeAspect="1"/>
          </p:cNvPicPr>
          <p:nvPr/>
        </p:nvPicPr>
        <p:blipFill>
          <a:blip r:embed="rId2"/>
          <a:stretch>
            <a:fillRect/>
          </a:stretch>
        </p:blipFill>
        <p:spPr>
          <a:xfrm>
            <a:off x="495300" y="-71729"/>
            <a:ext cx="8153400" cy="7001458"/>
          </a:xfrm>
          <a:prstGeom prst="rect">
            <a:avLst/>
          </a:prstGeom>
        </p:spPr>
      </p:pic>
    </p:spTree>
    <p:extLst>
      <p:ext uri="{BB962C8B-B14F-4D97-AF65-F5344CB8AC3E}">
        <p14:creationId xmlns:p14="http://schemas.microsoft.com/office/powerpoint/2010/main" val="4020433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1E75A9-74EB-49C8-9335-1B4366572F3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2332" y="1752599"/>
            <a:ext cx="9101667" cy="3485745"/>
          </a:xfrm>
          <a:prstGeom prst="rect">
            <a:avLst/>
          </a:prstGeom>
        </p:spPr>
      </p:pic>
    </p:spTree>
    <p:extLst>
      <p:ext uri="{BB962C8B-B14F-4D97-AF65-F5344CB8AC3E}">
        <p14:creationId xmlns:p14="http://schemas.microsoft.com/office/powerpoint/2010/main" val="50149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9229F0-5469-4222-8D6F-5C268DD9EC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66019"/>
            <a:ext cx="9184640" cy="4444181"/>
          </a:xfrm>
          <a:prstGeom prst="rect">
            <a:avLst/>
          </a:prstGeom>
        </p:spPr>
      </p:pic>
    </p:spTree>
    <p:extLst>
      <p:ext uri="{BB962C8B-B14F-4D97-AF65-F5344CB8AC3E}">
        <p14:creationId xmlns:p14="http://schemas.microsoft.com/office/powerpoint/2010/main" val="3888710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4EB35-D84D-49CE-9FA6-C29B04DE1516}"/>
              </a:ext>
            </a:extLst>
          </p:cNvPr>
          <p:cNvSpPr>
            <a:spLocks noGrp="1"/>
          </p:cNvSpPr>
          <p:nvPr>
            <p:ph type="title"/>
          </p:nvPr>
        </p:nvSpPr>
        <p:spPr>
          <a:xfrm>
            <a:off x="457200" y="274638"/>
            <a:ext cx="8229600" cy="6354762"/>
          </a:xfrm>
        </p:spPr>
        <p:txBody>
          <a:bodyPr/>
          <a:lstStyle/>
          <a:p>
            <a:r>
              <a:rPr lang="en-US" dirty="0"/>
              <a:t>Enoxaparin Treatment Dose</a:t>
            </a:r>
            <a:br>
              <a:rPr lang="en-US" dirty="0"/>
            </a:br>
            <a:br>
              <a:rPr lang="en-US" dirty="0"/>
            </a:br>
            <a:br>
              <a:rPr lang="en-US" dirty="0"/>
            </a:br>
            <a:br>
              <a:rPr lang="en-US" dirty="0"/>
            </a:br>
            <a:br>
              <a:rPr lang="en-US" dirty="0"/>
            </a:br>
            <a:br>
              <a:rPr lang="en-US" dirty="0"/>
            </a:br>
            <a:br>
              <a:rPr lang="en-US" dirty="0"/>
            </a:br>
            <a:endParaRPr lang="en-US" dirty="0"/>
          </a:p>
        </p:txBody>
      </p:sp>
      <p:graphicFrame>
        <p:nvGraphicFramePr>
          <p:cNvPr id="7" name="Table 7">
            <a:extLst>
              <a:ext uri="{FF2B5EF4-FFF2-40B4-BE49-F238E27FC236}">
                <a16:creationId xmlns:a16="http://schemas.microsoft.com/office/drawing/2014/main" id="{DFBA772F-4666-4FC3-87E6-3147B497522B}"/>
              </a:ext>
            </a:extLst>
          </p:cNvPr>
          <p:cNvGraphicFramePr>
            <a:graphicFrameLocks noGrp="1"/>
          </p:cNvGraphicFramePr>
          <p:nvPr>
            <p:extLst>
              <p:ext uri="{D42A27DB-BD31-4B8C-83A1-F6EECF244321}">
                <p14:modId xmlns:p14="http://schemas.microsoft.com/office/powerpoint/2010/main" val="801702016"/>
              </p:ext>
            </p:extLst>
          </p:nvPr>
        </p:nvGraphicFramePr>
        <p:xfrm>
          <a:off x="152400" y="1752600"/>
          <a:ext cx="8991600" cy="3596640"/>
        </p:xfrm>
        <a:graphic>
          <a:graphicData uri="http://schemas.openxmlformats.org/drawingml/2006/table">
            <a:tbl>
              <a:tblPr firstRow="1" bandRow="1">
                <a:tableStyleId>{5C22544A-7EE6-4342-B048-85BDC9FD1C3A}</a:tableStyleId>
              </a:tblPr>
              <a:tblGrid>
                <a:gridCol w="4495800">
                  <a:extLst>
                    <a:ext uri="{9D8B030D-6E8A-4147-A177-3AD203B41FA5}">
                      <a16:colId xmlns:a16="http://schemas.microsoft.com/office/drawing/2014/main" val="1193948858"/>
                    </a:ext>
                  </a:extLst>
                </a:gridCol>
                <a:gridCol w="4495800">
                  <a:extLst>
                    <a:ext uri="{9D8B030D-6E8A-4147-A177-3AD203B41FA5}">
                      <a16:colId xmlns:a16="http://schemas.microsoft.com/office/drawing/2014/main" val="2912785444"/>
                    </a:ext>
                  </a:extLst>
                </a:gridCol>
              </a:tblGrid>
              <a:tr h="566420">
                <a:tc>
                  <a:txBody>
                    <a:bodyPr/>
                    <a:lstStyle/>
                    <a:p>
                      <a:r>
                        <a:rPr lang="en-US" sz="2800" b="1" i="0" u="none" strike="noStrike" kern="1200" baseline="0" dirty="0">
                          <a:solidFill>
                            <a:srgbClr val="FFC000"/>
                          </a:solidFill>
                          <a:latin typeface="+mn-lt"/>
                          <a:ea typeface="+mn-ea"/>
                          <a:cs typeface="+mn-cs"/>
                        </a:rPr>
                        <a:t>Situation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i="0" u="none" strike="noStrike" kern="1200" baseline="0" dirty="0">
                          <a:solidFill>
                            <a:srgbClr val="FFC000"/>
                          </a:solidFill>
                          <a:latin typeface="+mn-lt"/>
                          <a:ea typeface="+mn-ea"/>
                          <a:cs typeface="+mn-cs"/>
                        </a:rPr>
                        <a:t>Dose</a:t>
                      </a:r>
                    </a:p>
                    <a:p>
                      <a:endParaRPr lang="en-US" dirty="0"/>
                    </a:p>
                  </a:txBody>
                  <a:tcPr/>
                </a:tc>
                <a:extLst>
                  <a:ext uri="{0D108BD9-81ED-4DB2-BD59-A6C34878D82A}">
                    <a16:rowId xmlns:a16="http://schemas.microsoft.com/office/drawing/2014/main" val="2490937957"/>
                  </a:ext>
                </a:extLst>
              </a:tr>
              <a:tr h="5664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baseline="0" dirty="0">
                          <a:solidFill>
                            <a:schemeClr val="dk1"/>
                          </a:solidFill>
                          <a:latin typeface="+mn-lt"/>
                          <a:ea typeface="+mn-ea"/>
                          <a:cs typeface="+mn-cs"/>
                        </a:rPr>
                        <a:t>Patient with </a:t>
                      </a:r>
                      <a:r>
                        <a:rPr lang="en-US" sz="2000" b="0" i="0" u="none" strike="noStrike" kern="1200" baseline="0" dirty="0" err="1">
                          <a:solidFill>
                            <a:schemeClr val="dk1"/>
                          </a:solidFill>
                          <a:latin typeface="+mn-lt"/>
                          <a:ea typeface="+mn-ea"/>
                          <a:cs typeface="+mn-cs"/>
                        </a:rPr>
                        <a:t>CrCl</a:t>
                      </a:r>
                      <a:r>
                        <a:rPr lang="en-US" sz="2000" b="0" i="0" u="none" strike="noStrike" kern="1200" baseline="0" dirty="0">
                          <a:solidFill>
                            <a:schemeClr val="dk1"/>
                          </a:solidFill>
                          <a:latin typeface="+mn-lt"/>
                          <a:ea typeface="+mn-ea"/>
                          <a:cs typeface="+mn-cs"/>
                        </a:rPr>
                        <a:t> &lt;30 mL/min</a:t>
                      </a:r>
                      <a:endParaRPr lang="en-US" sz="2000" dirty="0"/>
                    </a:p>
                    <a:p>
                      <a:endParaRPr lang="en-US" dirty="0"/>
                    </a:p>
                  </a:txBody>
                  <a:tcPr/>
                </a:tc>
                <a:tc>
                  <a:txBody>
                    <a:bodyPr/>
                    <a:lstStyle/>
                    <a:p>
                      <a:pPr marL="0" algn="l" defTabSz="914400" rtl="0" eaLnBrk="1" latinLnBrk="0" hangingPunct="1"/>
                      <a:r>
                        <a:rPr lang="en-US" sz="2000" b="0" i="0" u="none" strike="noStrike" kern="1200" baseline="0" dirty="0">
                          <a:solidFill>
                            <a:schemeClr val="dk1"/>
                          </a:solidFill>
                          <a:latin typeface="+mn-lt"/>
                          <a:ea typeface="+mn-ea"/>
                          <a:cs typeface="+mn-cs"/>
                        </a:rPr>
                        <a:t>1 mg/kg subcutaneous injection once daily</a:t>
                      </a:r>
                    </a:p>
                    <a:p>
                      <a:endParaRPr lang="en-US" dirty="0"/>
                    </a:p>
                  </a:txBody>
                  <a:tcPr/>
                </a:tc>
                <a:extLst>
                  <a:ext uri="{0D108BD9-81ED-4DB2-BD59-A6C34878D82A}">
                    <a16:rowId xmlns:a16="http://schemas.microsoft.com/office/drawing/2014/main" val="1001225970"/>
                  </a:ext>
                </a:extLst>
              </a:tr>
              <a:tr h="5664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baseline="0" dirty="0">
                          <a:solidFill>
                            <a:schemeClr val="dk1"/>
                          </a:solidFill>
                          <a:latin typeface="+mn-lt"/>
                          <a:ea typeface="+mn-ea"/>
                          <a:cs typeface="+mn-cs"/>
                        </a:rPr>
                        <a:t>Patient with </a:t>
                      </a:r>
                      <a:r>
                        <a:rPr lang="en-US" sz="1800" b="0" i="0" u="none" strike="noStrike" kern="1200" baseline="0" dirty="0" err="1">
                          <a:solidFill>
                            <a:schemeClr val="dk1"/>
                          </a:solidFill>
                          <a:latin typeface="+mn-lt"/>
                          <a:ea typeface="+mn-ea"/>
                          <a:cs typeface="+mn-cs"/>
                        </a:rPr>
                        <a:t>CrCl</a:t>
                      </a:r>
                      <a:r>
                        <a:rPr lang="en-US" sz="1800" b="0" i="0" u="none" strike="noStrike" kern="1200" baseline="0" dirty="0">
                          <a:solidFill>
                            <a:schemeClr val="dk1"/>
                          </a:solidFill>
                          <a:latin typeface="+mn-lt"/>
                          <a:ea typeface="+mn-ea"/>
                          <a:cs typeface="+mn-cs"/>
                        </a:rPr>
                        <a:t> ≥30 mL/min</a:t>
                      </a:r>
                    </a:p>
                    <a:p>
                      <a:endParaRPr lang="en-US" dirty="0"/>
                    </a:p>
                  </a:txBody>
                  <a:tcPr/>
                </a:tc>
                <a:tc>
                  <a:txBody>
                    <a:bodyPr/>
                    <a:lstStyle/>
                    <a:p>
                      <a:r>
                        <a:rPr lang="en-US" sz="1800" b="0" i="0" u="none" strike="noStrike" kern="1200" baseline="0" dirty="0">
                          <a:solidFill>
                            <a:schemeClr val="dk1"/>
                          </a:solidFill>
                          <a:latin typeface="+mn-lt"/>
                          <a:ea typeface="+mn-ea"/>
                          <a:cs typeface="+mn-cs"/>
                        </a:rPr>
                        <a:t>1 mg/kg subcutaneous injection twice daily</a:t>
                      </a:r>
                    </a:p>
                    <a:p>
                      <a:r>
                        <a:rPr lang="en-US" sz="1800" b="0" i="1" u="none" strike="noStrike" kern="1200" baseline="0" dirty="0">
                          <a:solidFill>
                            <a:schemeClr val="dk1"/>
                          </a:solidFill>
                          <a:latin typeface="+mn-lt"/>
                          <a:ea typeface="+mn-ea"/>
                          <a:cs typeface="+mn-cs"/>
                        </a:rPr>
                        <a:t>or</a:t>
                      </a:r>
                    </a:p>
                    <a:p>
                      <a:r>
                        <a:rPr lang="en-US" sz="1800" b="0" i="0" u="none" strike="noStrike" kern="1200" baseline="0" dirty="0">
                          <a:solidFill>
                            <a:schemeClr val="dk1"/>
                          </a:solidFill>
                          <a:latin typeface="+mn-lt"/>
                          <a:ea typeface="+mn-ea"/>
                          <a:cs typeface="+mn-cs"/>
                        </a:rPr>
                        <a:t>1.5 mg/kg once daily</a:t>
                      </a:r>
                      <a:endParaRPr lang="en-US" dirty="0"/>
                    </a:p>
                    <a:p>
                      <a:endParaRPr lang="en-US" dirty="0"/>
                    </a:p>
                  </a:txBody>
                  <a:tcPr/>
                </a:tc>
                <a:extLst>
                  <a:ext uri="{0D108BD9-81ED-4DB2-BD59-A6C34878D82A}">
                    <a16:rowId xmlns:a16="http://schemas.microsoft.com/office/drawing/2014/main" val="310628029"/>
                  </a:ext>
                </a:extLst>
              </a:tr>
              <a:tr h="566420">
                <a:tc>
                  <a:txBody>
                    <a:bodyPr/>
                    <a:lstStyle/>
                    <a:p>
                      <a:r>
                        <a:rPr lang="en-US" dirty="0"/>
                        <a:t>Age &gt; 75 years</a:t>
                      </a:r>
                    </a:p>
                  </a:txBody>
                  <a:tcPr/>
                </a:tc>
                <a:tc>
                  <a:txBody>
                    <a:bodyPr/>
                    <a:lstStyle/>
                    <a:p>
                      <a:r>
                        <a:rPr lang="en-US" dirty="0"/>
                        <a:t>0.75 mg/kg subcutaneously</a:t>
                      </a:r>
                    </a:p>
                    <a:p>
                      <a:r>
                        <a:rPr lang="en-US" dirty="0"/>
                        <a:t>every 12 h (no IV bolus)</a:t>
                      </a:r>
                    </a:p>
                  </a:txBody>
                  <a:tcPr/>
                </a:tc>
                <a:extLst>
                  <a:ext uri="{0D108BD9-81ED-4DB2-BD59-A6C34878D82A}">
                    <a16:rowId xmlns:a16="http://schemas.microsoft.com/office/drawing/2014/main" val="539158029"/>
                  </a:ext>
                </a:extLst>
              </a:tr>
            </a:tbl>
          </a:graphicData>
        </a:graphic>
      </p:graphicFrame>
    </p:spTree>
    <p:extLst>
      <p:ext uri="{BB962C8B-B14F-4D97-AF65-F5344CB8AC3E}">
        <p14:creationId xmlns:p14="http://schemas.microsoft.com/office/powerpoint/2010/main" val="1278032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a:xfrm>
            <a:off x="457200" y="228600"/>
            <a:ext cx="8229600" cy="685800"/>
          </a:xfrm>
        </p:spPr>
        <p:txBody>
          <a:bodyPr>
            <a:noAutofit/>
          </a:bodyPr>
          <a:lstStyle/>
          <a:p>
            <a:br>
              <a:rPr lang="en-US" dirty="0">
                <a:solidFill>
                  <a:srgbClr val="FF0000"/>
                </a:solidFill>
              </a:rPr>
            </a:br>
            <a:br>
              <a:rPr lang="en-US" dirty="0">
                <a:solidFill>
                  <a:srgbClr val="FF0000"/>
                </a:solidFill>
              </a:rPr>
            </a:br>
            <a:r>
              <a:rPr lang="en-US" sz="4000" b="1" dirty="0"/>
              <a:t>Post-procedure</a:t>
            </a:r>
            <a:br>
              <a:rPr lang="en-US" dirty="0"/>
            </a:br>
            <a:br>
              <a:rPr lang="en-US" dirty="0"/>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381000" y="1066800"/>
            <a:ext cx="8458200" cy="5562600"/>
          </a:xfrm>
        </p:spPr>
        <p:txBody>
          <a:bodyPr>
            <a:normAutofit fontScale="92500" lnSpcReduction="20000"/>
          </a:bodyPr>
          <a:lstStyle/>
          <a:p>
            <a:pPr marL="274320" indent="-192024">
              <a:lnSpc>
                <a:spcPct val="150000"/>
              </a:lnSpc>
              <a:buFont typeface="Wingdings" panose="05000000000000000000" pitchFamily="2" charset="2"/>
              <a:buChar char="Ø"/>
              <a:defRPr/>
            </a:pPr>
            <a:r>
              <a:rPr lang="en-US" sz="2000" b="1" dirty="0">
                <a:solidFill>
                  <a:schemeClr val="tx2">
                    <a:lumMod val="50000"/>
                  </a:schemeClr>
                </a:solidFill>
              </a:rPr>
              <a:t> </a:t>
            </a:r>
            <a:r>
              <a:rPr lang="en-US" sz="1800" b="1" dirty="0">
                <a:solidFill>
                  <a:schemeClr val="tx2">
                    <a:lumMod val="50000"/>
                  </a:schemeClr>
                </a:solidFill>
              </a:rPr>
              <a:t>The treating surgeon and treating physician should advise when anticoagulant therapy can be recommenced</a:t>
            </a:r>
          </a:p>
          <a:p>
            <a:pPr marL="82296" indent="0">
              <a:lnSpc>
                <a:spcPct val="150000"/>
              </a:lnSpc>
              <a:buNone/>
              <a:defRPr/>
            </a:pPr>
            <a:endParaRPr lang="en-US" sz="18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sz="1800" b="1" dirty="0">
                <a:solidFill>
                  <a:schemeClr val="tx2">
                    <a:lumMod val="50000"/>
                  </a:schemeClr>
                </a:solidFill>
              </a:rPr>
              <a:t> Bleeding risk can be minimized after major procedures by adjusting the time when anticoagulant is resumed</a:t>
            </a:r>
          </a:p>
          <a:p>
            <a:pPr marL="82296" indent="0">
              <a:lnSpc>
                <a:spcPct val="150000"/>
              </a:lnSpc>
              <a:buNone/>
              <a:defRPr/>
            </a:pPr>
            <a:endParaRPr lang="en-US" altLang="fa-IR" sz="18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altLang="fa-IR" sz="1800" b="1" dirty="0">
                <a:solidFill>
                  <a:schemeClr val="tx2">
                    <a:lumMod val="50000"/>
                  </a:schemeClr>
                </a:solidFill>
              </a:rPr>
              <a:t> Following high bleeding risk procedures, </a:t>
            </a:r>
            <a:r>
              <a:rPr lang="en-US" altLang="fa-IR" sz="1800" b="1" i="1" dirty="0">
                <a:solidFill>
                  <a:srgbClr val="FF0000"/>
                </a:solidFill>
              </a:rPr>
              <a:t>therapeutic LMWH should be delayed for 48 to 72 hours or substituted with prophylactic dose LMWH</a:t>
            </a:r>
          </a:p>
          <a:p>
            <a:pPr marL="82296" indent="0">
              <a:lnSpc>
                <a:spcPct val="150000"/>
              </a:lnSpc>
              <a:buNone/>
              <a:defRPr/>
            </a:pPr>
            <a:endParaRPr lang="en-US" altLang="fa-IR" sz="1800" b="1" i="1" dirty="0">
              <a:solidFill>
                <a:srgbClr val="FF0000"/>
              </a:solidFill>
            </a:endParaRPr>
          </a:p>
          <a:p>
            <a:pPr marL="274320" indent="-192024">
              <a:lnSpc>
                <a:spcPct val="150000"/>
              </a:lnSpc>
              <a:buFont typeface="Wingdings" panose="05000000000000000000" pitchFamily="2" charset="2"/>
              <a:buChar char="Ø"/>
              <a:defRPr/>
            </a:pPr>
            <a:r>
              <a:rPr lang="en-US" altLang="fa-IR" sz="1800" b="1" dirty="0">
                <a:solidFill>
                  <a:srgbClr val="7030A0"/>
                </a:solidFill>
              </a:rPr>
              <a:t> Warfarin can be restarted on the evening of surgery at the previous maintenance dose </a:t>
            </a:r>
            <a:r>
              <a:rPr lang="en-US" altLang="fa-IR" sz="1800" b="1" dirty="0">
                <a:solidFill>
                  <a:schemeClr val="tx2">
                    <a:lumMod val="50000"/>
                  </a:schemeClr>
                </a:solidFill>
              </a:rPr>
              <a:t>if there is adequate surgical hemostasis</a:t>
            </a:r>
          </a:p>
          <a:p>
            <a:pPr marL="82296" indent="0">
              <a:lnSpc>
                <a:spcPct val="150000"/>
              </a:lnSpc>
              <a:buNone/>
              <a:defRPr/>
            </a:pPr>
            <a:endParaRPr lang="en-US" altLang="fa-IR" sz="18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sz="1800" b="1" dirty="0">
                <a:solidFill>
                  <a:schemeClr val="accent3">
                    <a:lumMod val="50000"/>
                  </a:schemeClr>
                </a:solidFill>
              </a:rPr>
              <a:t> Continue LMWH or intravenous unfractionated heparin infusion until the target INR is reached</a:t>
            </a:r>
            <a:endParaRPr lang="en-US" sz="3600" dirty="0">
              <a:solidFill>
                <a:schemeClr val="accent3">
                  <a:lumMod val="50000"/>
                </a:schemeClr>
              </a:solidFill>
            </a:endParaRPr>
          </a:p>
        </p:txBody>
      </p:sp>
    </p:spTree>
    <p:extLst>
      <p:ext uri="{BB962C8B-B14F-4D97-AF65-F5344CB8AC3E}">
        <p14:creationId xmlns:p14="http://schemas.microsoft.com/office/powerpoint/2010/main" val="15916320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1F15B3-E2A3-4CB3-A5F0-19BB0895F7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33400" y="914400"/>
            <a:ext cx="7696200" cy="5103322"/>
          </a:xfrm>
          <a:prstGeom prst="rect">
            <a:avLst/>
          </a:prstGeom>
        </p:spPr>
      </p:pic>
    </p:spTree>
    <p:extLst>
      <p:ext uri="{BB962C8B-B14F-4D97-AF65-F5344CB8AC3E}">
        <p14:creationId xmlns:p14="http://schemas.microsoft.com/office/powerpoint/2010/main" val="576065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F8F2B68-5415-4308-AF89-EDA3ED8096F8}"/>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33940" y="533400"/>
            <a:ext cx="8876120" cy="5393085"/>
          </a:xfrm>
          <a:prstGeom prst="rect">
            <a:avLst/>
          </a:prstGeom>
        </p:spPr>
      </p:pic>
    </p:spTree>
    <p:extLst>
      <p:ext uri="{BB962C8B-B14F-4D97-AF65-F5344CB8AC3E}">
        <p14:creationId xmlns:p14="http://schemas.microsoft.com/office/powerpoint/2010/main" val="3790026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A3B7255-9C0A-4CC6-96AA-9EE752DB49DC}"/>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533401" y="212905"/>
            <a:ext cx="8229600" cy="6087047"/>
          </a:xfrm>
          <a:prstGeom prst="rect">
            <a:avLst/>
          </a:prstGeom>
        </p:spPr>
      </p:pic>
    </p:spTree>
    <p:extLst>
      <p:ext uri="{BB962C8B-B14F-4D97-AF65-F5344CB8AC3E}">
        <p14:creationId xmlns:p14="http://schemas.microsoft.com/office/powerpoint/2010/main" val="407854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4F4014B-6923-4192-AC21-19505F712CBE}"/>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76200" y="-76200"/>
            <a:ext cx="8991600" cy="6616462"/>
          </a:xfrm>
          <a:prstGeom prst="rect">
            <a:avLst/>
          </a:prstGeom>
        </p:spPr>
      </p:pic>
    </p:spTree>
    <p:extLst>
      <p:ext uri="{BB962C8B-B14F-4D97-AF65-F5344CB8AC3E}">
        <p14:creationId xmlns:p14="http://schemas.microsoft.com/office/powerpoint/2010/main" val="3472616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CF17F-321A-43EC-9CEC-8E4AC2C8DC9E}"/>
              </a:ext>
            </a:extLst>
          </p:cNvPr>
          <p:cNvSpPr>
            <a:spLocks noGrp="1"/>
          </p:cNvSpPr>
          <p:nvPr>
            <p:ph type="title"/>
          </p:nvPr>
        </p:nvSpPr>
        <p:spPr/>
        <p:txBody>
          <a:bodyPr>
            <a:noAutofit/>
          </a:bodyPr>
          <a:lstStyle/>
          <a:p>
            <a:r>
              <a:rPr lang="en-US" sz="3200" b="1" dirty="0"/>
              <a:t>Timing for ceasing Dabigatran (Pradaxa®) prior to surgery</a:t>
            </a:r>
          </a:p>
        </p:txBody>
      </p:sp>
      <p:pic>
        <p:nvPicPr>
          <p:cNvPr id="3" name="Picture 2">
            <a:extLst>
              <a:ext uri="{FF2B5EF4-FFF2-40B4-BE49-F238E27FC236}">
                <a16:creationId xmlns:a16="http://schemas.microsoft.com/office/drawing/2014/main" id="{5CB6EF9E-6E7A-4521-93DC-93C86CCE0D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843" y="2057401"/>
            <a:ext cx="9058315" cy="2743200"/>
          </a:xfrm>
          <a:prstGeom prst="rect">
            <a:avLst/>
          </a:prstGeom>
        </p:spPr>
      </p:pic>
    </p:spTree>
    <p:extLst>
      <p:ext uri="{BB962C8B-B14F-4D97-AF65-F5344CB8AC3E}">
        <p14:creationId xmlns:p14="http://schemas.microsoft.com/office/powerpoint/2010/main" val="2099011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CF17F-321A-43EC-9CEC-8E4AC2C8DC9E}"/>
              </a:ext>
            </a:extLst>
          </p:cNvPr>
          <p:cNvSpPr>
            <a:spLocks noGrp="1"/>
          </p:cNvSpPr>
          <p:nvPr>
            <p:ph type="title"/>
          </p:nvPr>
        </p:nvSpPr>
        <p:spPr/>
        <p:txBody>
          <a:bodyPr>
            <a:noAutofit/>
          </a:bodyPr>
          <a:lstStyle/>
          <a:p>
            <a:r>
              <a:rPr lang="en-US" sz="3200" b="1" dirty="0"/>
              <a:t>Timing for ceasing Apixaban (Eliquis®) prior to surgery</a:t>
            </a:r>
          </a:p>
        </p:txBody>
      </p:sp>
      <p:pic>
        <p:nvPicPr>
          <p:cNvPr id="4" name="Picture 3">
            <a:extLst>
              <a:ext uri="{FF2B5EF4-FFF2-40B4-BE49-F238E27FC236}">
                <a16:creationId xmlns:a16="http://schemas.microsoft.com/office/drawing/2014/main" id="{230B49EB-6DB4-488E-BB20-941A9C189C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2527" y="2438400"/>
            <a:ext cx="9001473" cy="2355356"/>
          </a:xfrm>
          <a:prstGeom prst="rect">
            <a:avLst/>
          </a:prstGeom>
        </p:spPr>
      </p:pic>
    </p:spTree>
    <p:extLst>
      <p:ext uri="{BB962C8B-B14F-4D97-AF65-F5344CB8AC3E}">
        <p14:creationId xmlns:p14="http://schemas.microsoft.com/office/powerpoint/2010/main" val="4240331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CF17F-321A-43EC-9CEC-8E4AC2C8DC9E}"/>
              </a:ext>
            </a:extLst>
          </p:cNvPr>
          <p:cNvSpPr>
            <a:spLocks noGrp="1"/>
          </p:cNvSpPr>
          <p:nvPr>
            <p:ph type="title"/>
          </p:nvPr>
        </p:nvSpPr>
        <p:spPr/>
        <p:txBody>
          <a:bodyPr>
            <a:noAutofit/>
          </a:bodyPr>
          <a:lstStyle/>
          <a:p>
            <a:r>
              <a:rPr lang="en-US" sz="3200" b="1" dirty="0"/>
              <a:t>Timing for ceasing Rivaroxaban prior to surgery</a:t>
            </a:r>
          </a:p>
        </p:txBody>
      </p:sp>
      <p:pic>
        <p:nvPicPr>
          <p:cNvPr id="4" name="Picture 3">
            <a:extLst>
              <a:ext uri="{FF2B5EF4-FFF2-40B4-BE49-F238E27FC236}">
                <a16:creationId xmlns:a16="http://schemas.microsoft.com/office/drawing/2014/main" id="{FFA7B732-0F01-4EED-8B72-564CAF9D7E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4467" y="2542256"/>
            <a:ext cx="8895065" cy="2327236"/>
          </a:xfrm>
          <a:prstGeom prst="rect">
            <a:avLst/>
          </a:prstGeom>
        </p:spPr>
      </p:pic>
    </p:spTree>
    <p:extLst>
      <p:ext uri="{BB962C8B-B14F-4D97-AF65-F5344CB8AC3E}">
        <p14:creationId xmlns:p14="http://schemas.microsoft.com/office/powerpoint/2010/main" val="492633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B4A723F-3F0A-404B-8736-B5B176438391}"/>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76200" y="212351"/>
            <a:ext cx="8686800" cy="6389753"/>
          </a:xfrm>
          <a:prstGeom prst="rect">
            <a:avLst/>
          </a:prstGeom>
        </p:spPr>
      </p:pic>
    </p:spTree>
    <p:extLst>
      <p:ext uri="{BB962C8B-B14F-4D97-AF65-F5344CB8AC3E}">
        <p14:creationId xmlns:p14="http://schemas.microsoft.com/office/powerpoint/2010/main" val="19780365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B9AC7E-8055-4A05-BBC1-A6AF2CA019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8334" t="12500" r="8333" b="7500"/>
          <a:stretch/>
        </p:blipFill>
        <p:spPr>
          <a:xfrm>
            <a:off x="271462" y="152400"/>
            <a:ext cx="8601076" cy="6255327"/>
          </a:xfrm>
          <a:prstGeom prst="rect">
            <a:avLst/>
          </a:prstGeom>
        </p:spPr>
      </p:pic>
    </p:spTree>
    <p:extLst>
      <p:ext uri="{BB962C8B-B14F-4D97-AF65-F5344CB8AC3E}">
        <p14:creationId xmlns:p14="http://schemas.microsoft.com/office/powerpoint/2010/main" val="25578295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575DE-EE4D-44A6-B389-7BD809AB26AB}"/>
              </a:ext>
            </a:extLst>
          </p:cNvPr>
          <p:cNvSpPr>
            <a:spLocks noGrp="1"/>
          </p:cNvSpPr>
          <p:nvPr>
            <p:ph type="title"/>
          </p:nvPr>
        </p:nvSpPr>
        <p:spPr>
          <a:xfrm>
            <a:off x="457200" y="274638"/>
            <a:ext cx="8229600" cy="4297362"/>
          </a:xfrm>
        </p:spPr>
        <p:txBody>
          <a:bodyPr/>
          <a:lstStyle/>
          <a:p>
            <a:r>
              <a:rPr lang="en-US" b="1" dirty="0"/>
              <a:t>Antiplatelet Issues </a:t>
            </a:r>
          </a:p>
        </p:txBody>
      </p:sp>
    </p:spTree>
    <p:extLst>
      <p:ext uri="{BB962C8B-B14F-4D97-AF65-F5344CB8AC3E}">
        <p14:creationId xmlns:p14="http://schemas.microsoft.com/office/powerpoint/2010/main" val="1736225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FF54A-B968-4FAC-88A9-BD75394D329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1448" y="457200"/>
            <a:ext cx="8581104" cy="5846466"/>
          </a:xfrm>
          <a:prstGeom prst="rect">
            <a:avLst/>
          </a:prstGeom>
        </p:spPr>
      </p:pic>
    </p:spTree>
    <p:extLst>
      <p:ext uri="{BB962C8B-B14F-4D97-AF65-F5344CB8AC3E}">
        <p14:creationId xmlns:p14="http://schemas.microsoft.com/office/powerpoint/2010/main" val="2729570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6DD0B9-95C7-410A-A3F5-1AC70859029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7922" y="0"/>
            <a:ext cx="9231922" cy="6667499"/>
          </a:xfrm>
          <a:prstGeom prst="rect">
            <a:avLst/>
          </a:prstGeom>
        </p:spPr>
      </p:pic>
    </p:spTree>
    <p:extLst>
      <p:ext uri="{BB962C8B-B14F-4D97-AF65-F5344CB8AC3E}">
        <p14:creationId xmlns:p14="http://schemas.microsoft.com/office/powerpoint/2010/main" val="584970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Content Placeholder 3">
            <a:extLst>
              <a:ext uri="{FF2B5EF4-FFF2-40B4-BE49-F238E27FC236}">
                <a16:creationId xmlns:a16="http://schemas.microsoft.com/office/drawing/2014/main" id="{7A12E7AB-151E-47F8-BDEB-AAFF98457027}"/>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58057" y="76200"/>
            <a:ext cx="3805238" cy="23050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067" name="Picture 2">
            <a:extLst>
              <a:ext uri="{FF2B5EF4-FFF2-40B4-BE49-F238E27FC236}">
                <a16:creationId xmlns:a16="http://schemas.microsoft.com/office/drawing/2014/main" id="{B9F49DAC-3CC4-48F3-A161-85159C918C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59666" y="473024"/>
            <a:ext cx="5204505" cy="5911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3">
            <a:extLst>
              <a:ext uri="{FF2B5EF4-FFF2-40B4-BE49-F238E27FC236}">
                <a16:creationId xmlns:a16="http://schemas.microsoft.com/office/drawing/2014/main" id="{4C72B533-2A9A-43B7-9755-7A3C6B511EAD}"/>
              </a:ext>
            </a:extLst>
          </p:cNvPr>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r="-17"/>
          <a:stretch/>
        </p:blipFill>
        <p:spPr>
          <a:xfrm>
            <a:off x="141203" y="381000"/>
            <a:ext cx="4409026" cy="56863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EADAE2E2-2C21-4F0B-AE99-E6C4A871F0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93773" y="1752600"/>
            <a:ext cx="4550227" cy="3857458"/>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514520-ACF3-4A3C-9834-B58138326903}"/>
              </a:ext>
            </a:extLst>
          </p:cNvPr>
          <p:cNvPicPr>
            <a:picLocks noChangeAspect="1"/>
          </p:cNvPicPr>
          <p:nvPr/>
        </p:nvPicPr>
        <p:blipFill>
          <a:blip r:embed="rId2"/>
          <a:stretch>
            <a:fillRect/>
          </a:stretch>
        </p:blipFill>
        <p:spPr>
          <a:xfrm>
            <a:off x="533400" y="457200"/>
            <a:ext cx="7882415" cy="5596078"/>
          </a:xfrm>
          <a:prstGeom prst="rect">
            <a:avLst/>
          </a:prstGeom>
        </p:spPr>
      </p:pic>
    </p:spTree>
    <p:extLst>
      <p:ext uri="{BB962C8B-B14F-4D97-AF65-F5344CB8AC3E}">
        <p14:creationId xmlns:p14="http://schemas.microsoft.com/office/powerpoint/2010/main" val="2970101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Picture 2">
            <a:extLst>
              <a:ext uri="{FF2B5EF4-FFF2-40B4-BE49-F238E27FC236}">
                <a16:creationId xmlns:a16="http://schemas.microsoft.com/office/drawing/2014/main" id="{00E70564-FFFC-4EF7-8078-0CBAC818C031}"/>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0" y="1066799"/>
            <a:ext cx="9019645" cy="425424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a:xfrm>
            <a:off x="449943" y="228600"/>
            <a:ext cx="8229600" cy="884238"/>
          </a:xfrm>
        </p:spPr>
        <p:txBody>
          <a:bodyPr>
            <a:noAutofit/>
          </a:bodyPr>
          <a:lstStyle/>
          <a:p>
            <a:r>
              <a:rPr lang="en-US" sz="2800" b="1" dirty="0"/>
              <a:t>Management of therapeutic heparin and warfarin therapy during neuraxial procedures</a:t>
            </a:r>
            <a:endParaRPr lang="en-US" sz="2800"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457200" y="1295400"/>
            <a:ext cx="8229600" cy="5334000"/>
          </a:xfrm>
        </p:spPr>
        <p:txBody>
          <a:bodyPr>
            <a:normAutofit fontScale="92500" lnSpcReduction="10000"/>
          </a:bodyPr>
          <a:lstStyle/>
          <a:p>
            <a:pPr marL="274320" indent="-192024">
              <a:lnSpc>
                <a:spcPct val="150000"/>
              </a:lnSpc>
              <a:buFont typeface="Wingdings" panose="05000000000000000000" pitchFamily="2" charset="2"/>
              <a:buChar char="Ø"/>
              <a:defRPr/>
            </a:pPr>
            <a:r>
              <a:rPr lang="en-US" sz="1800" b="1" dirty="0">
                <a:solidFill>
                  <a:schemeClr val="tx2">
                    <a:lumMod val="50000"/>
                  </a:schemeClr>
                </a:solidFill>
              </a:rPr>
              <a:t> Neuraxial procedures include lumbar puncture and insertion or removal of spinal or epidural catheter. In general, neuraxial procedures for therapeutically anticoagulated patients is not recommended</a:t>
            </a:r>
          </a:p>
          <a:p>
            <a:pPr marL="82296" indent="0">
              <a:lnSpc>
                <a:spcPct val="150000"/>
              </a:lnSpc>
              <a:buNone/>
              <a:defRPr/>
            </a:pPr>
            <a:endParaRPr lang="en-US" sz="18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sz="1800" b="1" dirty="0">
                <a:solidFill>
                  <a:schemeClr val="tx2">
                    <a:lumMod val="50000"/>
                  </a:schemeClr>
                </a:solidFill>
              </a:rPr>
              <a:t>  Specialist anesthetic advice should be sought for patients receiving anticoagulant or antiplatelet therapy who require neuraxial procedures</a:t>
            </a:r>
          </a:p>
          <a:p>
            <a:pPr marL="82296" indent="0">
              <a:lnSpc>
                <a:spcPct val="150000"/>
              </a:lnSpc>
              <a:buNone/>
              <a:defRPr/>
            </a:pPr>
            <a:endParaRPr lang="en-US" sz="18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sz="1800" b="1" dirty="0">
                <a:solidFill>
                  <a:schemeClr val="tx2">
                    <a:lumMod val="50000"/>
                  </a:schemeClr>
                </a:solidFill>
              </a:rPr>
              <a:t> The risk of epidural or spinal hematoma is greater with traumatic or repeated spinal/epidural puncture</a:t>
            </a:r>
          </a:p>
          <a:p>
            <a:pPr marL="82296" indent="0">
              <a:lnSpc>
                <a:spcPct val="150000"/>
              </a:lnSpc>
              <a:buNone/>
              <a:defRPr/>
            </a:pPr>
            <a:endParaRPr lang="en-US" sz="18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sz="1800" b="1" dirty="0">
                <a:solidFill>
                  <a:schemeClr val="tx2">
                    <a:lumMod val="50000"/>
                  </a:schemeClr>
                </a:solidFill>
              </a:rPr>
              <a:t> The risk of epidural or spinal hematoma is increased with the use of indwelling catheters, and these should be avoided in patients requiring therapeutic anticoagulation.</a:t>
            </a:r>
          </a:p>
          <a:p>
            <a:pPr marL="34290" indent="0">
              <a:buNone/>
            </a:pPr>
            <a:endParaRPr lang="en-US" sz="3600" dirty="0"/>
          </a:p>
        </p:txBody>
      </p:sp>
    </p:spTree>
    <p:extLst>
      <p:ext uri="{BB962C8B-B14F-4D97-AF65-F5344CB8AC3E}">
        <p14:creationId xmlns:p14="http://schemas.microsoft.com/office/powerpoint/2010/main" val="34539779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EA8503-B4CA-407C-B308-4C065C10896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43000" y="76200"/>
            <a:ext cx="6705600" cy="6705600"/>
          </a:xfrm>
          <a:prstGeom prst="rect">
            <a:avLst/>
          </a:prstGeom>
        </p:spPr>
      </p:pic>
    </p:spTree>
    <p:extLst>
      <p:ext uri="{BB962C8B-B14F-4D97-AF65-F5344CB8AC3E}">
        <p14:creationId xmlns:p14="http://schemas.microsoft.com/office/powerpoint/2010/main" val="2334131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a:xfrm>
            <a:off x="457200" y="533400"/>
            <a:ext cx="8229600" cy="884238"/>
          </a:xfrm>
        </p:spPr>
        <p:txBody>
          <a:bodyPr>
            <a:noAutofit/>
          </a:bodyPr>
          <a:lstStyle/>
          <a:p>
            <a:r>
              <a:rPr lang="en-US" sz="5400" dirty="0">
                <a:solidFill>
                  <a:srgbClr val="FF0000"/>
                </a:solidFill>
              </a:rPr>
              <a:t>Case 1</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p:txBody>
          <a:bodyPr>
            <a:normAutofit/>
          </a:bodyPr>
          <a:lstStyle/>
          <a:p>
            <a:pPr marL="274320" indent="-192024">
              <a:lnSpc>
                <a:spcPct val="150000"/>
              </a:lnSpc>
              <a:buFont typeface="Wingdings" panose="05000000000000000000" pitchFamily="2" charset="2"/>
              <a:buChar char="Ø"/>
              <a:defRPr/>
            </a:pPr>
            <a:r>
              <a:rPr lang="en-US" sz="2400" b="1" dirty="0">
                <a:solidFill>
                  <a:schemeClr val="tx2">
                    <a:lumMod val="50000"/>
                  </a:schemeClr>
                </a:solidFill>
              </a:rPr>
              <a:t>The 59-years-old woman ,under treatment with Rivaroxaban for DVT since 3 month ago</a:t>
            </a:r>
          </a:p>
          <a:p>
            <a:pPr marL="274320" indent="-192024">
              <a:buFont typeface="Wingdings" panose="05000000000000000000" pitchFamily="2" charset="2"/>
              <a:buChar char="Ø"/>
              <a:defRPr/>
            </a:pPr>
            <a:r>
              <a:rPr lang="en-US" sz="2400" b="1" dirty="0">
                <a:solidFill>
                  <a:schemeClr val="tx2">
                    <a:lumMod val="50000"/>
                  </a:schemeClr>
                </a:solidFill>
              </a:rPr>
              <a:t>  Presented with acute abdomen</a:t>
            </a:r>
          </a:p>
          <a:p>
            <a:pPr marL="274320" indent="-192024">
              <a:buFont typeface="Wingdings" panose="05000000000000000000" pitchFamily="2" charset="2"/>
              <a:buChar char="Ø"/>
              <a:defRPr/>
            </a:pPr>
            <a:r>
              <a:rPr lang="en-US" sz="2400" b="1" dirty="0">
                <a:solidFill>
                  <a:schemeClr val="tx2">
                    <a:lumMod val="50000"/>
                  </a:schemeClr>
                </a:solidFill>
              </a:rPr>
              <a:t> Candidate for surgery due to intestinal obstruction within 3 hours</a:t>
            </a:r>
          </a:p>
          <a:p>
            <a:pPr marL="274320" indent="-192024">
              <a:buFont typeface="Wingdings" panose="05000000000000000000" pitchFamily="2" charset="2"/>
              <a:buChar char="Ø"/>
              <a:defRPr/>
            </a:pPr>
            <a:r>
              <a:rPr lang="en-US" sz="2400" b="1" dirty="0">
                <a:solidFill>
                  <a:schemeClr val="tx2">
                    <a:lumMod val="50000"/>
                  </a:schemeClr>
                </a:solidFill>
              </a:rPr>
              <a:t> Last ingested dose : 12 hours ago </a:t>
            </a:r>
          </a:p>
          <a:p>
            <a:pPr marL="274320" indent="-192024">
              <a:buFont typeface="Wingdings" panose="05000000000000000000" pitchFamily="2" charset="2"/>
              <a:buChar char="Ø"/>
              <a:defRPr/>
            </a:pPr>
            <a:r>
              <a:rPr lang="en-US" sz="2400" b="1" dirty="0">
                <a:solidFill>
                  <a:schemeClr val="tx2">
                    <a:lumMod val="50000"/>
                  </a:schemeClr>
                </a:solidFill>
              </a:rPr>
              <a:t> What is your strategy in this patient ?</a:t>
            </a:r>
          </a:p>
          <a:p>
            <a:pPr marL="274320" indent="-192024">
              <a:buFont typeface="Wingdings" panose="05000000000000000000" pitchFamily="2" charset="2"/>
              <a:buChar char="Ø"/>
              <a:defRPr/>
            </a:pPr>
            <a:r>
              <a:rPr lang="en-US" sz="2400" b="1" dirty="0">
                <a:solidFill>
                  <a:schemeClr val="tx2">
                    <a:lumMod val="50000"/>
                  </a:schemeClr>
                </a:solidFill>
              </a:rPr>
              <a:t> Do you consider reversal of Rivaroxaban before abdominal surgery in this case ?  </a:t>
            </a:r>
          </a:p>
          <a:p>
            <a:pPr marL="274320" indent="-192024">
              <a:buFont typeface="Wingdings" panose="05000000000000000000" pitchFamily="2" charset="2"/>
              <a:buChar char="Ø"/>
              <a:defRPr/>
            </a:pPr>
            <a:endParaRPr lang="en-US" sz="2400" b="1" dirty="0">
              <a:solidFill>
                <a:schemeClr val="tx2">
                  <a:lumMod val="50000"/>
                </a:schemeClr>
              </a:solidFill>
            </a:endParaRPr>
          </a:p>
          <a:p>
            <a:pPr marL="34290" indent="0">
              <a:buNone/>
            </a:pPr>
            <a:endParaRPr lang="en-US" sz="4000" dirty="0"/>
          </a:p>
        </p:txBody>
      </p:sp>
    </p:spTree>
    <p:extLst>
      <p:ext uri="{BB962C8B-B14F-4D97-AF65-F5344CB8AC3E}">
        <p14:creationId xmlns:p14="http://schemas.microsoft.com/office/powerpoint/2010/main" val="18399753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457200" y="1600200"/>
            <a:ext cx="8686800" cy="4525963"/>
          </a:xfrm>
        </p:spPr>
        <p:txBody>
          <a:bodyPr>
            <a:normAutofit/>
          </a:bodyPr>
          <a:lstStyle/>
          <a:p>
            <a:pPr marL="274320" indent="-192024">
              <a:lnSpc>
                <a:spcPct val="150000"/>
              </a:lnSpc>
              <a:buFont typeface="Wingdings" panose="05000000000000000000" pitchFamily="2" charset="2"/>
              <a:buChar char="Ø"/>
              <a:defRPr/>
            </a:pPr>
            <a:r>
              <a:rPr lang="en-US" sz="2400" b="1" dirty="0">
                <a:solidFill>
                  <a:schemeClr val="tx2">
                    <a:lumMod val="50000"/>
                  </a:schemeClr>
                </a:solidFill>
              </a:rPr>
              <a:t> A) Check PT, </a:t>
            </a:r>
            <a:r>
              <a:rPr lang="en-US" sz="2400" b="1" dirty="0" err="1">
                <a:solidFill>
                  <a:schemeClr val="tx2">
                    <a:lumMod val="50000"/>
                  </a:schemeClr>
                </a:solidFill>
              </a:rPr>
              <a:t>aPTT</a:t>
            </a:r>
            <a:r>
              <a:rPr lang="en-US" sz="2400" b="1" dirty="0">
                <a:solidFill>
                  <a:schemeClr val="tx2">
                    <a:lumMod val="50000"/>
                  </a:schemeClr>
                </a:solidFill>
              </a:rPr>
              <a:t>, Anti-</a:t>
            </a:r>
            <a:r>
              <a:rPr lang="en-US" sz="2400" b="1" dirty="0" err="1">
                <a:solidFill>
                  <a:schemeClr val="tx2">
                    <a:lumMod val="50000"/>
                  </a:schemeClr>
                </a:solidFill>
              </a:rPr>
              <a:t>Fxa</a:t>
            </a:r>
            <a:r>
              <a:rPr lang="en-US" sz="2400" b="1" dirty="0">
                <a:solidFill>
                  <a:schemeClr val="tx2">
                    <a:lumMod val="50000"/>
                  </a:schemeClr>
                </a:solidFill>
              </a:rPr>
              <a:t> , </a:t>
            </a:r>
            <a:r>
              <a:rPr lang="en-US" sz="2400" b="1" dirty="0" err="1">
                <a:solidFill>
                  <a:schemeClr val="tx2">
                    <a:lumMod val="50000"/>
                  </a:schemeClr>
                </a:solidFill>
              </a:rPr>
              <a:t>dTT</a:t>
            </a:r>
            <a:r>
              <a:rPr lang="en-US" sz="2400" b="1" dirty="0">
                <a:solidFill>
                  <a:schemeClr val="tx2">
                    <a:lumMod val="50000"/>
                  </a:schemeClr>
                </a:solidFill>
              </a:rPr>
              <a:t> before surgery</a:t>
            </a:r>
          </a:p>
          <a:p>
            <a:pPr marL="274320" indent="-192024">
              <a:lnSpc>
                <a:spcPct val="150000"/>
              </a:lnSpc>
              <a:buFont typeface="Wingdings" panose="05000000000000000000" pitchFamily="2" charset="2"/>
              <a:buChar char="Ø"/>
              <a:defRPr/>
            </a:pPr>
            <a:r>
              <a:rPr lang="en-US" sz="2400" b="1" dirty="0">
                <a:solidFill>
                  <a:schemeClr val="tx2">
                    <a:lumMod val="50000"/>
                  </a:schemeClr>
                </a:solidFill>
              </a:rPr>
              <a:t> B) Proceed to surgery without reversal</a:t>
            </a:r>
          </a:p>
          <a:p>
            <a:pPr marL="274320" indent="-192024">
              <a:lnSpc>
                <a:spcPct val="150000"/>
              </a:lnSpc>
              <a:buFont typeface="Wingdings" panose="05000000000000000000" pitchFamily="2" charset="2"/>
              <a:buChar char="Ø"/>
              <a:defRPr/>
            </a:pPr>
            <a:r>
              <a:rPr lang="en-US" sz="2400" b="1" dirty="0">
                <a:solidFill>
                  <a:schemeClr val="tx2">
                    <a:lumMod val="50000"/>
                  </a:schemeClr>
                </a:solidFill>
              </a:rPr>
              <a:t> C) Reversal with Antidote or PCC before surgery</a:t>
            </a:r>
          </a:p>
          <a:p>
            <a:pPr marL="274320" indent="-192024">
              <a:buFont typeface="Wingdings" panose="05000000000000000000" pitchFamily="2" charset="2"/>
              <a:buChar char="Ø"/>
              <a:defRPr/>
            </a:pPr>
            <a:r>
              <a:rPr lang="en-US" sz="2400" b="1" dirty="0">
                <a:solidFill>
                  <a:schemeClr val="tx2">
                    <a:lumMod val="50000"/>
                  </a:schemeClr>
                </a:solidFill>
              </a:rPr>
              <a:t> D) A&amp;B</a:t>
            </a:r>
          </a:p>
          <a:p>
            <a:pPr marL="274320" indent="-192024">
              <a:buFont typeface="Wingdings" panose="05000000000000000000" pitchFamily="2" charset="2"/>
              <a:buChar char="Ø"/>
              <a:defRPr/>
            </a:pPr>
            <a:endParaRPr lang="en-US" sz="2400" b="1" dirty="0">
              <a:solidFill>
                <a:schemeClr val="tx2">
                  <a:lumMod val="50000"/>
                </a:schemeClr>
              </a:solidFill>
            </a:endParaRPr>
          </a:p>
          <a:p>
            <a:pPr marL="34290" indent="0">
              <a:buNone/>
            </a:pPr>
            <a:endParaRPr lang="en-US" sz="4000" dirty="0"/>
          </a:p>
        </p:txBody>
      </p:sp>
    </p:spTree>
    <p:extLst>
      <p:ext uri="{BB962C8B-B14F-4D97-AF65-F5344CB8AC3E}">
        <p14:creationId xmlns:p14="http://schemas.microsoft.com/office/powerpoint/2010/main" val="783786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7975B-C493-4048-924D-010BF9E85F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A409F68-E6B5-4A97-A67E-5A2C8C40BA76}"/>
              </a:ext>
            </a:extLst>
          </p:cNvPr>
          <p:cNvSpPr>
            <a:spLocks noGrp="1"/>
          </p:cNvSpPr>
          <p:nvPr>
            <p:ph idx="1"/>
          </p:nvPr>
        </p:nvSpPr>
        <p:spPr/>
        <p:txBody>
          <a:bodyPr/>
          <a:lstStyle/>
          <a:p>
            <a:pPr marL="0" indent="0">
              <a:buNone/>
            </a:pPr>
            <a:r>
              <a:rPr lang="en-US" b="1" dirty="0"/>
              <a:t>Answer : D</a:t>
            </a:r>
          </a:p>
        </p:txBody>
      </p:sp>
    </p:spTree>
    <p:extLst>
      <p:ext uri="{BB962C8B-B14F-4D97-AF65-F5344CB8AC3E}">
        <p14:creationId xmlns:p14="http://schemas.microsoft.com/office/powerpoint/2010/main" val="2295790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5ED2F-6636-495F-B093-3B942CD881A6}"/>
              </a:ext>
            </a:extLst>
          </p:cNvPr>
          <p:cNvSpPr>
            <a:spLocks noGrp="1"/>
          </p:cNvSpPr>
          <p:nvPr>
            <p:ph type="title"/>
          </p:nvPr>
        </p:nvSpPr>
        <p:spPr>
          <a:xfrm>
            <a:off x="457200" y="533400"/>
            <a:ext cx="8229600" cy="884238"/>
          </a:xfrm>
        </p:spPr>
        <p:txBody>
          <a:bodyPr>
            <a:noAutofit/>
          </a:bodyPr>
          <a:lstStyle/>
          <a:p>
            <a:r>
              <a:rPr lang="en-US" sz="5400" dirty="0">
                <a:solidFill>
                  <a:srgbClr val="FF0000"/>
                </a:solidFill>
              </a:rPr>
              <a:t>Case 2</a:t>
            </a:r>
            <a:br>
              <a:rPr lang="en-US" dirty="0">
                <a:solidFill>
                  <a:srgbClr val="FF0000"/>
                </a:solidFill>
              </a:rPr>
            </a:br>
            <a:endParaRPr lang="en-US" dirty="0"/>
          </a:p>
        </p:txBody>
      </p:sp>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381000" y="1295400"/>
            <a:ext cx="8458200" cy="5029200"/>
          </a:xfrm>
        </p:spPr>
        <p:txBody>
          <a:bodyPr>
            <a:normAutofit/>
          </a:bodyPr>
          <a:lstStyle/>
          <a:p>
            <a:pPr marL="274320" indent="-192024">
              <a:lnSpc>
                <a:spcPct val="150000"/>
              </a:lnSpc>
              <a:buFont typeface="Wingdings" panose="05000000000000000000" pitchFamily="2" charset="2"/>
              <a:buChar char="Ø"/>
              <a:defRPr/>
            </a:pPr>
            <a:r>
              <a:rPr lang="en-US" sz="2400" b="1" dirty="0">
                <a:solidFill>
                  <a:schemeClr val="tx2">
                    <a:lumMod val="50000"/>
                  </a:schemeClr>
                </a:solidFill>
              </a:rPr>
              <a:t> The 64-years-old </a:t>
            </a:r>
            <a:r>
              <a:rPr lang="en-US" altLang="fa-IR" sz="2400" b="1" dirty="0">
                <a:solidFill>
                  <a:schemeClr val="tx2">
                    <a:lumMod val="50000"/>
                  </a:schemeClr>
                </a:solidFill>
              </a:rPr>
              <a:t>man was admitted for definite non-Cardiac Surgery (Renal Cell Carcinoma ) within one week  </a:t>
            </a:r>
          </a:p>
          <a:p>
            <a:pPr marL="82296" indent="0">
              <a:lnSpc>
                <a:spcPct val="150000"/>
              </a:lnSpc>
              <a:buNone/>
              <a:defRPr/>
            </a:pPr>
            <a:endParaRPr lang="en-US" altLang="fa-IR" sz="24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altLang="fa-IR" sz="2400" b="1" dirty="0">
                <a:solidFill>
                  <a:schemeClr val="tx2">
                    <a:lumMod val="50000"/>
                  </a:schemeClr>
                </a:solidFill>
              </a:rPr>
              <a:t>He had history of Primary PCI due to  Acute Inferior lateral STEMI 2 month ago and was on DAPT (ASA+ Ticagrelor )</a:t>
            </a:r>
          </a:p>
          <a:p>
            <a:pPr marL="82296" indent="0">
              <a:lnSpc>
                <a:spcPct val="150000"/>
              </a:lnSpc>
              <a:buNone/>
              <a:defRPr/>
            </a:pPr>
            <a:endParaRPr lang="en-US" altLang="fa-IR" sz="24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altLang="fa-IR" sz="2400" b="1" dirty="0">
                <a:solidFill>
                  <a:schemeClr val="tx2">
                    <a:lumMod val="50000"/>
                  </a:schemeClr>
                </a:solidFill>
              </a:rPr>
              <a:t> What is your recommendation as a consulting cardiologist ?  </a:t>
            </a:r>
          </a:p>
          <a:p>
            <a:pPr marL="274320" indent="-192024">
              <a:lnSpc>
                <a:spcPct val="150000"/>
              </a:lnSpc>
              <a:buFont typeface="Wingdings" panose="05000000000000000000" pitchFamily="2" charset="2"/>
              <a:buChar char="Ø"/>
              <a:defRPr/>
            </a:pPr>
            <a:endParaRPr lang="en-US" sz="4000" dirty="0"/>
          </a:p>
        </p:txBody>
      </p:sp>
    </p:spTree>
    <p:extLst>
      <p:ext uri="{BB962C8B-B14F-4D97-AF65-F5344CB8AC3E}">
        <p14:creationId xmlns:p14="http://schemas.microsoft.com/office/powerpoint/2010/main" val="3840531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D15BC-C37B-4508-9C94-D4ACF4E853CA}"/>
              </a:ext>
            </a:extLst>
          </p:cNvPr>
          <p:cNvSpPr>
            <a:spLocks noGrp="1"/>
          </p:cNvSpPr>
          <p:nvPr>
            <p:ph idx="1"/>
          </p:nvPr>
        </p:nvSpPr>
        <p:spPr>
          <a:xfrm>
            <a:off x="457200" y="838200"/>
            <a:ext cx="8686800" cy="5287963"/>
          </a:xfrm>
        </p:spPr>
        <p:txBody>
          <a:bodyPr>
            <a:normAutofit/>
          </a:bodyPr>
          <a:lstStyle/>
          <a:p>
            <a:pPr marL="82296" indent="0">
              <a:lnSpc>
                <a:spcPct val="150000"/>
              </a:lnSpc>
              <a:buNone/>
              <a:defRPr/>
            </a:pPr>
            <a:endParaRPr lang="en-US" sz="2400" b="1" dirty="0">
              <a:solidFill>
                <a:schemeClr val="tx2">
                  <a:lumMod val="50000"/>
                </a:schemeClr>
              </a:solidFill>
            </a:endParaRPr>
          </a:p>
          <a:p>
            <a:pPr marL="274320" indent="-192024">
              <a:lnSpc>
                <a:spcPct val="150000"/>
              </a:lnSpc>
              <a:buFont typeface="Wingdings" panose="05000000000000000000" pitchFamily="2" charset="2"/>
              <a:buChar char="Ø"/>
              <a:defRPr/>
            </a:pPr>
            <a:r>
              <a:rPr lang="en-US" sz="2400" b="1" dirty="0">
                <a:solidFill>
                  <a:schemeClr val="tx2">
                    <a:lumMod val="50000"/>
                  </a:schemeClr>
                </a:solidFill>
              </a:rPr>
              <a:t>A) Discontinuation of Ticagrelor for 5 days then Proceed to surgery </a:t>
            </a:r>
          </a:p>
          <a:p>
            <a:pPr marL="274320" indent="-192024">
              <a:lnSpc>
                <a:spcPct val="150000"/>
              </a:lnSpc>
              <a:buFont typeface="Wingdings" panose="05000000000000000000" pitchFamily="2" charset="2"/>
              <a:buChar char="Ø"/>
              <a:defRPr/>
            </a:pPr>
            <a:r>
              <a:rPr lang="en-US" sz="2400" b="1" dirty="0">
                <a:solidFill>
                  <a:schemeClr val="tx2">
                    <a:lumMod val="50000"/>
                  </a:schemeClr>
                </a:solidFill>
              </a:rPr>
              <a:t> B) Proceed to surgery without discontinuation of DAPT</a:t>
            </a:r>
          </a:p>
          <a:p>
            <a:pPr marL="274320" indent="-192024">
              <a:lnSpc>
                <a:spcPct val="150000"/>
              </a:lnSpc>
              <a:buFont typeface="Wingdings" panose="05000000000000000000" pitchFamily="2" charset="2"/>
              <a:buChar char="Ø"/>
              <a:defRPr/>
            </a:pPr>
            <a:r>
              <a:rPr lang="en-US" sz="2400" b="1" dirty="0">
                <a:solidFill>
                  <a:schemeClr val="tx2">
                    <a:lumMod val="50000"/>
                  </a:schemeClr>
                </a:solidFill>
              </a:rPr>
              <a:t> C) Defer surgery up to one month if possible (after consensus with surgeon) then discontinuation of Ticagrelor before surgery</a:t>
            </a:r>
          </a:p>
          <a:p>
            <a:pPr marL="274320" indent="-192024">
              <a:lnSpc>
                <a:spcPct val="150000"/>
              </a:lnSpc>
              <a:buFont typeface="Wingdings" panose="05000000000000000000" pitchFamily="2" charset="2"/>
              <a:buChar char="Ø"/>
              <a:defRPr/>
            </a:pPr>
            <a:r>
              <a:rPr lang="en-US" sz="2400" b="1" dirty="0">
                <a:solidFill>
                  <a:schemeClr val="tx2">
                    <a:lumMod val="50000"/>
                  </a:schemeClr>
                </a:solidFill>
              </a:rPr>
              <a:t> D) Bridging therapy with Cangrelor according to protocol</a:t>
            </a:r>
          </a:p>
          <a:p>
            <a:pPr marL="274320" indent="-192024">
              <a:buFont typeface="Wingdings" panose="05000000000000000000" pitchFamily="2" charset="2"/>
              <a:buChar char="Ø"/>
              <a:defRPr/>
            </a:pPr>
            <a:endParaRPr lang="en-US" sz="2400" b="1" dirty="0">
              <a:solidFill>
                <a:schemeClr val="tx2">
                  <a:lumMod val="50000"/>
                </a:schemeClr>
              </a:solidFill>
            </a:endParaRPr>
          </a:p>
          <a:p>
            <a:pPr marL="34290" indent="0">
              <a:buNone/>
            </a:pPr>
            <a:endParaRPr lang="en-US" sz="4000" dirty="0"/>
          </a:p>
        </p:txBody>
      </p:sp>
    </p:spTree>
    <p:extLst>
      <p:ext uri="{BB962C8B-B14F-4D97-AF65-F5344CB8AC3E}">
        <p14:creationId xmlns:p14="http://schemas.microsoft.com/office/powerpoint/2010/main" val="24661953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D57644-190B-4AEC-B4CF-780B41062F24}"/>
              </a:ext>
            </a:extLst>
          </p:cNvPr>
          <p:cNvSpPr>
            <a:spLocks noGrp="1"/>
          </p:cNvSpPr>
          <p:nvPr>
            <p:ph idx="1"/>
          </p:nvPr>
        </p:nvSpPr>
        <p:spPr/>
        <p:txBody>
          <a:bodyPr/>
          <a:lstStyle/>
          <a:p>
            <a:pPr marL="0" indent="0">
              <a:buNone/>
            </a:pPr>
            <a:r>
              <a:rPr lang="en-US" b="1" dirty="0"/>
              <a:t>Answer: A </a:t>
            </a:r>
          </a:p>
        </p:txBody>
      </p:sp>
    </p:spTree>
    <p:extLst>
      <p:ext uri="{BB962C8B-B14F-4D97-AF65-F5344CB8AC3E}">
        <p14:creationId xmlns:p14="http://schemas.microsoft.com/office/powerpoint/2010/main" val="1992283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Content Placeholder 3">
            <a:extLst>
              <a:ext uri="{FF2B5EF4-FFF2-40B4-BE49-F238E27FC236}">
                <a16:creationId xmlns:a16="http://schemas.microsoft.com/office/drawing/2014/main" id="{7A12E7AB-151E-47F8-BDEB-AAFF98457027}"/>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58057" y="76200"/>
            <a:ext cx="3805238" cy="23050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067" name="Picture 2">
            <a:extLst>
              <a:ext uri="{FF2B5EF4-FFF2-40B4-BE49-F238E27FC236}">
                <a16:creationId xmlns:a16="http://schemas.microsoft.com/office/drawing/2014/main" id="{B9F49DAC-3CC4-48F3-A161-85159C918C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59666" y="473024"/>
            <a:ext cx="5204505" cy="5911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8741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E067B00-9D30-433E-818B-94F825082BC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128" y="308639"/>
            <a:ext cx="4739687" cy="2201642"/>
          </a:xfrm>
          <a:prstGeom prst="rect">
            <a:avLst/>
          </a:prstGeom>
        </p:spPr>
      </p:pic>
      <p:pic>
        <p:nvPicPr>
          <p:cNvPr id="7" name="Picture 6">
            <a:extLst>
              <a:ext uri="{FF2B5EF4-FFF2-40B4-BE49-F238E27FC236}">
                <a16:creationId xmlns:a16="http://schemas.microsoft.com/office/drawing/2014/main" id="{CF92CAEB-FFA3-4357-87CB-19DC11AA3A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4800" y="2590800"/>
            <a:ext cx="4893683" cy="4148623"/>
          </a:xfrm>
          <a:prstGeom prst="rect">
            <a:avLst/>
          </a:prstGeom>
        </p:spPr>
      </p:pic>
    </p:spTree>
    <p:extLst>
      <p:ext uri="{BB962C8B-B14F-4D97-AF65-F5344CB8AC3E}">
        <p14:creationId xmlns:p14="http://schemas.microsoft.com/office/powerpoint/2010/main" val="12324625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3">
            <a:extLst>
              <a:ext uri="{FF2B5EF4-FFF2-40B4-BE49-F238E27FC236}">
                <a16:creationId xmlns:a16="http://schemas.microsoft.com/office/drawing/2014/main" id="{4C72B533-2A9A-43B7-9755-7A3C6B511EAD}"/>
              </a:ext>
            </a:extLst>
          </p:cNvPr>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r="-17"/>
          <a:stretch/>
        </p:blipFill>
        <p:spPr>
          <a:xfrm>
            <a:off x="141203" y="381000"/>
            <a:ext cx="4409026" cy="568635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a:extLst>
              <a:ext uri="{FF2B5EF4-FFF2-40B4-BE49-F238E27FC236}">
                <a16:creationId xmlns:a16="http://schemas.microsoft.com/office/drawing/2014/main" id="{EADAE2E2-2C21-4F0B-AE99-E6C4A871F0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93773" y="1752600"/>
            <a:ext cx="4550227" cy="3857458"/>
          </a:xfrm>
          <a:prstGeom prst="rect">
            <a:avLst/>
          </a:prstGeom>
        </p:spPr>
      </p:pic>
    </p:spTree>
    <p:extLst>
      <p:ext uri="{BB962C8B-B14F-4D97-AF65-F5344CB8AC3E}">
        <p14:creationId xmlns:p14="http://schemas.microsoft.com/office/powerpoint/2010/main" val="28799879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1266168" y="1654693"/>
            <a:ext cx="6611665" cy="3189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87183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429728" y="1600202"/>
            <a:ext cx="6420731" cy="3042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8228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457557" y="1600200"/>
            <a:ext cx="6409628" cy="3090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2587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293704" y="1602859"/>
            <a:ext cx="6556593" cy="3204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7702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0096F62-3BAD-49A4-8D95-2B1858B56AD9}"/>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660400" y="228600"/>
            <a:ext cx="8255000" cy="6137278"/>
          </a:xfrm>
          <a:prstGeom prst="rect">
            <a:avLst/>
          </a:prstGeom>
        </p:spPr>
      </p:pic>
    </p:spTree>
    <p:extLst>
      <p:ext uri="{BB962C8B-B14F-4D97-AF65-F5344CB8AC3E}">
        <p14:creationId xmlns:p14="http://schemas.microsoft.com/office/powerpoint/2010/main" val="3957267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3">
            <a:extLst>
              <a:ext uri="{FF2B5EF4-FFF2-40B4-BE49-F238E27FC236}">
                <a16:creationId xmlns:a16="http://schemas.microsoft.com/office/drawing/2014/main" id="{53B2604F-DC98-49B2-BD09-362886996687}"/>
              </a:ext>
            </a:extLst>
          </p:cNvPr>
          <p:cNvSpPr/>
          <p:nvPr/>
        </p:nvSpPr>
        <p:spPr>
          <a:xfrm>
            <a:off x="381000" y="990600"/>
            <a:ext cx="83820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Low dose Aspirin continued throughout </a:t>
            </a:r>
          </a:p>
        </p:txBody>
      </p:sp>
      <p:sp>
        <p:nvSpPr>
          <p:cNvPr id="5" name="Rectangle: Rounded Corners 4">
            <a:extLst>
              <a:ext uri="{FF2B5EF4-FFF2-40B4-BE49-F238E27FC236}">
                <a16:creationId xmlns:a16="http://schemas.microsoft.com/office/drawing/2014/main" id="{5AF3EE42-8AA8-4305-BDD6-C91F11A65C4F}"/>
              </a:ext>
            </a:extLst>
          </p:cNvPr>
          <p:cNvSpPr/>
          <p:nvPr/>
        </p:nvSpPr>
        <p:spPr>
          <a:xfrm>
            <a:off x="384629" y="1752600"/>
            <a:ext cx="5406571" cy="53340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ln w="0"/>
                <a:solidFill>
                  <a:schemeClr val="tx1"/>
                </a:solidFill>
                <a:effectLst>
                  <a:outerShdw blurRad="38100" dist="19050" dir="2700000" algn="tl" rotWithShape="0">
                    <a:schemeClr val="dk1">
                      <a:alpha val="40000"/>
                    </a:schemeClr>
                  </a:outerShdw>
                </a:effectLst>
              </a:rPr>
              <a:t>Start Cangrelor                                           Stop Cangrelor </a:t>
            </a:r>
          </a:p>
        </p:txBody>
      </p:sp>
      <p:graphicFrame>
        <p:nvGraphicFramePr>
          <p:cNvPr id="17" name="Table 2">
            <a:extLst>
              <a:ext uri="{FF2B5EF4-FFF2-40B4-BE49-F238E27FC236}">
                <a16:creationId xmlns:a16="http://schemas.microsoft.com/office/drawing/2014/main" id="{280F6DFC-2157-4978-ACC5-044EA1CDAFC0}"/>
              </a:ext>
            </a:extLst>
          </p:cNvPr>
          <p:cNvGraphicFramePr>
            <a:graphicFrameLocks noGrp="1"/>
          </p:cNvGraphicFramePr>
          <p:nvPr>
            <p:extLst>
              <p:ext uri="{D42A27DB-BD31-4B8C-83A1-F6EECF244321}">
                <p14:modId xmlns:p14="http://schemas.microsoft.com/office/powerpoint/2010/main" val="357836071"/>
              </p:ext>
            </p:extLst>
          </p:nvPr>
        </p:nvGraphicFramePr>
        <p:xfrm>
          <a:off x="366486" y="4876800"/>
          <a:ext cx="8472710" cy="914400"/>
        </p:xfrm>
        <a:graphic>
          <a:graphicData uri="http://schemas.openxmlformats.org/drawingml/2006/table">
            <a:tbl>
              <a:tblPr firstRow="1" bandRow="1">
                <a:tableStyleId>{5C22544A-7EE6-4342-B048-85BDC9FD1C3A}</a:tableStyleId>
              </a:tblPr>
              <a:tblGrid>
                <a:gridCol w="847271">
                  <a:extLst>
                    <a:ext uri="{9D8B030D-6E8A-4147-A177-3AD203B41FA5}">
                      <a16:colId xmlns:a16="http://schemas.microsoft.com/office/drawing/2014/main" val="2636757155"/>
                    </a:ext>
                  </a:extLst>
                </a:gridCol>
                <a:gridCol w="847271">
                  <a:extLst>
                    <a:ext uri="{9D8B030D-6E8A-4147-A177-3AD203B41FA5}">
                      <a16:colId xmlns:a16="http://schemas.microsoft.com/office/drawing/2014/main" val="312105589"/>
                    </a:ext>
                  </a:extLst>
                </a:gridCol>
                <a:gridCol w="847271">
                  <a:extLst>
                    <a:ext uri="{9D8B030D-6E8A-4147-A177-3AD203B41FA5}">
                      <a16:colId xmlns:a16="http://schemas.microsoft.com/office/drawing/2014/main" val="110645242"/>
                    </a:ext>
                  </a:extLst>
                </a:gridCol>
                <a:gridCol w="847271">
                  <a:extLst>
                    <a:ext uri="{9D8B030D-6E8A-4147-A177-3AD203B41FA5}">
                      <a16:colId xmlns:a16="http://schemas.microsoft.com/office/drawing/2014/main" val="4050791902"/>
                    </a:ext>
                  </a:extLst>
                </a:gridCol>
                <a:gridCol w="847271">
                  <a:extLst>
                    <a:ext uri="{9D8B030D-6E8A-4147-A177-3AD203B41FA5}">
                      <a16:colId xmlns:a16="http://schemas.microsoft.com/office/drawing/2014/main" val="3410122618"/>
                    </a:ext>
                  </a:extLst>
                </a:gridCol>
                <a:gridCol w="847271">
                  <a:extLst>
                    <a:ext uri="{9D8B030D-6E8A-4147-A177-3AD203B41FA5}">
                      <a16:colId xmlns:a16="http://schemas.microsoft.com/office/drawing/2014/main" val="2462866154"/>
                    </a:ext>
                  </a:extLst>
                </a:gridCol>
                <a:gridCol w="847271">
                  <a:extLst>
                    <a:ext uri="{9D8B030D-6E8A-4147-A177-3AD203B41FA5}">
                      <a16:colId xmlns:a16="http://schemas.microsoft.com/office/drawing/2014/main" val="3631304288"/>
                    </a:ext>
                  </a:extLst>
                </a:gridCol>
                <a:gridCol w="713017">
                  <a:extLst>
                    <a:ext uri="{9D8B030D-6E8A-4147-A177-3AD203B41FA5}">
                      <a16:colId xmlns:a16="http://schemas.microsoft.com/office/drawing/2014/main" val="3827267399"/>
                    </a:ext>
                  </a:extLst>
                </a:gridCol>
                <a:gridCol w="981525">
                  <a:extLst>
                    <a:ext uri="{9D8B030D-6E8A-4147-A177-3AD203B41FA5}">
                      <a16:colId xmlns:a16="http://schemas.microsoft.com/office/drawing/2014/main" val="3586586702"/>
                    </a:ext>
                  </a:extLst>
                </a:gridCol>
                <a:gridCol w="847271">
                  <a:extLst>
                    <a:ext uri="{9D8B030D-6E8A-4147-A177-3AD203B41FA5}">
                      <a16:colId xmlns:a16="http://schemas.microsoft.com/office/drawing/2014/main" val="1692341963"/>
                    </a:ext>
                  </a:extLst>
                </a:gridCol>
              </a:tblGrid>
              <a:tr h="457200">
                <a:tc>
                  <a:txBody>
                    <a:bodyPr/>
                    <a:lstStyle/>
                    <a:p>
                      <a:r>
                        <a:rPr lang="en-US" dirty="0"/>
                        <a:t>day</a:t>
                      </a:r>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a:t>hour</a:t>
                      </a:r>
                    </a:p>
                  </a:txBody>
                  <a:tcPr/>
                </a:tc>
                <a:tc>
                  <a:txBody>
                    <a:bodyPr/>
                    <a:lstStyle/>
                    <a:p>
                      <a:r>
                        <a:rPr lang="en-US" dirty="0">
                          <a:solidFill>
                            <a:srgbClr val="FFFF00"/>
                          </a:solidFill>
                        </a:rPr>
                        <a:t>Surgery</a:t>
                      </a:r>
                    </a:p>
                  </a:txBody>
                  <a:tcPr/>
                </a:tc>
                <a:tc>
                  <a:txBody>
                    <a:bodyPr/>
                    <a:lstStyle/>
                    <a:p>
                      <a:r>
                        <a:rPr lang="en-US" dirty="0"/>
                        <a:t>hour</a:t>
                      </a:r>
                    </a:p>
                  </a:txBody>
                  <a:tcPr/>
                </a:tc>
                <a:extLst>
                  <a:ext uri="{0D108BD9-81ED-4DB2-BD59-A6C34878D82A}">
                    <a16:rowId xmlns:a16="http://schemas.microsoft.com/office/drawing/2014/main" val="1288252562"/>
                  </a:ext>
                </a:extLst>
              </a:tr>
              <a:tr h="457200">
                <a:tc>
                  <a:txBody>
                    <a:bodyPr/>
                    <a:lstStyle/>
                    <a:p>
                      <a:r>
                        <a:rPr lang="en-US" dirty="0"/>
                        <a:t>-7</a:t>
                      </a:r>
                    </a:p>
                  </a:txBody>
                  <a:tcPr/>
                </a:tc>
                <a:tc>
                  <a:txBody>
                    <a:bodyPr/>
                    <a:lstStyle/>
                    <a:p>
                      <a:r>
                        <a:rPr lang="en-US" dirty="0"/>
                        <a:t>-6</a:t>
                      </a:r>
                    </a:p>
                  </a:txBody>
                  <a:tcPr/>
                </a:tc>
                <a:tc>
                  <a:txBody>
                    <a:bodyPr/>
                    <a:lstStyle/>
                    <a:p>
                      <a:r>
                        <a:rPr lang="en-US" dirty="0"/>
                        <a:t>-5</a:t>
                      </a:r>
                    </a:p>
                  </a:txBody>
                  <a:tcPr/>
                </a:tc>
                <a:tc>
                  <a:txBody>
                    <a:bodyPr/>
                    <a:lstStyle/>
                    <a:p>
                      <a:r>
                        <a:rPr lang="en-US" dirty="0"/>
                        <a:t>-4</a:t>
                      </a:r>
                    </a:p>
                  </a:txBody>
                  <a:tcPr/>
                </a:tc>
                <a:tc>
                  <a:txBody>
                    <a:bodyPr/>
                    <a:lstStyle/>
                    <a:p>
                      <a:r>
                        <a:rPr lang="en-US" dirty="0"/>
                        <a:t>-3</a:t>
                      </a:r>
                    </a:p>
                  </a:txBody>
                  <a:tcPr/>
                </a:tc>
                <a:tc>
                  <a:txBody>
                    <a:bodyPr/>
                    <a:lstStyle/>
                    <a:p>
                      <a:r>
                        <a:rPr lang="en-US" dirty="0"/>
                        <a:t>-2</a:t>
                      </a:r>
                    </a:p>
                  </a:txBody>
                  <a:tcPr/>
                </a:tc>
                <a:tc>
                  <a:txBody>
                    <a:bodyPr/>
                    <a:lstStyle/>
                    <a:p>
                      <a:r>
                        <a:rPr lang="en-US" dirty="0"/>
                        <a:t>-1</a:t>
                      </a:r>
                    </a:p>
                  </a:txBody>
                  <a:tcPr/>
                </a:tc>
                <a:tc>
                  <a:txBody>
                    <a:bodyPr/>
                    <a:lstStyle/>
                    <a:p>
                      <a:r>
                        <a:rPr lang="en-US" dirty="0"/>
                        <a:t>1-6 h</a:t>
                      </a:r>
                    </a:p>
                  </a:txBody>
                  <a:tcPr/>
                </a:tc>
                <a:tc>
                  <a:txBody>
                    <a:bodyPr/>
                    <a:lstStyle/>
                    <a:p>
                      <a:r>
                        <a:rPr lang="en-US" dirty="0"/>
                        <a:t>0</a:t>
                      </a:r>
                    </a:p>
                  </a:txBody>
                  <a:tcPr/>
                </a:tc>
                <a:tc>
                  <a:txBody>
                    <a:bodyPr/>
                    <a:lstStyle/>
                    <a:p>
                      <a:r>
                        <a:rPr lang="en-US" dirty="0"/>
                        <a:t>+4-6 h</a:t>
                      </a:r>
                    </a:p>
                  </a:txBody>
                  <a:tcPr/>
                </a:tc>
                <a:extLst>
                  <a:ext uri="{0D108BD9-81ED-4DB2-BD59-A6C34878D82A}">
                    <a16:rowId xmlns:a16="http://schemas.microsoft.com/office/drawing/2014/main" val="1250773664"/>
                  </a:ext>
                </a:extLst>
              </a:tr>
            </a:tbl>
          </a:graphicData>
        </a:graphic>
      </p:graphicFrame>
      <p:cxnSp>
        <p:nvCxnSpPr>
          <p:cNvPr id="19" name="Straight Arrow Connector 18">
            <a:extLst>
              <a:ext uri="{FF2B5EF4-FFF2-40B4-BE49-F238E27FC236}">
                <a16:creationId xmlns:a16="http://schemas.microsoft.com/office/drawing/2014/main" id="{F647EC9A-A156-4776-ABA7-D73B22156A29}"/>
              </a:ext>
            </a:extLst>
          </p:cNvPr>
          <p:cNvCxnSpPr/>
          <p:nvPr/>
        </p:nvCxnSpPr>
        <p:spPr>
          <a:xfrm flipV="1">
            <a:off x="8001000" y="4495800"/>
            <a:ext cx="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1BE6985A-43F5-4936-9059-0F716988D637}"/>
              </a:ext>
            </a:extLst>
          </p:cNvPr>
          <p:cNvSpPr/>
          <p:nvPr/>
        </p:nvSpPr>
        <p:spPr>
          <a:xfrm>
            <a:off x="8000999" y="2895600"/>
            <a:ext cx="1143001"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rPr>
              <a:t>Resume Cangrelor</a:t>
            </a:r>
          </a:p>
        </p:txBody>
      </p:sp>
      <p:sp>
        <p:nvSpPr>
          <p:cNvPr id="21" name="Oval 20">
            <a:extLst>
              <a:ext uri="{FF2B5EF4-FFF2-40B4-BE49-F238E27FC236}">
                <a16:creationId xmlns:a16="http://schemas.microsoft.com/office/drawing/2014/main" id="{2901C40D-97D2-41E2-841C-3F83B148A005}"/>
              </a:ext>
            </a:extLst>
          </p:cNvPr>
          <p:cNvSpPr/>
          <p:nvPr/>
        </p:nvSpPr>
        <p:spPr>
          <a:xfrm>
            <a:off x="7848608" y="3800929"/>
            <a:ext cx="1295392" cy="6096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Start Clopidogrel</a:t>
            </a:r>
          </a:p>
        </p:txBody>
      </p:sp>
      <p:cxnSp>
        <p:nvCxnSpPr>
          <p:cNvPr id="23" name="Straight Arrow Connector 22">
            <a:extLst>
              <a:ext uri="{FF2B5EF4-FFF2-40B4-BE49-F238E27FC236}">
                <a16:creationId xmlns:a16="http://schemas.microsoft.com/office/drawing/2014/main" id="{A536066B-1D32-4DDD-975B-60D8FE7428B2}"/>
              </a:ext>
            </a:extLst>
          </p:cNvPr>
          <p:cNvCxnSpPr/>
          <p:nvPr/>
        </p:nvCxnSpPr>
        <p:spPr>
          <a:xfrm flipH="1" flipV="1">
            <a:off x="366486" y="4410529"/>
            <a:ext cx="14514" cy="466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831ADD6-3B64-4DC8-B5B1-B1D88C9AB855}"/>
              </a:ext>
            </a:extLst>
          </p:cNvPr>
          <p:cNvCxnSpPr>
            <a:cxnSpLocks/>
          </p:cNvCxnSpPr>
          <p:nvPr/>
        </p:nvCxnSpPr>
        <p:spPr>
          <a:xfrm flipV="1">
            <a:off x="2057400" y="4410529"/>
            <a:ext cx="0" cy="533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4F3731CD-C9A6-48D6-B5AE-52432D962E7D}"/>
              </a:ext>
            </a:extLst>
          </p:cNvPr>
          <p:cNvSpPr/>
          <p:nvPr/>
        </p:nvSpPr>
        <p:spPr>
          <a:xfrm>
            <a:off x="241297" y="3726544"/>
            <a:ext cx="1143000" cy="69487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Stop Prasugrel</a:t>
            </a:r>
          </a:p>
        </p:txBody>
      </p:sp>
      <p:sp>
        <p:nvSpPr>
          <p:cNvPr id="29" name="Rectangle: Rounded Corners 28">
            <a:extLst>
              <a:ext uri="{FF2B5EF4-FFF2-40B4-BE49-F238E27FC236}">
                <a16:creationId xmlns:a16="http://schemas.microsoft.com/office/drawing/2014/main" id="{C8C965B6-E1CD-4A87-9D61-1B57F38E2179}"/>
              </a:ext>
            </a:extLst>
          </p:cNvPr>
          <p:cNvSpPr/>
          <p:nvPr/>
        </p:nvSpPr>
        <p:spPr>
          <a:xfrm>
            <a:off x="1930413" y="3372758"/>
            <a:ext cx="1371591" cy="1066800"/>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Stop Ticagrelor </a:t>
            </a:r>
          </a:p>
          <a:p>
            <a:pPr algn="ctr"/>
            <a:r>
              <a:rPr lang="en-US" dirty="0"/>
              <a:t>Clopidogrel</a:t>
            </a:r>
          </a:p>
        </p:txBody>
      </p:sp>
    </p:spTree>
    <p:extLst>
      <p:ext uri="{BB962C8B-B14F-4D97-AF65-F5344CB8AC3E}">
        <p14:creationId xmlns:p14="http://schemas.microsoft.com/office/powerpoint/2010/main" val="12997036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3">
            <a:extLst>
              <a:ext uri="{FF2B5EF4-FFF2-40B4-BE49-F238E27FC236}">
                <a16:creationId xmlns:a16="http://schemas.microsoft.com/office/drawing/2014/main" id="{53B2604F-DC98-49B2-BD09-362886996687}"/>
              </a:ext>
            </a:extLst>
          </p:cNvPr>
          <p:cNvSpPr/>
          <p:nvPr/>
        </p:nvSpPr>
        <p:spPr>
          <a:xfrm>
            <a:off x="381000" y="990600"/>
            <a:ext cx="83820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Low dose Aspirin continued throughout </a:t>
            </a:r>
          </a:p>
        </p:txBody>
      </p:sp>
      <p:sp>
        <p:nvSpPr>
          <p:cNvPr id="5" name="Rectangle: Rounded Corners 4">
            <a:extLst>
              <a:ext uri="{FF2B5EF4-FFF2-40B4-BE49-F238E27FC236}">
                <a16:creationId xmlns:a16="http://schemas.microsoft.com/office/drawing/2014/main" id="{5AF3EE42-8AA8-4305-BDD6-C91F11A65C4F}"/>
              </a:ext>
            </a:extLst>
          </p:cNvPr>
          <p:cNvSpPr/>
          <p:nvPr/>
        </p:nvSpPr>
        <p:spPr>
          <a:xfrm>
            <a:off x="3657600" y="1752600"/>
            <a:ext cx="1828800" cy="53340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ln w="0"/>
                <a:solidFill>
                  <a:schemeClr val="tx1"/>
                </a:solidFill>
                <a:effectLst>
                  <a:outerShdw blurRad="38100" dist="19050" dir="2700000" algn="tl" rotWithShape="0">
                    <a:schemeClr val="dk1">
                      <a:alpha val="40000"/>
                    </a:schemeClr>
                  </a:outerShdw>
                </a:effectLst>
              </a:rPr>
              <a:t>Start Eptifibatide</a:t>
            </a:r>
          </a:p>
        </p:txBody>
      </p:sp>
      <p:graphicFrame>
        <p:nvGraphicFramePr>
          <p:cNvPr id="17" name="Table 2">
            <a:extLst>
              <a:ext uri="{FF2B5EF4-FFF2-40B4-BE49-F238E27FC236}">
                <a16:creationId xmlns:a16="http://schemas.microsoft.com/office/drawing/2014/main" id="{280F6DFC-2157-4978-ACC5-044EA1CDAFC0}"/>
              </a:ext>
            </a:extLst>
          </p:cNvPr>
          <p:cNvGraphicFramePr>
            <a:graphicFrameLocks noGrp="1"/>
          </p:cNvGraphicFramePr>
          <p:nvPr>
            <p:extLst>
              <p:ext uri="{D42A27DB-BD31-4B8C-83A1-F6EECF244321}">
                <p14:modId xmlns:p14="http://schemas.microsoft.com/office/powerpoint/2010/main" val="474395426"/>
              </p:ext>
            </p:extLst>
          </p:nvPr>
        </p:nvGraphicFramePr>
        <p:xfrm>
          <a:off x="366486" y="4876800"/>
          <a:ext cx="8472710" cy="914400"/>
        </p:xfrm>
        <a:graphic>
          <a:graphicData uri="http://schemas.openxmlformats.org/drawingml/2006/table">
            <a:tbl>
              <a:tblPr firstRow="1" bandRow="1">
                <a:tableStyleId>{5C22544A-7EE6-4342-B048-85BDC9FD1C3A}</a:tableStyleId>
              </a:tblPr>
              <a:tblGrid>
                <a:gridCol w="847271">
                  <a:extLst>
                    <a:ext uri="{9D8B030D-6E8A-4147-A177-3AD203B41FA5}">
                      <a16:colId xmlns:a16="http://schemas.microsoft.com/office/drawing/2014/main" val="2636757155"/>
                    </a:ext>
                  </a:extLst>
                </a:gridCol>
                <a:gridCol w="847271">
                  <a:extLst>
                    <a:ext uri="{9D8B030D-6E8A-4147-A177-3AD203B41FA5}">
                      <a16:colId xmlns:a16="http://schemas.microsoft.com/office/drawing/2014/main" val="312105589"/>
                    </a:ext>
                  </a:extLst>
                </a:gridCol>
                <a:gridCol w="847271">
                  <a:extLst>
                    <a:ext uri="{9D8B030D-6E8A-4147-A177-3AD203B41FA5}">
                      <a16:colId xmlns:a16="http://schemas.microsoft.com/office/drawing/2014/main" val="110645242"/>
                    </a:ext>
                  </a:extLst>
                </a:gridCol>
                <a:gridCol w="847271">
                  <a:extLst>
                    <a:ext uri="{9D8B030D-6E8A-4147-A177-3AD203B41FA5}">
                      <a16:colId xmlns:a16="http://schemas.microsoft.com/office/drawing/2014/main" val="4050791902"/>
                    </a:ext>
                  </a:extLst>
                </a:gridCol>
                <a:gridCol w="847271">
                  <a:extLst>
                    <a:ext uri="{9D8B030D-6E8A-4147-A177-3AD203B41FA5}">
                      <a16:colId xmlns:a16="http://schemas.microsoft.com/office/drawing/2014/main" val="3410122618"/>
                    </a:ext>
                  </a:extLst>
                </a:gridCol>
                <a:gridCol w="847271">
                  <a:extLst>
                    <a:ext uri="{9D8B030D-6E8A-4147-A177-3AD203B41FA5}">
                      <a16:colId xmlns:a16="http://schemas.microsoft.com/office/drawing/2014/main" val="2462866154"/>
                    </a:ext>
                  </a:extLst>
                </a:gridCol>
                <a:gridCol w="847271">
                  <a:extLst>
                    <a:ext uri="{9D8B030D-6E8A-4147-A177-3AD203B41FA5}">
                      <a16:colId xmlns:a16="http://schemas.microsoft.com/office/drawing/2014/main" val="3631304288"/>
                    </a:ext>
                  </a:extLst>
                </a:gridCol>
                <a:gridCol w="713017">
                  <a:extLst>
                    <a:ext uri="{9D8B030D-6E8A-4147-A177-3AD203B41FA5}">
                      <a16:colId xmlns:a16="http://schemas.microsoft.com/office/drawing/2014/main" val="3827267399"/>
                    </a:ext>
                  </a:extLst>
                </a:gridCol>
                <a:gridCol w="981525">
                  <a:extLst>
                    <a:ext uri="{9D8B030D-6E8A-4147-A177-3AD203B41FA5}">
                      <a16:colId xmlns:a16="http://schemas.microsoft.com/office/drawing/2014/main" val="3586586702"/>
                    </a:ext>
                  </a:extLst>
                </a:gridCol>
                <a:gridCol w="847271">
                  <a:extLst>
                    <a:ext uri="{9D8B030D-6E8A-4147-A177-3AD203B41FA5}">
                      <a16:colId xmlns:a16="http://schemas.microsoft.com/office/drawing/2014/main" val="1692341963"/>
                    </a:ext>
                  </a:extLst>
                </a:gridCol>
              </a:tblGrid>
              <a:tr h="457200">
                <a:tc>
                  <a:txBody>
                    <a:bodyPr/>
                    <a:lstStyle/>
                    <a:p>
                      <a:r>
                        <a:rPr lang="en-US" dirty="0"/>
                        <a:t>day</a:t>
                      </a:r>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a:t>hour</a:t>
                      </a:r>
                    </a:p>
                  </a:txBody>
                  <a:tcPr/>
                </a:tc>
                <a:tc>
                  <a:txBody>
                    <a:bodyPr/>
                    <a:lstStyle/>
                    <a:p>
                      <a:r>
                        <a:rPr lang="en-US" dirty="0">
                          <a:solidFill>
                            <a:srgbClr val="FFFF00"/>
                          </a:solidFill>
                        </a:rPr>
                        <a:t>Surgery</a:t>
                      </a:r>
                    </a:p>
                  </a:txBody>
                  <a:tcPr/>
                </a:tc>
                <a:tc>
                  <a:txBody>
                    <a:bodyPr/>
                    <a:lstStyle/>
                    <a:p>
                      <a:r>
                        <a:rPr lang="en-US" dirty="0"/>
                        <a:t>hour</a:t>
                      </a:r>
                    </a:p>
                  </a:txBody>
                  <a:tcPr/>
                </a:tc>
                <a:extLst>
                  <a:ext uri="{0D108BD9-81ED-4DB2-BD59-A6C34878D82A}">
                    <a16:rowId xmlns:a16="http://schemas.microsoft.com/office/drawing/2014/main" val="1288252562"/>
                  </a:ext>
                </a:extLst>
              </a:tr>
              <a:tr h="457200">
                <a:tc>
                  <a:txBody>
                    <a:bodyPr/>
                    <a:lstStyle/>
                    <a:p>
                      <a:r>
                        <a:rPr lang="en-US" dirty="0"/>
                        <a:t>-7</a:t>
                      </a:r>
                    </a:p>
                  </a:txBody>
                  <a:tcPr/>
                </a:tc>
                <a:tc>
                  <a:txBody>
                    <a:bodyPr/>
                    <a:lstStyle/>
                    <a:p>
                      <a:r>
                        <a:rPr lang="en-US" dirty="0"/>
                        <a:t>-6</a:t>
                      </a:r>
                    </a:p>
                  </a:txBody>
                  <a:tcPr/>
                </a:tc>
                <a:tc>
                  <a:txBody>
                    <a:bodyPr/>
                    <a:lstStyle/>
                    <a:p>
                      <a:r>
                        <a:rPr lang="en-US" dirty="0"/>
                        <a:t>-5</a:t>
                      </a:r>
                    </a:p>
                  </a:txBody>
                  <a:tcPr/>
                </a:tc>
                <a:tc>
                  <a:txBody>
                    <a:bodyPr/>
                    <a:lstStyle/>
                    <a:p>
                      <a:r>
                        <a:rPr lang="en-US" dirty="0"/>
                        <a:t>-4</a:t>
                      </a:r>
                    </a:p>
                  </a:txBody>
                  <a:tcPr/>
                </a:tc>
                <a:tc>
                  <a:txBody>
                    <a:bodyPr/>
                    <a:lstStyle/>
                    <a:p>
                      <a:r>
                        <a:rPr lang="en-US" dirty="0"/>
                        <a:t>-3</a:t>
                      </a:r>
                    </a:p>
                  </a:txBody>
                  <a:tcPr/>
                </a:tc>
                <a:tc>
                  <a:txBody>
                    <a:bodyPr/>
                    <a:lstStyle/>
                    <a:p>
                      <a:r>
                        <a:rPr lang="en-US" dirty="0"/>
                        <a:t>-2</a:t>
                      </a:r>
                    </a:p>
                  </a:txBody>
                  <a:tcPr/>
                </a:tc>
                <a:tc>
                  <a:txBody>
                    <a:bodyPr/>
                    <a:lstStyle/>
                    <a:p>
                      <a:r>
                        <a:rPr lang="en-US" dirty="0"/>
                        <a:t>-1</a:t>
                      </a:r>
                    </a:p>
                  </a:txBody>
                  <a:tcPr/>
                </a:tc>
                <a:tc>
                  <a:txBody>
                    <a:bodyPr/>
                    <a:lstStyle/>
                    <a:p>
                      <a:r>
                        <a:rPr lang="en-US" dirty="0"/>
                        <a:t>4-6 h</a:t>
                      </a:r>
                    </a:p>
                  </a:txBody>
                  <a:tcPr/>
                </a:tc>
                <a:tc>
                  <a:txBody>
                    <a:bodyPr/>
                    <a:lstStyle/>
                    <a:p>
                      <a:r>
                        <a:rPr lang="en-US" dirty="0"/>
                        <a:t>0</a:t>
                      </a:r>
                    </a:p>
                  </a:txBody>
                  <a:tcPr/>
                </a:tc>
                <a:tc>
                  <a:txBody>
                    <a:bodyPr/>
                    <a:lstStyle/>
                    <a:p>
                      <a:r>
                        <a:rPr lang="en-US" dirty="0"/>
                        <a:t>+4-6 h</a:t>
                      </a:r>
                    </a:p>
                  </a:txBody>
                  <a:tcPr/>
                </a:tc>
                <a:extLst>
                  <a:ext uri="{0D108BD9-81ED-4DB2-BD59-A6C34878D82A}">
                    <a16:rowId xmlns:a16="http://schemas.microsoft.com/office/drawing/2014/main" val="1250773664"/>
                  </a:ext>
                </a:extLst>
              </a:tr>
            </a:tbl>
          </a:graphicData>
        </a:graphic>
      </p:graphicFrame>
      <p:cxnSp>
        <p:nvCxnSpPr>
          <p:cNvPr id="19" name="Straight Arrow Connector 18">
            <a:extLst>
              <a:ext uri="{FF2B5EF4-FFF2-40B4-BE49-F238E27FC236}">
                <a16:creationId xmlns:a16="http://schemas.microsoft.com/office/drawing/2014/main" id="{F647EC9A-A156-4776-ABA7-D73B22156A29}"/>
              </a:ext>
            </a:extLst>
          </p:cNvPr>
          <p:cNvCxnSpPr/>
          <p:nvPr/>
        </p:nvCxnSpPr>
        <p:spPr>
          <a:xfrm flipV="1">
            <a:off x="8001000" y="4495800"/>
            <a:ext cx="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1BE6985A-43F5-4936-9059-0F716988D637}"/>
              </a:ext>
            </a:extLst>
          </p:cNvPr>
          <p:cNvSpPr/>
          <p:nvPr/>
        </p:nvSpPr>
        <p:spPr>
          <a:xfrm>
            <a:off x="7924803" y="2913230"/>
            <a:ext cx="1143001"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C00000"/>
                </a:solidFill>
              </a:rPr>
              <a:t>Resume Eptifibatide</a:t>
            </a:r>
          </a:p>
        </p:txBody>
      </p:sp>
      <p:sp>
        <p:nvSpPr>
          <p:cNvPr id="21" name="Oval 20">
            <a:extLst>
              <a:ext uri="{FF2B5EF4-FFF2-40B4-BE49-F238E27FC236}">
                <a16:creationId xmlns:a16="http://schemas.microsoft.com/office/drawing/2014/main" id="{2901C40D-97D2-41E2-841C-3F83B148A005}"/>
              </a:ext>
            </a:extLst>
          </p:cNvPr>
          <p:cNvSpPr/>
          <p:nvPr/>
        </p:nvSpPr>
        <p:spPr>
          <a:xfrm>
            <a:off x="7696194" y="3895015"/>
            <a:ext cx="1295392" cy="6096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Start Clopidogrel</a:t>
            </a:r>
          </a:p>
        </p:txBody>
      </p:sp>
      <p:cxnSp>
        <p:nvCxnSpPr>
          <p:cNvPr id="23" name="Straight Arrow Connector 22">
            <a:extLst>
              <a:ext uri="{FF2B5EF4-FFF2-40B4-BE49-F238E27FC236}">
                <a16:creationId xmlns:a16="http://schemas.microsoft.com/office/drawing/2014/main" id="{A536066B-1D32-4DDD-975B-60D8FE7428B2}"/>
              </a:ext>
            </a:extLst>
          </p:cNvPr>
          <p:cNvCxnSpPr/>
          <p:nvPr/>
        </p:nvCxnSpPr>
        <p:spPr>
          <a:xfrm flipH="1" flipV="1">
            <a:off x="366486" y="4410529"/>
            <a:ext cx="14514" cy="466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831ADD6-3B64-4DC8-B5B1-B1D88C9AB855}"/>
              </a:ext>
            </a:extLst>
          </p:cNvPr>
          <p:cNvCxnSpPr>
            <a:cxnSpLocks/>
          </p:cNvCxnSpPr>
          <p:nvPr/>
        </p:nvCxnSpPr>
        <p:spPr>
          <a:xfrm flipV="1">
            <a:off x="2057400" y="4410529"/>
            <a:ext cx="0" cy="5334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4F3731CD-C9A6-48D6-B5AE-52432D962E7D}"/>
              </a:ext>
            </a:extLst>
          </p:cNvPr>
          <p:cNvSpPr/>
          <p:nvPr/>
        </p:nvSpPr>
        <p:spPr>
          <a:xfrm>
            <a:off x="241297" y="3726544"/>
            <a:ext cx="1143000" cy="694871"/>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C00000"/>
                </a:solidFill>
              </a:rPr>
              <a:t>Stop Prasugrel</a:t>
            </a:r>
          </a:p>
        </p:txBody>
      </p:sp>
      <p:sp>
        <p:nvSpPr>
          <p:cNvPr id="29" name="Rectangle: Rounded Corners 28">
            <a:extLst>
              <a:ext uri="{FF2B5EF4-FFF2-40B4-BE49-F238E27FC236}">
                <a16:creationId xmlns:a16="http://schemas.microsoft.com/office/drawing/2014/main" id="{C8C965B6-E1CD-4A87-9D61-1B57F38E2179}"/>
              </a:ext>
            </a:extLst>
          </p:cNvPr>
          <p:cNvSpPr/>
          <p:nvPr/>
        </p:nvSpPr>
        <p:spPr>
          <a:xfrm>
            <a:off x="1930413" y="3372758"/>
            <a:ext cx="1371591" cy="1066800"/>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Stop Ticagrelor </a:t>
            </a:r>
          </a:p>
          <a:p>
            <a:pPr algn="ctr"/>
            <a:r>
              <a:rPr lang="en-US" dirty="0"/>
              <a:t>Clopidogrel</a:t>
            </a:r>
          </a:p>
        </p:txBody>
      </p:sp>
      <p:sp>
        <p:nvSpPr>
          <p:cNvPr id="12" name="Rectangle: Rounded Corners 11">
            <a:extLst>
              <a:ext uri="{FF2B5EF4-FFF2-40B4-BE49-F238E27FC236}">
                <a16:creationId xmlns:a16="http://schemas.microsoft.com/office/drawing/2014/main" id="{5B68ED90-EE3C-4D95-BEEC-7DEFE203147D}"/>
              </a:ext>
            </a:extLst>
          </p:cNvPr>
          <p:cNvSpPr/>
          <p:nvPr/>
        </p:nvSpPr>
        <p:spPr>
          <a:xfrm>
            <a:off x="6248400" y="3031671"/>
            <a:ext cx="1447794" cy="53340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dirty="0">
                <a:ln w="0"/>
                <a:solidFill>
                  <a:schemeClr val="tx1"/>
                </a:solidFill>
                <a:effectLst>
                  <a:outerShdw blurRad="38100" dist="19050" dir="2700000" algn="tl" rotWithShape="0">
                    <a:schemeClr val="dk1">
                      <a:alpha val="40000"/>
                    </a:schemeClr>
                  </a:outerShdw>
                </a:effectLst>
              </a:rPr>
              <a:t>Stop Eptifibatide </a:t>
            </a:r>
          </a:p>
        </p:txBody>
      </p:sp>
      <p:cxnSp>
        <p:nvCxnSpPr>
          <p:cNvPr id="3" name="Straight Arrow Connector 2">
            <a:extLst>
              <a:ext uri="{FF2B5EF4-FFF2-40B4-BE49-F238E27FC236}">
                <a16:creationId xmlns:a16="http://schemas.microsoft.com/office/drawing/2014/main" id="{D8AC8DCA-80A7-4418-ADCF-D1C5EB870711}"/>
              </a:ext>
            </a:extLst>
          </p:cNvPr>
          <p:cNvCxnSpPr/>
          <p:nvPr/>
        </p:nvCxnSpPr>
        <p:spPr>
          <a:xfrm flipV="1">
            <a:off x="3733800" y="2286000"/>
            <a:ext cx="0" cy="2590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0D480AB-0EA8-4883-8C26-DAA093887C56}"/>
              </a:ext>
            </a:extLst>
          </p:cNvPr>
          <p:cNvCxnSpPr>
            <a:cxnSpLocks/>
          </p:cNvCxnSpPr>
          <p:nvPr/>
        </p:nvCxnSpPr>
        <p:spPr>
          <a:xfrm flipV="1">
            <a:off x="6302829" y="3581400"/>
            <a:ext cx="0" cy="1362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51645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rotWithShape="1">
          <a:blip r:embed="rId2" cstate="screen">
            <a:extLst>
              <a:ext uri="{28A0092B-C50C-407E-A947-70E740481C1C}">
                <a14:useLocalDpi xmlns:a14="http://schemas.microsoft.com/office/drawing/2010/main"/>
              </a:ext>
            </a:extLst>
          </a:blip>
          <a:srcRect/>
          <a:stretch/>
        </p:blipFill>
        <p:spPr bwMode="auto">
          <a:xfrm>
            <a:off x="1271588" y="1701874"/>
            <a:ext cx="6600825" cy="34542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5796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5B2592-7EDB-47CE-91F6-89492C896EED}"/>
              </a:ext>
            </a:extLst>
          </p:cNvPr>
          <p:cNvSpPr>
            <a:spLocks noGrp="1"/>
          </p:cNvSpPr>
          <p:nvPr>
            <p:ph idx="1"/>
          </p:nvPr>
        </p:nvSpPr>
        <p:spPr>
          <a:xfrm>
            <a:off x="5603913" y="1426093"/>
            <a:ext cx="3397103" cy="4316819"/>
          </a:xfrm>
        </p:spPr>
        <p:txBody>
          <a:bodyPr>
            <a:normAutofit fontScale="77500" lnSpcReduction="20000"/>
          </a:bodyPr>
          <a:lstStyle/>
          <a:p>
            <a:pPr marL="34290" indent="0">
              <a:lnSpc>
                <a:spcPct val="150000"/>
              </a:lnSpc>
              <a:buNone/>
            </a:pPr>
            <a:r>
              <a:rPr lang="en-US" b="1" dirty="0">
                <a:solidFill>
                  <a:srgbClr val="FF0000"/>
                </a:solidFill>
              </a:rPr>
              <a:t>Conclusion: </a:t>
            </a:r>
            <a:r>
              <a:rPr lang="en-US" b="1" dirty="0">
                <a:solidFill>
                  <a:schemeClr val="tx1">
                    <a:lumMod val="95000"/>
                    <a:lumOff val="5000"/>
                  </a:schemeClr>
                </a:solidFill>
              </a:rPr>
              <a:t>Careful planning, including timing to stop DAPT, initiate </a:t>
            </a:r>
            <a:r>
              <a:rPr lang="en-US" b="1" dirty="0" err="1">
                <a:solidFill>
                  <a:schemeClr val="tx1">
                    <a:lumMod val="95000"/>
                    <a:lumOff val="5000"/>
                  </a:schemeClr>
                </a:solidFill>
              </a:rPr>
              <a:t>Cangrelor</a:t>
            </a:r>
            <a:r>
              <a:rPr lang="en-US" b="1" dirty="0">
                <a:solidFill>
                  <a:schemeClr val="tx1">
                    <a:lumMod val="95000"/>
                    <a:lumOff val="5000"/>
                  </a:schemeClr>
                </a:solidFill>
              </a:rPr>
              <a:t> and reload Ticagrelor, was the key to achieve positive patient outcomes.</a:t>
            </a:r>
          </a:p>
        </p:txBody>
      </p:sp>
      <p:pic>
        <p:nvPicPr>
          <p:cNvPr id="6" name="Picture 5">
            <a:extLst>
              <a:ext uri="{FF2B5EF4-FFF2-40B4-BE49-F238E27FC236}">
                <a16:creationId xmlns:a16="http://schemas.microsoft.com/office/drawing/2014/main" id="{EE4D4D0F-66E7-44F8-989D-226C7CB367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744" y="1032687"/>
            <a:ext cx="5524169" cy="3710763"/>
          </a:xfrm>
          <a:prstGeom prst="rect">
            <a:avLst/>
          </a:prstGeom>
        </p:spPr>
      </p:pic>
    </p:spTree>
    <p:extLst>
      <p:ext uri="{BB962C8B-B14F-4D97-AF65-F5344CB8AC3E}">
        <p14:creationId xmlns:p14="http://schemas.microsoft.com/office/powerpoint/2010/main" val="30408121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6C817F6-2758-4729-BBBD-3E06147D0200}"/>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90377" y="857250"/>
            <a:ext cx="4268973" cy="3104708"/>
          </a:xfrm>
          <a:prstGeom prst="rect">
            <a:avLst/>
          </a:prstGeom>
        </p:spPr>
      </p:pic>
      <p:pic>
        <p:nvPicPr>
          <p:cNvPr id="6" name="Picture 5">
            <a:extLst>
              <a:ext uri="{FF2B5EF4-FFF2-40B4-BE49-F238E27FC236}">
                <a16:creationId xmlns:a16="http://schemas.microsoft.com/office/drawing/2014/main" id="{B6D1AE69-E6D4-4E62-9329-2897343BB6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85191" y="1511152"/>
            <a:ext cx="5167424" cy="4311503"/>
          </a:xfrm>
          <a:prstGeom prst="rect">
            <a:avLst/>
          </a:prstGeom>
        </p:spPr>
      </p:pic>
    </p:spTree>
    <p:extLst>
      <p:ext uri="{BB962C8B-B14F-4D97-AF65-F5344CB8AC3E}">
        <p14:creationId xmlns:p14="http://schemas.microsoft.com/office/powerpoint/2010/main" val="1227709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1">
            <a:extLst>
              <a:ext uri="{FF2B5EF4-FFF2-40B4-BE49-F238E27FC236}">
                <a16:creationId xmlns:a16="http://schemas.microsoft.com/office/drawing/2014/main" id="{5F853549-3293-4396-BA42-B72A7251C7E7}"/>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17967" y="1117748"/>
            <a:ext cx="4928191" cy="2216889"/>
          </a:xfrm>
          <a:prstGeom prst="rect">
            <a:avLst/>
          </a:prstGeom>
        </p:spPr>
      </p:pic>
      <p:pic>
        <p:nvPicPr>
          <p:cNvPr id="4" name="Picture 3">
            <a:extLst>
              <a:ext uri="{FF2B5EF4-FFF2-40B4-BE49-F238E27FC236}">
                <a16:creationId xmlns:a16="http://schemas.microsoft.com/office/drawing/2014/main" id="{8D0C6830-858A-4E43-8EBA-F10B67A33602}"/>
              </a:ext>
            </a:extLst>
          </p:cNvPr>
          <p:cNvPicPr>
            <a:picLocks noChangeAspect="1"/>
          </p:cNvPicPr>
          <p:nvPr/>
        </p:nvPicPr>
        <p:blipFill>
          <a:blip r:embed="rId3"/>
          <a:stretch>
            <a:fillRect/>
          </a:stretch>
        </p:blipFill>
        <p:spPr>
          <a:xfrm>
            <a:off x="2870792" y="2590723"/>
            <a:ext cx="6085413" cy="3241703"/>
          </a:xfrm>
          <a:prstGeom prst="rect">
            <a:avLst/>
          </a:prstGeom>
        </p:spPr>
      </p:pic>
    </p:spTree>
    <p:extLst>
      <p:ext uri="{BB962C8B-B14F-4D97-AF65-F5344CB8AC3E}">
        <p14:creationId xmlns:p14="http://schemas.microsoft.com/office/powerpoint/2010/main" val="4195542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BC6AB2-A198-43C0-A948-1D45305CDA9C}"/>
              </a:ext>
            </a:extLst>
          </p:cNvPr>
          <p:cNvSpPr>
            <a:spLocks noGrp="1"/>
          </p:cNvSpPr>
          <p:nvPr>
            <p:ph idx="1"/>
          </p:nvPr>
        </p:nvSpPr>
        <p:spPr>
          <a:xfrm>
            <a:off x="76200" y="2895600"/>
            <a:ext cx="8999095" cy="3276600"/>
          </a:xfrm>
        </p:spPr>
        <p:txBody>
          <a:bodyPr>
            <a:normAutofit/>
          </a:bodyPr>
          <a:lstStyle/>
          <a:p>
            <a:pPr marL="320040" indent="-285750">
              <a:lnSpc>
                <a:spcPct val="150000"/>
              </a:lnSpc>
              <a:buFont typeface="Wingdings" panose="05000000000000000000" pitchFamily="2" charset="2"/>
              <a:buChar char="v"/>
            </a:pPr>
            <a:r>
              <a:rPr lang="en-US" sz="1800" b="1" dirty="0">
                <a:solidFill>
                  <a:schemeClr val="tx1">
                    <a:lumMod val="95000"/>
                    <a:lumOff val="5000"/>
                  </a:schemeClr>
                </a:solidFill>
              </a:rPr>
              <a:t>The incidence of major bleeding was high when ticagrelor or clopidogrel were discontinued less than 24 hours before surgery. In the ticagrelor group, there was no significant difference between discontinuation 72–120 hours or more than 120 hours before surgery, as opposed to what was observed in the clopidogrel group.</a:t>
            </a:r>
            <a:r>
              <a:rPr lang="en-US" sz="1800" b="1" i="1" dirty="0">
                <a:solidFill>
                  <a:srgbClr val="FF0000"/>
                </a:solidFill>
              </a:rPr>
              <a:t> </a:t>
            </a:r>
          </a:p>
          <a:p>
            <a:pPr marL="34290" indent="0">
              <a:lnSpc>
                <a:spcPct val="150000"/>
              </a:lnSpc>
              <a:buNone/>
            </a:pPr>
            <a:endParaRPr lang="en-US" sz="1800" b="1" i="1" dirty="0">
              <a:solidFill>
                <a:srgbClr val="FF0000"/>
              </a:solidFill>
            </a:endParaRPr>
          </a:p>
          <a:p>
            <a:pPr marL="320040" indent="-285750">
              <a:buFont typeface="Wingdings" panose="05000000000000000000" pitchFamily="2" charset="2"/>
              <a:buChar char="v"/>
            </a:pPr>
            <a:r>
              <a:rPr lang="en-US" sz="1800" b="1" i="1" dirty="0">
                <a:solidFill>
                  <a:srgbClr val="FF0000"/>
                </a:solidFill>
              </a:rPr>
              <a:t>The overall incidence of major bleeding complications was lower with ticagrelor than with clopidogrel</a:t>
            </a:r>
            <a:r>
              <a:rPr lang="en-US" i="1" dirty="0">
                <a:solidFill>
                  <a:srgbClr val="FF0000"/>
                </a:solidFill>
              </a:rPr>
              <a:t>.</a:t>
            </a:r>
          </a:p>
        </p:txBody>
      </p:sp>
      <p:pic>
        <p:nvPicPr>
          <p:cNvPr id="5" name="Picture 4">
            <a:extLst>
              <a:ext uri="{FF2B5EF4-FFF2-40B4-BE49-F238E27FC236}">
                <a16:creationId xmlns:a16="http://schemas.microsoft.com/office/drawing/2014/main" id="{2FBFF2C5-B677-43E2-8C53-D81E27C821F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4599188" cy="2466755"/>
          </a:xfrm>
          <a:prstGeom prst="rect">
            <a:avLst/>
          </a:prstGeom>
        </p:spPr>
      </p:pic>
    </p:spTree>
    <p:extLst>
      <p:ext uri="{BB962C8B-B14F-4D97-AF65-F5344CB8AC3E}">
        <p14:creationId xmlns:p14="http://schemas.microsoft.com/office/powerpoint/2010/main" val="1929081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A79CBA-B765-405E-9524-5B0FE9C7647B}"/>
              </a:ext>
            </a:extLst>
          </p:cNvPr>
          <p:cNvSpPr>
            <a:spLocks noGrp="1"/>
          </p:cNvSpPr>
          <p:nvPr>
            <p:ph idx="1"/>
          </p:nvPr>
        </p:nvSpPr>
        <p:spPr>
          <a:xfrm>
            <a:off x="152400" y="2590800"/>
            <a:ext cx="8393039" cy="3962400"/>
          </a:xfrm>
        </p:spPr>
        <p:txBody>
          <a:bodyPr>
            <a:normAutofit fontScale="62500" lnSpcReduction="20000"/>
          </a:bodyPr>
          <a:lstStyle/>
          <a:p>
            <a:pPr marL="34290" indent="0">
              <a:buNone/>
            </a:pPr>
            <a:r>
              <a:rPr lang="en-US" sz="3400" b="1" dirty="0">
                <a:solidFill>
                  <a:srgbClr val="FF0000"/>
                </a:solidFill>
              </a:rPr>
              <a:t>Conclusions : </a:t>
            </a:r>
          </a:p>
          <a:p>
            <a:pPr marL="491490" indent="-457200">
              <a:lnSpc>
                <a:spcPct val="150000"/>
              </a:lnSpc>
              <a:buFont typeface="Wingdings" panose="05000000000000000000" pitchFamily="2" charset="2"/>
              <a:buChar char="v"/>
            </a:pPr>
            <a:r>
              <a:rPr lang="en-US" b="1" dirty="0">
                <a:solidFill>
                  <a:schemeClr val="accent2">
                    <a:lumMod val="75000"/>
                  </a:schemeClr>
                </a:solidFill>
              </a:rPr>
              <a:t>We found low-certainty evidence that either continuation or discontinuation of antiplatelet therapy before non-cardiac surgery may make little or no difference to mortality, bleeding requiring surgical intervention, or ischemic events and transfusion</a:t>
            </a:r>
          </a:p>
          <a:p>
            <a:pPr marL="34290" indent="0">
              <a:lnSpc>
                <a:spcPct val="150000"/>
              </a:lnSpc>
              <a:buNone/>
            </a:pPr>
            <a:endParaRPr lang="en-US" b="1" dirty="0">
              <a:solidFill>
                <a:schemeClr val="accent2">
                  <a:lumMod val="75000"/>
                </a:schemeClr>
              </a:solidFill>
            </a:endParaRPr>
          </a:p>
          <a:p>
            <a:pPr marL="491490" indent="-457200">
              <a:lnSpc>
                <a:spcPct val="150000"/>
              </a:lnSpc>
              <a:buFont typeface="Wingdings" panose="05000000000000000000" pitchFamily="2" charset="2"/>
              <a:buChar char="v"/>
            </a:pPr>
            <a:r>
              <a:rPr lang="en-US" b="1" dirty="0">
                <a:solidFill>
                  <a:schemeClr val="accent2">
                    <a:lumMod val="75000"/>
                  </a:schemeClr>
                </a:solidFill>
              </a:rPr>
              <a:t> </a:t>
            </a:r>
            <a:r>
              <a:rPr lang="en-US" b="1" dirty="0">
                <a:solidFill>
                  <a:schemeClr val="tx1">
                    <a:lumMod val="95000"/>
                    <a:lumOff val="5000"/>
                  </a:schemeClr>
                </a:solidFill>
              </a:rPr>
              <a:t>Evidence was limited to few studies with few participants, and with few events. The three ongoing studies may alter the conclusions of the review once published and assessed</a:t>
            </a:r>
            <a:r>
              <a:rPr lang="en-US" dirty="0"/>
              <a:t>.</a:t>
            </a:r>
          </a:p>
        </p:txBody>
      </p:sp>
      <p:pic>
        <p:nvPicPr>
          <p:cNvPr id="4" name="Picture 3">
            <a:extLst>
              <a:ext uri="{FF2B5EF4-FFF2-40B4-BE49-F238E27FC236}">
                <a16:creationId xmlns:a16="http://schemas.microsoft.com/office/drawing/2014/main" id="{FC39B495-DFE7-4F83-944A-A2CBDF2F12E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52400"/>
            <a:ext cx="4604806" cy="2413591"/>
          </a:xfrm>
          <a:prstGeom prst="rect">
            <a:avLst/>
          </a:prstGeom>
        </p:spPr>
      </p:pic>
    </p:spTree>
    <p:extLst>
      <p:ext uri="{BB962C8B-B14F-4D97-AF65-F5344CB8AC3E}">
        <p14:creationId xmlns:p14="http://schemas.microsoft.com/office/powerpoint/2010/main" val="26600338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BAD6646E-9C6C-4395-BB75-247AC929C35A}"/>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345019" y="1516469"/>
            <a:ext cx="6744765" cy="4013791"/>
          </a:xfrm>
          <a:prstGeom prst="rect">
            <a:avLst/>
          </a:prstGeom>
        </p:spPr>
      </p:pic>
    </p:spTree>
    <p:extLst>
      <p:ext uri="{BB962C8B-B14F-4D97-AF65-F5344CB8AC3E}">
        <p14:creationId xmlns:p14="http://schemas.microsoft.com/office/powerpoint/2010/main" val="27036113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2B8248-2D8E-4AB4-8385-E07C197D2F5B}"/>
              </a:ext>
            </a:extLst>
          </p:cNvPr>
          <p:cNvSpPr>
            <a:spLocks noGrp="1"/>
          </p:cNvSpPr>
          <p:nvPr>
            <p:ph idx="1"/>
          </p:nvPr>
        </p:nvSpPr>
        <p:spPr>
          <a:xfrm>
            <a:off x="304800" y="1905000"/>
            <a:ext cx="7884448" cy="4088219"/>
          </a:xfrm>
        </p:spPr>
        <p:txBody>
          <a:bodyPr>
            <a:normAutofit lnSpcReduction="10000"/>
          </a:bodyPr>
          <a:lstStyle/>
          <a:p>
            <a:pPr>
              <a:buClr>
                <a:srgbClr val="C00000"/>
              </a:buClr>
              <a:buSzPct val="100000"/>
              <a:buFont typeface="Wingdings" panose="05000000000000000000" pitchFamily="2" charset="2"/>
              <a:buChar char="Ø"/>
            </a:pPr>
            <a:r>
              <a:rPr lang="en-US" sz="1800" b="1" i="1" dirty="0">
                <a:solidFill>
                  <a:srgbClr val="FF0000"/>
                </a:solidFill>
              </a:rPr>
              <a:t>In emergent or urgent surgeries that cannot be delayed beyond the recommended period after PCI, proceeding to surgery with continued DAPT should be considered. </a:t>
            </a:r>
          </a:p>
          <a:p>
            <a:pPr>
              <a:buClr>
                <a:srgbClr val="C00000"/>
              </a:buClr>
              <a:buSzPct val="100000"/>
              <a:buFont typeface="Wingdings" panose="05000000000000000000" pitchFamily="2" charset="2"/>
              <a:buChar char="Ø"/>
            </a:pPr>
            <a:endParaRPr lang="en-US" sz="1800" b="1" dirty="0">
              <a:solidFill>
                <a:schemeClr val="tx1">
                  <a:lumMod val="95000"/>
                  <a:lumOff val="5000"/>
                </a:schemeClr>
              </a:solidFill>
            </a:endParaRPr>
          </a:p>
          <a:p>
            <a:pPr>
              <a:buClr>
                <a:srgbClr val="C00000"/>
              </a:buClr>
              <a:buSzPct val="100000"/>
              <a:buFont typeface="Wingdings" panose="05000000000000000000" pitchFamily="2" charset="2"/>
              <a:buChar char="Ø"/>
            </a:pPr>
            <a:r>
              <a:rPr lang="en-US" sz="1800" b="1" dirty="0">
                <a:solidFill>
                  <a:schemeClr val="tx1">
                    <a:lumMod val="95000"/>
                    <a:lumOff val="5000"/>
                  </a:schemeClr>
                </a:solidFill>
              </a:rPr>
              <a:t>For </a:t>
            </a:r>
            <a:r>
              <a:rPr lang="en-US" sz="1800" b="1" dirty="0">
                <a:solidFill>
                  <a:srgbClr val="00B050"/>
                </a:solidFill>
              </a:rPr>
              <a:t>intracranial procedures </a:t>
            </a:r>
            <a:r>
              <a:rPr lang="en-US" sz="1800" b="1" dirty="0">
                <a:solidFill>
                  <a:schemeClr val="tx1">
                    <a:lumMod val="95000"/>
                    <a:lumOff val="5000"/>
                  </a:schemeClr>
                </a:solidFill>
              </a:rPr>
              <a:t>or other selected surgeries in which increased bleeding risk may also be fatal, cessation of DAPT (possibly with continuation or minimized interruption [3–4 days] of aspirin) with </a:t>
            </a:r>
            <a:r>
              <a:rPr lang="en-US" sz="1800" b="1" i="1" dirty="0">
                <a:solidFill>
                  <a:schemeClr val="accent2">
                    <a:lumMod val="50000"/>
                  </a:schemeClr>
                </a:solidFill>
              </a:rPr>
              <a:t>bridge therapy </a:t>
            </a:r>
            <a:r>
              <a:rPr lang="en-US" sz="1800" b="1" dirty="0">
                <a:solidFill>
                  <a:schemeClr val="tx1">
                    <a:lumMod val="95000"/>
                    <a:lumOff val="5000"/>
                  </a:schemeClr>
                </a:solidFill>
              </a:rPr>
              <a:t>using short-acting, reversible intravenous antiplatelet agents such as </a:t>
            </a:r>
            <a:r>
              <a:rPr lang="en-US" sz="1800" b="1" dirty="0" err="1">
                <a:solidFill>
                  <a:schemeClr val="tx1">
                    <a:lumMod val="95000"/>
                    <a:lumOff val="5000"/>
                  </a:schemeClr>
                </a:solidFill>
              </a:rPr>
              <a:t>cangrelor</a:t>
            </a:r>
            <a:r>
              <a:rPr lang="en-US" sz="1800" b="1" dirty="0">
                <a:solidFill>
                  <a:schemeClr val="tx1">
                    <a:lumMod val="95000"/>
                    <a:lumOff val="5000"/>
                  </a:schemeClr>
                </a:solidFill>
              </a:rPr>
              <a:t> (P2Y12 inhibitor) or glycoprotein IIb/IIIa inhibitors (tirofiban, eptifibatide) may be contemplated. </a:t>
            </a:r>
          </a:p>
          <a:p>
            <a:pPr>
              <a:buClr>
                <a:srgbClr val="C00000"/>
              </a:buClr>
              <a:buSzPct val="100000"/>
              <a:buFont typeface="Wingdings" panose="05000000000000000000" pitchFamily="2" charset="2"/>
              <a:buChar char="Ø"/>
            </a:pPr>
            <a:endParaRPr lang="en-US" sz="1800" b="1" dirty="0">
              <a:solidFill>
                <a:schemeClr val="tx1">
                  <a:lumMod val="95000"/>
                  <a:lumOff val="5000"/>
                </a:schemeClr>
              </a:solidFill>
            </a:endParaRPr>
          </a:p>
          <a:p>
            <a:pPr>
              <a:buClr>
                <a:srgbClr val="C00000"/>
              </a:buClr>
              <a:buSzPct val="100000"/>
              <a:buFont typeface="Wingdings" panose="05000000000000000000" pitchFamily="2" charset="2"/>
              <a:buChar char="Ø"/>
            </a:pPr>
            <a:r>
              <a:rPr lang="en-US" sz="1800" b="1" i="1" dirty="0">
                <a:solidFill>
                  <a:srgbClr val="0070C0"/>
                </a:solidFill>
              </a:rPr>
              <a:t>Such a critical decision should be individually tailored based on consensus among the anesthesiologist, cardiologist, surgeon, and patient to minimize both ischemic and bleeding risks</a:t>
            </a:r>
            <a:r>
              <a:rPr lang="en-US" i="1" dirty="0">
                <a:solidFill>
                  <a:srgbClr val="0070C0"/>
                </a:solidFill>
              </a:rPr>
              <a:t>.</a:t>
            </a:r>
          </a:p>
        </p:txBody>
      </p:sp>
    </p:spTree>
    <p:extLst>
      <p:ext uri="{BB962C8B-B14F-4D97-AF65-F5344CB8AC3E}">
        <p14:creationId xmlns:p14="http://schemas.microsoft.com/office/powerpoint/2010/main" val="38171823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95D6CFB-9F90-4FD3-AFD6-BC9EDC9B7200}"/>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857589" y="1370120"/>
            <a:ext cx="6420397" cy="3920907"/>
          </a:xfrm>
          <a:prstGeom prst="rect">
            <a:avLst/>
          </a:prstGeom>
        </p:spPr>
      </p:pic>
    </p:spTree>
    <p:extLst>
      <p:ext uri="{BB962C8B-B14F-4D97-AF65-F5344CB8AC3E}">
        <p14:creationId xmlns:p14="http://schemas.microsoft.com/office/powerpoint/2010/main" val="25998403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4A2E00-4ED7-47D9-A81D-0F0A180775AB}"/>
              </a:ext>
            </a:extLst>
          </p:cNvPr>
          <p:cNvSpPr>
            <a:spLocks noGrp="1"/>
          </p:cNvSpPr>
          <p:nvPr>
            <p:ph idx="1"/>
          </p:nvPr>
        </p:nvSpPr>
        <p:spPr>
          <a:xfrm>
            <a:off x="76201" y="533400"/>
            <a:ext cx="8991599" cy="5715001"/>
          </a:xfrm>
        </p:spPr>
        <p:txBody>
          <a:bodyPr>
            <a:normAutofit/>
          </a:bodyPr>
          <a:lstStyle/>
          <a:p>
            <a:pPr marL="34290" indent="0" algn="ctr">
              <a:buNone/>
            </a:pPr>
            <a:r>
              <a:rPr lang="en-US" sz="2400" b="1" dirty="0">
                <a:solidFill>
                  <a:srgbClr val="C00000"/>
                </a:solidFill>
              </a:rPr>
              <a:t>Monoclonal antibody</a:t>
            </a:r>
            <a:endParaRPr lang="en-US" sz="2400" dirty="0">
              <a:solidFill>
                <a:schemeClr val="tx1">
                  <a:lumMod val="95000"/>
                  <a:lumOff val="5000"/>
                </a:schemeClr>
              </a:solidFill>
            </a:endParaRPr>
          </a:p>
          <a:p>
            <a:pPr>
              <a:buClr>
                <a:schemeClr val="tx1">
                  <a:lumMod val="95000"/>
                  <a:lumOff val="5000"/>
                </a:schemeClr>
              </a:buClr>
              <a:buSzPct val="100000"/>
              <a:buFont typeface="Wingdings" panose="05000000000000000000" pitchFamily="2" charset="2"/>
              <a:buChar char="Ø"/>
            </a:pPr>
            <a:r>
              <a:rPr lang="en-US" sz="2400" dirty="0">
                <a:solidFill>
                  <a:schemeClr val="tx1">
                    <a:lumMod val="95000"/>
                    <a:lumOff val="5000"/>
                  </a:schemeClr>
                </a:solidFill>
              </a:rPr>
              <a:t> </a:t>
            </a:r>
            <a:r>
              <a:rPr lang="en-US" sz="1800" b="1" dirty="0">
                <a:solidFill>
                  <a:schemeClr val="tx1">
                    <a:lumMod val="95000"/>
                    <a:lumOff val="5000"/>
                  </a:schemeClr>
                </a:solidFill>
              </a:rPr>
              <a:t>Buchanan et al developed an antigen-binding fragment (Fab) to ticagrelor and its major active metabolite (TAM).</a:t>
            </a:r>
          </a:p>
          <a:p>
            <a:pPr marL="0" indent="0">
              <a:buClr>
                <a:schemeClr val="tx1">
                  <a:lumMod val="95000"/>
                  <a:lumOff val="5000"/>
                </a:schemeClr>
              </a:buClr>
              <a:buSzPct val="100000"/>
              <a:buNone/>
            </a:pPr>
            <a:endParaRPr lang="en-US" sz="1800" b="1" dirty="0">
              <a:solidFill>
                <a:schemeClr val="tx1">
                  <a:lumMod val="95000"/>
                  <a:lumOff val="5000"/>
                </a:schemeClr>
              </a:solidFill>
            </a:endParaRPr>
          </a:p>
          <a:p>
            <a:pPr>
              <a:buClr>
                <a:schemeClr val="tx1">
                  <a:lumMod val="95000"/>
                  <a:lumOff val="5000"/>
                </a:schemeClr>
              </a:buClr>
              <a:buSzPct val="100000"/>
              <a:buFont typeface="Wingdings" panose="05000000000000000000" pitchFamily="2" charset="2"/>
              <a:buChar char="Ø"/>
            </a:pPr>
            <a:r>
              <a:rPr lang="en-US" sz="1800" b="1" dirty="0">
                <a:solidFill>
                  <a:schemeClr val="tx1">
                    <a:lumMod val="95000"/>
                    <a:lumOff val="5000"/>
                  </a:schemeClr>
                </a:solidFill>
              </a:rPr>
              <a:t>The Fab had a 20 </a:t>
            </a:r>
            <a:r>
              <a:rPr lang="en-US" sz="1800" b="1" dirty="0" err="1">
                <a:solidFill>
                  <a:schemeClr val="tx1">
                    <a:lumMod val="95000"/>
                    <a:lumOff val="5000"/>
                  </a:schemeClr>
                </a:solidFill>
              </a:rPr>
              <a:t>pmol</a:t>
            </a:r>
            <a:r>
              <a:rPr lang="en-US" sz="1800" b="1" dirty="0">
                <a:solidFill>
                  <a:schemeClr val="tx1">
                    <a:lumMod val="95000"/>
                    <a:lumOff val="5000"/>
                  </a:schemeClr>
                </a:solidFill>
              </a:rPr>
              <a:t>/l affinity for ticagrelor—100 stronger than ticagrelor’s affinity for the platelet P2Y12 receptor</a:t>
            </a:r>
          </a:p>
          <a:p>
            <a:pPr marL="0" indent="0">
              <a:buClr>
                <a:schemeClr val="tx1">
                  <a:lumMod val="95000"/>
                  <a:lumOff val="5000"/>
                </a:schemeClr>
              </a:buClr>
              <a:buSzPct val="100000"/>
              <a:buNone/>
            </a:pPr>
            <a:r>
              <a:rPr lang="en-US" sz="1800" b="1" dirty="0">
                <a:solidFill>
                  <a:schemeClr val="tx1">
                    <a:lumMod val="95000"/>
                    <a:lumOff val="5000"/>
                  </a:schemeClr>
                </a:solidFill>
              </a:rPr>
              <a:t> </a:t>
            </a:r>
          </a:p>
          <a:p>
            <a:pPr>
              <a:buClr>
                <a:schemeClr val="tx1">
                  <a:lumMod val="95000"/>
                  <a:lumOff val="5000"/>
                </a:schemeClr>
              </a:buClr>
              <a:buSzPct val="100000"/>
              <a:buFont typeface="Wingdings" panose="05000000000000000000" pitchFamily="2" charset="2"/>
              <a:buChar char="Ø"/>
            </a:pPr>
            <a:r>
              <a:rPr lang="en-US" sz="1800" b="1" dirty="0">
                <a:solidFill>
                  <a:schemeClr val="tx1">
                    <a:lumMod val="95000"/>
                    <a:lumOff val="5000"/>
                  </a:schemeClr>
                </a:solidFill>
              </a:rPr>
              <a:t>The antidote neutralized the free fraction of ticagrelor and also reversed its antiplatelet activity both in vitro, employing human platelet-rich plasma, and in vivo in mice</a:t>
            </a:r>
          </a:p>
          <a:p>
            <a:pPr marL="0" indent="0">
              <a:buClr>
                <a:schemeClr val="tx1">
                  <a:lumMod val="95000"/>
                  <a:lumOff val="5000"/>
                </a:schemeClr>
              </a:buClr>
              <a:buSzPct val="100000"/>
              <a:buNone/>
            </a:pPr>
            <a:endParaRPr lang="en-US" sz="1800" b="1" dirty="0">
              <a:solidFill>
                <a:schemeClr val="tx1">
                  <a:lumMod val="95000"/>
                  <a:lumOff val="5000"/>
                </a:schemeClr>
              </a:solidFill>
            </a:endParaRPr>
          </a:p>
          <a:p>
            <a:pPr>
              <a:buClr>
                <a:schemeClr val="tx1">
                  <a:lumMod val="95000"/>
                  <a:lumOff val="5000"/>
                </a:schemeClr>
              </a:buClr>
              <a:buSzPct val="100000"/>
              <a:buFont typeface="Wingdings" panose="05000000000000000000" pitchFamily="2" charset="2"/>
              <a:buChar char="Ø"/>
            </a:pPr>
            <a:r>
              <a:rPr lang="en-US" sz="1800" b="1" dirty="0">
                <a:solidFill>
                  <a:schemeClr val="tx1">
                    <a:lumMod val="95000"/>
                    <a:lumOff val="5000"/>
                  </a:schemeClr>
                </a:solidFill>
              </a:rPr>
              <a:t>The antidote normalized ticagrelor-dependent bleeding in a mouse model of acute surgery. Last, the antidote had a circulating half-life of approximately 12 h—similar to ticagrelor (9.8 h) and TAM (12.4 h)</a:t>
            </a:r>
          </a:p>
          <a:p>
            <a:pPr marL="0" indent="0">
              <a:buClr>
                <a:schemeClr val="tx1">
                  <a:lumMod val="95000"/>
                  <a:lumOff val="5000"/>
                </a:schemeClr>
              </a:buClr>
              <a:buSzPct val="100000"/>
              <a:buNone/>
            </a:pPr>
            <a:endParaRPr lang="en-US" sz="1800" b="1" dirty="0">
              <a:solidFill>
                <a:schemeClr val="tx1">
                  <a:lumMod val="95000"/>
                  <a:lumOff val="5000"/>
                </a:schemeClr>
              </a:solidFill>
            </a:endParaRPr>
          </a:p>
          <a:p>
            <a:pPr>
              <a:buClr>
                <a:schemeClr val="tx1">
                  <a:lumMod val="95000"/>
                  <a:lumOff val="5000"/>
                </a:schemeClr>
              </a:buClr>
              <a:buSzPct val="100000"/>
              <a:buFont typeface="Wingdings" panose="05000000000000000000" pitchFamily="2" charset="2"/>
              <a:buChar char="Ø"/>
            </a:pPr>
            <a:r>
              <a:rPr lang="en-US" sz="1800" b="1" dirty="0">
                <a:solidFill>
                  <a:schemeClr val="tx1">
                    <a:lumMod val="95000"/>
                    <a:lumOff val="5000"/>
                  </a:schemeClr>
                </a:solidFill>
              </a:rPr>
              <a:t> </a:t>
            </a:r>
            <a:r>
              <a:rPr lang="en-US" sz="1800" b="1" dirty="0">
                <a:solidFill>
                  <a:schemeClr val="accent2">
                    <a:lumMod val="75000"/>
                  </a:schemeClr>
                </a:solidFill>
              </a:rPr>
              <a:t>The ticagrelor-specific neutralizing Fab, MEDI2452, binds unbound ticagrelor and TAM in a 1:1 ratio (12) and restores ADP-induced platelet aggregation</a:t>
            </a:r>
            <a:endParaRPr lang="en-US" sz="2400" dirty="0">
              <a:solidFill>
                <a:schemeClr val="accent2">
                  <a:lumMod val="75000"/>
                </a:schemeClr>
              </a:solidFill>
            </a:endParaRPr>
          </a:p>
        </p:txBody>
      </p:sp>
    </p:spTree>
    <p:extLst>
      <p:ext uri="{BB962C8B-B14F-4D97-AF65-F5344CB8AC3E}">
        <p14:creationId xmlns:p14="http://schemas.microsoft.com/office/powerpoint/2010/main" val="1448049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CE70-484C-468A-8DD0-0264B3C2C223}"/>
              </a:ext>
            </a:extLst>
          </p:cNvPr>
          <p:cNvSpPr>
            <a:spLocks noGrp="1"/>
          </p:cNvSpPr>
          <p:nvPr>
            <p:ph type="title"/>
          </p:nvPr>
        </p:nvSpPr>
        <p:spPr/>
        <p:txBody>
          <a:bodyPr>
            <a:normAutofit fontScale="90000"/>
          </a:bodyPr>
          <a:lstStyle/>
          <a:p>
            <a:r>
              <a:rPr lang="en-US" b="1" dirty="0">
                <a:solidFill>
                  <a:srgbClr val="C00000"/>
                </a:solidFill>
              </a:rPr>
              <a:t>Platelet Function Test</a:t>
            </a:r>
            <a:br>
              <a:rPr lang="en-US" b="1" dirty="0">
                <a:solidFill>
                  <a:srgbClr val="C00000"/>
                </a:solidFill>
              </a:rPr>
            </a:br>
            <a:endParaRPr lang="en-US" b="1" dirty="0">
              <a:solidFill>
                <a:srgbClr val="C00000"/>
              </a:solidFill>
            </a:endParaRPr>
          </a:p>
        </p:txBody>
      </p:sp>
      <p:sp>
        <p:nvSpPr>
          <p:cNvPr id="3" name="Content Placeholder 2">
            <a:extLst>
              <a:ext uri="{FF2B5EF4-FFF2-40B4-BE49-F238E27FC236}">
                <a16:creationId xmlns:a16="http://schemas.microsoft.com/office/drawing/2014/main" id="{CBFE1046-E372-4FC1-B8F1-B64F831163FE}"/>
              </a:ext>
            </a:extLst>
          </p:cNvPr>
          <p:cNvSpPr>
            <a:spLocks noGrp="1"/>
          </p:cNvSpPr>
          <p:nvPr>
            <p:ph idx="1"/>
          </p:nvPr>
        </p:nvSpPr>
        <p:spPr>
          <a:xfrm>
            <a:off x="381000" y="1066800"/>
            <a:ext cx="8382000" cy="5728833"/>
          </a:xfrm>
        </p:spPr>
        <p:txBody>
          <a:bodyPr>
            <a:normAutofit/>
          </a:bodyPr>
          <a:lstStyle/>
          <a:p>
            <a:pPr>
              <a:lnSpc>
                <a:spcPct val="150000"/>
              </a:lnSpc>
              <a:buClr>
                <a:schemeClr val="tx1">
                  <a:lumMod val="95000"/>
                  <a:lumOff val="5000"/>
                </a:schemeClr>
              </a:buClr>
              <a:buSzPct val="99000"/>
              <a:buFont typeface="Wingdings" panose="05000000000000000000" pitchFamily="2" charset="2"/>
              <a:buChar char="Ø"/>
            </a:pPr>
            <a:r>
              <a:rPr lang="en-US" sz="1800" b="1" dirty="0">
                <a:solidFill>
                  <a:schemeClr val="tx1">
                    <a:lumMod val="95000"/>
                    <a:lumOff val="5000"/>
                  </a:schemeClr>
                </a:solidFill>
              </a:rPr>
              <a:t>Besides the variance in platelet inhibitory effects between different P2Y12 inhibitors, there is also a large individual variation in the magnitude and duration of the antiplatelet effect.</a:t>
            </a:r>
          </a:p>
          <a:p>
            <a:pPr>
              <a:lnSpc>
                <a:spcPct val="150000"/>
              </a:lnSpc>
              <a:buClr>
                <a:schemeClr val="tx1">
                  <a:lumMod val="95000"/>
                  <a:lumOff val="5000"/>
                </a:schemeClr>
              </a:buClr>
              <a:buSzPct val="99000"/>
              <a:buFont typeface="Wingdings" panose="05000000000000000000" pitchFamily="2" charset="2"/>
              <a:buChar char="Ø"/>
            </a:pPr>
            <a:r>
              <a:rPr lang="en-US" sz="1800" b="1" dirty="0">
                <a:solidFill>
                  <a:schemeClr val="tx1">
                    <a:lumMod val="95000"/>
                    <a:lumOff val="5000"/>
                  </a:schemeClr>
                </a:solidFill>
              </a:rPr>
              <a:t> Because of the individual variation, the </a:t>
            </a:r>
            <a:r>
              <a:rPr lang="en-US" sz="1800" b="1" i="1" dirty="0">
                <a:solidFill>
                  <a:schemeClr val="accent3">
                    <a:lumMod val="75000"/>
                  </a:schemeClr>
                </a:solidFill>
              </a:rPr>
              <a:t>use of platelet function tests may aid the optimization of the timing of surgical procedures.</a:t>
            </a:r>
          </a:p>
          <a:p>
            <a:pPr>
              <a:lnSpc>
                <a:spcPct val="150000"/>
              </a:lnSpc>
              <a:buClr>
                <a:schemeClr val="tx1">
                  <a:lumMod val="95000"/>
                  <a:lumOff val="5000"/>
                </a:schemeClr>
              </a:buClr>
              <a:buSzPct val="99000"/>
              <a:buFont typeface="Wingdings" panose="05000000000000000000" pitchFamily="2" charset="2"/>
              <a:buChar char="Ø"/>
            </a:pPr>
            <a:r>
              <a:rPr lang="en-US" sz="1800" b="1" dirty="0">
                <a:solidFill>
                  <a:schemeClr val="tx1">
                    <a:lumMod val="95000"/>
                    <a:lumOff val="5000"/>
                  </a:schemeClr>
                </a:solidFill>
              </a:rPr>
              <a:t> However, platelet function tests could also be of value </a:t>
            </a:r>
            <a:r>
              <a:rPr lang="en-US" sz="1800" b="1" dirty="0">
                <a:solidFill>
                  <a:srgbClr val="7030A0"/>
                </a:solidFill>
              </a:rPr>
              <a:t>to establish the grade of platelet inhibition in patients in whom the time since discontinuation is unclear</a:t>
            </a:r>
            <a:r>
              <a:rPr lang="en-US" sz="1800" b="1" dirty="0">
                <a:solidFill>
                  <a:schemeClr val="tx1">
                    <a:lumMod val="95000"/>
                    <a:lumOff val="5000"/>
                  </a:schemeClr>
                </a:solidFill>
              </a:rPr>
              <a:t>, e.g. in unconscious or confused patients, and </a:t>
            </a:r>
            <a:r>
              <a:rPr lang="en-US" sz="1800" b="1" i="1" dirty="0">
                <a:solidFill>
                  <a:srgbClr val="00B050"/>
                </a:solidFill>
              </a:rPr>
              <a:t>in patients with uncertain compliance to the treatment</a:t>
            </a:r>
            <a:r>
              <a:rPr lang="en-US" i="1" dirty="0">
                <a:solidFill>
                  <a:srgbClr val="00B050"/>
                </a:solidFill>
              </a:rPr>
              <a:t>.</a:t>
            </a:r>
          </a:p>
        </p:txBody>
      </p:sp>
    </p:spTree>
    <p:extLst>
      <p:ext uri="{BB962C8B-B14F-4D97-AF65-F5344CB8AC3E}">
        <p14:creationId xmlns:p14="http://schemas.microsoft.com/office/powerpoint/2010/main" val="16632013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C92093D-B716-4285-885E-C68077BA4FDB}"/>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1286540" y="1111764"/>
            <a:ext cx="7161028" cy="4646842"/>
          </a:xfrm>
          <a:prstGeom prst="rect">
            <a:avLst/>
          </a:prstGeom>
        </p:spPr>
      </p:pic>
    </p:spTree>
    <p:extLst>
      <p:ext uri="{BB962C8B-B14F-4D97-AF65-F5344CB8AC3E}">
        <p14:creationId xmlns:p14="http://schemas.microsoft.com/office/powerpoint/2010/main" val="27168237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F0D64998-D7DD-4D96-B129-A3F6898B8EF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857251"/>
            <a:ext cx="9144000" cy="5143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a:extLst>
              <a:ext uri="{FF2B5EF4-FFF2-40B4-BE49-F238E27FC236}">
                <a16:creationId xmlns:a16="http://schemas.microsoft.com/office/drawing/2014/main" id="{F38C5099-6EAB-4561-8FF4-6A0FBAB3E48B}"/>
              </a:ext>
            </a:extLst>
          </p:cNvPr>
          <p:cNvSpPr>
            <a:spLocks noGrp="1"/>
          </p:cNvSpPr>
          <p:nvPr>
            <p:ph type="sldNum" sz="quarter" idx="12"/>
          </p:nvPr>
        </p:nvSpPr>
        <p:spPr/>
        <p:txBody>
          <a:bodyPr/>
          <a:lstStyle/>
          <a:p>
            <a:fld id="{3FF9EA4F-C8C0-4F22-9668-CD489016636F}" type="slidenum">
              <a:rPr lang="fa-IR" smtClean="0"/>
              <a:t>63</a:t>
            </a:fld>
            <a:endParaRPr lang="fa-IR"/>
          </a:p>
        </p:txBody>
      </p:sp>
    </p:spTree>
    <p:extLst>
      <p:ext uri="{BB962C8B-B14F-4D97-AF65-F5344CB8AC3E}">
        <p14:creationId xmlns:p14="http://schemas.microsoft.com/office/powerpoint/2010/main" val="4889168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1538</TotalTime>
  <Words>1293</Words>
  <Application>Microsoft Office PowerPoint</Application>
  <PresentationFormat>On-screen Show (4:3)</PresentationFormat>
  <Paragraphs>142</Paragraphs>
  <Slides>63</Slides>
  <Notes>0</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63</vt:i4>
      </vt:variant>
    </vt:vector>
  </HeadingPairs>
  <TitlesOfParts>
    <vt:vector size="68" baseType="lpstr">
      <vt:lpstr>Arial</vt:lpstr>
      <vt:lpstr>Calibri</vt:lpstr>
      <vt:lpstr>Comic Sans MS</vt:lpstr>
      <vt:lpstr>Wingdings</vt:lpstr>
      <vt:lpstr>Office Theme</vt:lpstr>
      <vt:lpstr>Perioperative Management of Antithrombotics</vt:lpstr>
      <vt:lpstr>PowerPoint Presentation</vt:lpstr>
      <vt:lpstr>UNMH Inpatient Pharmacy Anticoagulation Services Updated April 2019</vt:lpstr>
      <vt:lpstr>PowerPoint Presentation</vt:lpstr>
      <vt:lpstr>    1- Antiplatelet Agents (Emergent Surgery-Elective Surgery )     2- Anticoagulants Agents (Emergent Surgery-Elective Surgery )    (Stopping time  before surgery-Reinitiate time after surgery )       </vt:lpstr>
      <vt:lpstr>Anticoagulant Issues </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Enoxaparin Treatment Dose       </vt:lpstr>
      <vt:lpstr>  Post-procedure  </vt:lpstr>
      <vt:lpstr>PowerPoint Presentation</vt:lpstr>
      <vt:lpstr>PowerPoint Presentation</vt:lpstr>
      <vt:lpstr>PowerPoint Presentation</vt:lpstr>
      <vt:lpstr>PowerPoint Presentation</vt:lpstr>
      <vt:lpstr>Timing for ceasing Dabigatran (Pradaxa®) prior to surgery</vt:lpstr>
      <vt:lpstr>Timing for ceasing Apixaban (Eliquis®) prior to surgery</vt:lpstr>
      <vt:lpstr>Timing for ceasing Rivaroxaban prior to surgery</vt:lpstr>
      <vt:lpstr>PowerPoint Presentation</vt:lpstr>
      <vt:lpstr>PowerPoint Presentation</vt:lpstr>
      <vt:lpstr>Antiplatelet Issues </vt:lpstr>
      <vt:lpstr>PowerPoint Presentation</vt:lpstr>
      <vt:lpstr>PowerPoint Presentation</vt:lpstr>
      <vt:lpstr>PowerPoint Presentation</vt:lpstr>
      <vt:lpstr>PowerPoint Presentation</vt:lpstr>
      <vt:lpstr>PowerPoint Presentation</vt:lpstr>
      <vt:lpstr>PowerPoint Presentation</vt:lpstr>
      <vt:lpstr>Management of therapeutic heparin and warfarin therapy during neuraxial procedures</vt:lpstr>
      <vt:lpstr>PowerPoint Presentation</vt:lpstr>
      <vt:lpstr>Case 1 </vt:lpstr>
      <vt:lpstr>PowerPoint Presentation</vt:lpstr>
      <vt:lpstr>PowerPoint Presentation</vt:lpstr>
      <vt:lpstr>Case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Platelet Function Test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jurnal</dc:creator>
  <cp:lastModifiedBy>Morid Gouran</cp:lastModifiedBy>
  <cp:revision>255</cp:revision>
  <dcterms:created xsi:type="dcterms:W3CDTF">2006-08-16T00:00:00Z</dcterms:created>
  <dcterms:modified xsi:type="dcterms:W3CDTF">2026-10-08T08:00:07Z</dcterms:modified>
</cp:coreProperties>
</file>