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</Types>
</file>

<file path=_rels/.rels><?xml version="1.0" encoding="UTF-8" standalone="yes"?>
<Relationships xmlns="http://schemas.openxmlformats.org/package/2006/relationships">
    <Relationship Id="rId1" Type="http://schemas.openxmlformats.org/officeDocument/2006/relationships/officeDocument" Target="ppt/presentation.xml"/>
    <Relationship Id="rId2" Type="http://schemas.openxmlformats.org/officeDocument/2006/relationships/extended-properties" Target="docProps/app.xml"/>
    <Relationship Id="rId3" Type="http://schemas.openxmlformats.org/package/2006/relationships/metadata/core-properties" Target="docProps/core.xml"/>
    <Relationship Id="rId4" Type="http://schemas.openxmlformats.org/officeDocument/2006/relationships/custom-properties" Target="docProps/custom.xml"/>
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x="9144000" cy="5143500"/>
  <p:notesSz cx="9144000" cy="51435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/Relationships>
</file>

<file path=ppt/slideLayouts/_rels/slideLayout1.xml.rels><?xml version="1.0" encoding="UTF-8"?>
<Relationships xmlns="http://schemas.openxmlformats.org/package/2006/relationships">
   <Relationship Id="rId1" Type="http://schemas.openxmlformats.org/officeDocument/2006/relationships/slideMaster" Target="../slideMasters/slideMaster1.xml" />
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  <Relationship Id="rId2" Type="http://schemas.openxmlformats.org/officeDocument/2006/relationships/theme" Target="../theme/theme1.xml"/>
    <Relationship Id="rId1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Relationship Id="rId5" Type="http://schemas.openxmlformats.org/officeDocument/2006/relationships/image" Target="../media/image5.png" 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image" Target="../media/image6.png" /><Relationship Id="rId7" Type="http://schemas.openxmlformats.org/officeDocument/2006/relationships/image" Target="../media/image7.png" 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 /><Relationship Id="rId9" Type="http://schemas.openxmlformats.org/officeDocument/2006/relationships/image" Target="../media/image9.png" /><Relationship Id="rId10" Type="http://schemas.openxmlformats.org/officeDocument/2006/relationships/image" Target="../media/image10.png" /><Relationship Id="rId11" Type="http://schemas.openxmlformats.org/officeDocument/2006/relationships/image" Target="../media/image11.png" /><Relationship Id="rId12" Type="http://schemas.openxmlformats.org/officeDocument/2006/relationships/image" Target="../media/image12.png" /><Relationship Id="rId13" Type="http://schemas.openxmlformats.org/officeDocument/2006/relationships/image" Target="../media/image13.png" 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4" Type="http://schemas.openxmlformats.org/officeDocument/2006/relationships/image" Target="../media/image14.png" /><Relationship Id="rId15" Type="http://schemas.openxmlformats.org/officeDocument/2006/relationships/image" Target="../media/image15.png" 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6" Type="http://schemas.openxmlformats.org/officeDocument/2006/relationships/image" Target="../media/image16.png" /><Relationship Id="rId17" Type="http://schemas.openxmlformats.org/officeDocument/2006/relationships/image" Target="../media/image17.png" 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8" Type="http://schemas.openxmlformats.org/officeDocument/2006/relationships/image" Target="../media/image18.png" /><Relationship Id="rId19" Type="http://schemas.openxmlformats.org/officeDocument/2006/relationships/image" Target="../media/image19.png" /><Relationship Id="rId20" Type="http://schemas.openxmlformats.org/officeDocument/2006/relationships/image" Target="../media/image20.png" /><Relationship Id="rId21" Type="http://schemas.openxmlformats.org/officeDocument/2006/relationships/image" Target="../media/image21.png" 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2" Type="http://schemas.openxmlformats.org/officeDocument/2006/relationships/image" Target="../media/image22.png" /><Relationship Id="rId23" Type="http://schemas.openxmlformats.org/officeDocument/2006/relationships/image" Target="../media/image23.png" /><Relationship Id="rId24" Type="http://schemas.openxmlformats.org/officeDocument/2006/relationships/image" Target="../media/image24.png" /><Relationship Id="rId25" Type="http://schemas.openxmlformats.org/officeDocument/2006/relationships/image" Target="../media/image25.png" /><Relationship Id="rId26" Type="http://schemas.openxmlformats.org/officeDocument/2006/relationships/image" Target="../media/image26.png" /><Relationship Id="rId27" Type="http://schemas.openxmlformats.org/officeDocument/2006/relationships/image" Target="../media/image27.png" 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8" Type="http://schemas.openxmlformats.org/officeDocument/2006/relationships/image" Target="../media/image28.png" /><Relationship Id="rId29" Type="http://schemas.openxmlformats.org/officeDocument/2006/relationships/image" Target="../media/image29.png" 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0" Type="http://schemas.openxmlformats.org/officeDocument/2006/relationships/image" Target="../media/image30.png" /><Relationship Id="rId31" Type="http://schemas.openxmlformats.org/officeDocument/2006/relationships/image" Target="../media/image31.png" 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2" Type="http://schemas.openxmlformats.org/officeDocument/2006/relationships/image" Target="../media/image32.png" /><Relationship Id="rId33" Type="http://schemas.openxmlformats.org/officeDocument/2006/relationships/image" Target="../media/image33.png" /><Relationship Id="rId34" Type="http://schemas.openxmlformats.org/officeDocument/2006/relationships/image" Target="../media/image34.png" /><Relationship Id="rId35" Type="http://schemas.openxmlformats.org/officeDocument/2006/relationships/image" Target="../media/image35.png" /><Relationship Id="rId36" Type="http://schemas.openxmlformats.org/officeDocument/2006/relationships/image" Target="../media/image36.png" /><Relationship Id="rId37" Type="http://schemas.openxmlformats.org/officeDocument/2006/relationships/image" Target="../media/image37.png" 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8" Type="http://schemas.openxmlformats.org/officeDocument/2006/relationships/image" Target="../media/image38.png" /><Relationship Id="rId39" Type="http://schemas.openxmlformats.org/officeDocument/2006/relationships/image" Target="../media/image39.png" 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40" Type="http://schemas.openxmlformats.org/officeDocument/2006/relationships/image" Target="../media/image40.png" /><Relationship Id="rId41" Type="http://schemas.openxmlformats.org/officeDocument/2006/relationships/image" Target="../media/image41.png" /><Relationship Id="rId42" Type="http://schemas.openxmlformats.org/officeDocument/2006/relationships/image" Target="../media/image42.png" /><Relationship Id="rId43" Type="http://schemas.openxmlformats.org/officeDocument/2006/relationships/image" Target="../media/image43.png" /><Relationship Id="rId44" Type="http://schemas.openxmlformats.org/officeDocument/2006/relationships/image" Target="../media/image44.png" /><Relationship Id="rId45" Type="http://schemas.openxmlformats.org/officeDocument/2006/relationships/image" Target="../media/image45.png" 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46" Type="http://schemas.openxmlformats.org/officeDocument/2006/relationships/image" Target="../media/image46.png" /><Relationship Id="rId47" Type="http://schemas.openxmlformats.org/officeDocument/2006/relationships/image" Target="../media/image47.png" /><Relationship Id="rId48" Type="http://schemas.openxmlformats.org/officeDocument/2006/relationships/image" Target="../media/image48.png" /><Relationship Id="rId49" Type="http://schemas.openxmlformats.org/officeDocument/2006/relationships/image" Target="../media/image49.png" /><Relationship Id="rId50" Type="http://schemas.openxmlformats.org/officeDocument/2006/relationships/image" Target="../media/image50.png" /><Relationship Id="rId51" Type="http://schemas.openxmlformats.org/officeDocument/2006/relationships/image" Target="../media/image51.png" 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52" Type="http://schemas.openxmlformats.org/officeDocument/2006/relationships/image" Target="../media/image52.png" /><Relationship Id="rId53" Type="http://schemas.openxmlformats.org/officeDocument/2006/relationships/image" Target="../media/image53.png" /><Relationship Id="rId54" Type="http://schemas.openxmlformats.org/officeDocument/2006/relationships/image" Target="../media/image54.png" /><Relationship Id="rId55" Type="http://schemas.openxmlformats.org/officeDocument/2006/relationships/image" Target="../media/image55.png" /><Relationship Id="rId56" Type="http://schemas.openxmlformats.org/officeDocument/2006/relationships/image" Target="../media/image56.png" /><Relationship Id="rId57" Type="http://schemas.openxmlformats.org/officeDocument/2006/relationships/image" Target="../media/image57.png" 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58" Type="http://schemas.openxmlformats.org/officeDocument/2006/relationships/image" Target="../media/image58.png" /><Relationship Id="rId59" Type="http://schemas.openxmlformats.org/officeDocument/2006/relationships/image" Target="../media/image59.png" 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60" Type="http://schemas.openxmlformats.org/officeDocument/2006/relationships/image" Target="../media/image60.png" /><Relationship Id="rId61" Type="http://schemas.openxmlformats.org/officeDocument/2006/relationships/image" Target="../media/image61.png" 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62" Type="http://schemas.openxmlformats.org/officeDocument/2006/relationships/image" Target="../media/image62.png" /><Relationship Id="rId63" Type="http://schemas.openxmlformats.org/officeDocument/2006/relationships/image" Target="../media/image63.png" /><Relationship Id="rId64" Type="http://schemas.openxmlformats.org/officeDocument/2006/relationships/image" Target="../media/image64.png" /><Relationship Id="rId65" Type="http://schemas.openxmlformats.org/officeDocument/2006/relationships/image" Target="../media/image65.png" /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" name="object 2"/>
          <p:cNvSpPr/>
          <p:nvPr/>
        </p:nvSpPr>
        <p:spPr>
          <a:xfrm>
            <a:off x="2512583" y="4848533"/>
            <a:ext cx="6345524" cy="9525"/>
          </a:xfrm>
          <a:custGeom>
            <a:avLst/>
            <a:gdLst/>
            <a:ahLst/>
            <a:cxnLst/>
            <a:rect l="l" t="t" r="r" b="b"/>
            <a:pathLst>
              <a:path w="6345524" h="9525">
                <a:moveTo>
                  <a:pt x="6340762" y="4763"/>
                </a:moveTo>
                <a:lnTo>
                  <a:pt x="4762" y="4763"/>
                </a:lnTo>
              </a:path>
            </a:pathLst>
          </a:custGeom>
          <a:ln w="9525">
            <a:solidFill>
              <a:srgbClr val="d0d0d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pic>
        <p:nvPicPr>
          <p:cNvPr id="2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203200" y="4724400"/>
            <a:ext cx="930550" cy="266699"/>
          </a:xfrm>
          <a:prstGeom prst="rect">
            <a:avLst/>
          </a:prstGeom>
        </p:spPr>
      </p:pic>
      <p:pic>
        <p:nvPicPr>
          <p:cNvPr id="3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1231900" y="4635500"/>
            <a:ext cx="1056085" cy="37838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475884" y="4793801"/>
            <a:ext cx="123110" cy="123109"/>
          </a:xfrm>
          <a:custGeom>
            <a:avLst/>
            <a:gdLst/>
            <a:ahLst/>
            <a:cxnLst/>
            <a:rect l="l" t="t" r="r" b="b"/>
            <a:pathLst>
              <a:path w="123110" h="123109">
                <a:moveTo>
                  <a:pt x="0" y="61556"/>
                </a:moveTo>
                <a:cubicBezTo>
                  <a:pt x="0" y="27560"/>
                  <a:pt x="27560" y="0"/>
                  <a:pt x="61555" y="0"/>
                </a:cubicBezTo>
                <a:lnTo>
                  <a:pt x="61555" y="0"/>
                </a:lnTo>
                <a:lnTo>
                  <a:pt x="61555" y="0"/>
                </a:lnTo>
                <a:lnTo>
                  <a:pt x="61555" y="0"/>
                </a:lnTo>
                <a:cubicBezTo>
                  <a:pt x="95551" y="0"/>
                  <a:pt x="123110" y="27559"/>
                  <a:pt x="123110" y="61555"/>
                </a:cubicBezTo>
                <a:lnTo>
                  <a:pt x="123110" y="61555"/>
                </a:lnTo>
                <a:cubicBezTo>
                  <a:pt x="123110" y="61555"/>
                  <a:pt x="123110" y="61555"/>
                  <a:pt x="123110" y="61555"/>
                </a:cubicBezTo>
                <a:lnTo>
                  <a:pt x="123110" y="61555"/>
                </a:lnTo>
                <a:lnTo>
                  <a:pt x="123110" y="61554"/>
                </a:lnTo>
                <a:lnTo>
                  <a:pt x="123110" y="61554"/>
                </a:lnTo>
                <a:cubicBezTo>
                  <a:pt x="123110" y="95550"/>
                  <a:pt x="95551" y="123109"/>
                  <a:pt x="61555" y="123109"/>
                </a:cubicBezTo>
                <a:lnTo>
                  <a:pt x="61555" y="123109"/>
                </a:lnTo>
                <a:lnTo>
                  <a:pt x="61555" y="123109"/>
                </a:lnTo>
                <a:lnTo>
                  <a:pt x="61555" y="123109"/>
                </a:lnTo>
                <a:cubicBezTo>
                  <a:pt x="27559" y="123109"/>
                  <a:pt x="0" y="95550"/>
                  <a:pt x="0" y="61554"/>
                </a:cubicBezTo>
                <a:close/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8585136" y="4813637"/>
            <a:ext cx="79318" cy="79315"/>
          </a:xfrm>
          <a:custGeom>
            <a:avLst/>
            <a:gdLst/>
            <a:ahLst/>
            <a:cxnLst/>
            <a:rect l="l" t="t" r="r" b="b"/>
            <a:pathLst>
              <a:path w="79318" h="79315">
                <a:moveTo>
                  <a:pt x="4" y="39658"/>
                </a:moveTo>
                <a:cubicBezTo>
                  <a:pt x="4" y="17756"/>
                  <a:pt x="17759" y="0"/>
                  <a:pt x="39662" y="0"/>
                </a:cubicBezTo>
                <a:lnTo>
                  <a:pt x="39662" y="0"/>
                </a:lnTo>
                <a:lnTo>
                  <a:pt x="39660" y="0"/>
                </a:lnTo>
                <a:lnTo>
                  <a:pt x="39660" y="0"/>
                </a:lnTo>
                <a:cubicBezTo>
                  <a:pt x="61563" y="0"/>
                  <a:pt x="79318" y="17755"/>
                  <a:pt x="79318" y="39658"/>
                </a:cubicBezTo>
                <a:lnTo>
                  <a:pt x="79318" y="39658"/>
                </a:lnTo>
                <a:cubicBezTo>
                  <a:pt x="79318" y="39658"/>
                  <a:pt x="79318" y="39658"/>
                  <a:pt x="79318" y="39658"/>
                </a:cubicBezTo>
                <a:lnTo>
                  <a:pt x="79318" y="39658"/>
                </a:lnTo>
                <a:lnTo>
                  <a:pt x="79317" y="39657"/>
                </a:lnTo>
                <a:lnTo>
                  <a:pt x="79317" y="39657"/>
                </a:lnTo>
                <a:cubicBezTo>
                  <a:pt x="79317" y="61560"/>
                  <a:pt x="61561" y="79315"/>
                  <a:pt x="39659" y="79315"/>
                </a:cubicBezTo>
                <a:lnTo>
                  <a:pt x="39659" y="79315"/>
                </a:lnTo>
                <a:lnTo>
                  <a:pt x="39658" y="79314"/>
                </a:lnTo>
                <a:lnTo>
                  <a:pt x="39658" y="79314"/>
                </a:lnTo>
                <a:cubicBezTo>
                  <a:pt x="17756" y="79314"/>
                  <a:pt x="0" y="61559"/>
                  <a:pt x="0" y="39657"/>
                </a:cubicBezTo>
                <a:close/>
              </a:path>
            </a:pathLst>
          </a:custGeom>
          <a:solidFill>
            <a:srgbClr val="8787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8770541" y="4789869"/>
            <a:ext cx="125807" cy="125806"/>
          </a:xfrm>
          <a:custGeom>
            <a:avLst/>
            <a:gdLst/>
            <a:ahLst/>
            <a:cxnLst/>
            <a:rect l="l" t="t" r="r" b="b"/>
            <a:pathLst>
              <a:path w="125807" h="125806">
                <a:moveTo>
                  <a:pt x="0" y="62904"/>
                </a:moveTo>
                <a:cubicBezTo>
                  <a:pt x="0" y="28163"/>
                  <a:pt x="28163" y="0"/>
                  <a:pt x="62904" y="0"/>
                </a:cubicBezTo>
                <a:lnTo>
                  <a:pt x="62904" y="0"/>
                </a:lnTo>
                <a:lnTo>
                  <a:pt x="62903" y="0"/>
                </a:lnTo>
                <a:lnTo>
                  <a:pt x="62903" y="0"/>
                </a:lnTo>
                <a:cubicBezTo>
                  <a:pt x="97644" y="0"/>
                  <a:pt x="125807" y="28163"/>
                  <a:pt x="125807" y="62903"/>
                </a:cubicBezTo>
                <a:lnTo>
                  <a:pt x="125807" y="62903"/>
                </a:lnTo>
                <a:cubicBezTo>
                  <a:pt x="125807" y="62903"/>
                  <a:pt x="125807" y="62904"/>
                  <a:pt x="125807" y="62904"/>
                </a:cubicBezTo>
                <a:lnTo>
                  <a:pt x="125807" y="62904"/>
                </a:lnTo>
                <a:lnTo>
                  <a:pt x="125807" y="62903"/>
                </a:lnTo>
                <a:lnTo>
                  <a:pt x="125807" y="62903"/>
                </a:lnTo>
                <a:cubicBezTo>
                  <a:pt x="125807" y="97644"/>
                  <a:pt x="97644" y="125806"/>
                  <a:pt x="62904" y="125806"/>
                </a:cubicBezTo>
                <a:lnTo>
                  <a:pt x="62904" y="125806"/>
                </a:lnTo>
                <a:lnTo>
                  <a:pt x="62904" y="125806"/>
                </a:lnTo>
                <a:lnTo>
                  <a:pt x="62904" y="125806"/>
                </a:lnTo>
                <a:cubicBezTo>
                  <a:pt x="28162" y="125806"/>
                  <a:pt x="0" y="97643"/>
                  <a:pt x="0" y="62902"/>
                </a:cubicBezTo>
                <a:close/>
              </a:path>
            </a:pathLst>
          </a:custGeom>
          <a:solidFill>
            <a:srgbClr val="ae102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2673685" y="4720409"/>
            <a:ext cx="1288733" cy="261610"/>
          </a:xfrm>
          <a:custGeom>
            <a:avLst/>
            <a:gdLst/>
            <a:ahLst/>
            <a:cxnLst/>
            <a:rect l="l" t="t" r="r" b="b"/>
            <a:pathLst>
              <a:path w="1288733" h="261610">
                <a:moveTo>
                  <a:pt x="0" y="0"/>
                </a:moveTo>
                <a:lnTo>
                  <a:pt x="1288733" y="0"/>
                </a:lnTo>
                <a:lnTo>
                  <a:pt x="1288733" y="261610"/>
                </a:lnTo>
                <a:lnTo>
                  <a:pt x="0" y="26161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2765125" y="4794727"/>
            <a:ext cx="1139812" cy="15263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070" spc="10" dirty="0">
                <a:solidFill>
                  <a:srgbClr val="878787"/>
                </a:solidFill>
                <a:latin typeface="Calibri"/>
                <a:cs typeface="Calibri"/>
              </a:rPr>
              <a:t>Congress Highlights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4" name="Imag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0" y="0"/>
            <a:ext cx="3711354" cy="3946642"/>
          </a:xfrm>
          <a:prstGeom prst="rect">
            <a:avLst/>
          </a:prstGeom>
        </p:spPr>
      </p:pic>
      <p:pic>
        <p:nvPicPr>
          <p:cNvPr id="5" name="Imag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1930400" y="2273300"/>
            <a:ext cx="1928529" cy="1921497"/>
          </a:xfrm>
          <a:prstGeom prst="rect">
            <a:avLst/>
          </a:prstGeom>
        </p:spPr>
      </p:pic>
      <p:sp>
        <p:nvSpPr>
          <p:cNvPr id="1" name="text 1"/>
          <p:cNvSpPr txBox="1"/>
          <p:nvPr/>
        </p:nvSpPr>
        <p:spPr>
          <a:xfrm>
            <a:off x="5216235" y="1432412"/>
            <a:ext cx="3660801" cy="562513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3030" b="1" spc="10" dirty="0">
                <a:solidFill>
                  <a:srgbClr val="ae1022"/>
                </a:solidFill>
                <a:latin typeface="Arial"/>
                <a:cs typeface="Arial"/>
              </a:rPr>
              <a:t>ACUTE CORONARY</a:t>
            </a:r>
            <a:endParaRPr sz="30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6325054" y="1876912"/>
            <a:ext cx="2549348" cy="562513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3090" b="1" spc="10" dirty="0">
                <a:solidFill>
                  <a:srgbClr val="ae1022"/>
                </a:solidFill>
                <a:latin typeface="Arial"/>
                <a:cs typeface="Arial"/>
              </a:rPr>
              <a:t>SYNDROMES</a:t>
            </a:r>
            <a:endParaRPr sz="30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5919728" y="2492003"/>
            <a:ext cx="2872485" cy="312507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760" b="1" spc="10" dirty="0">
                <a:latin typeface="Arial"/>
                <a:cs typeface="Arial"/>
              </a:rPr>
              <a:t>D. Capodanno (Catania, IT)</a:t>
            </a:r>
            <a:endParaRPr sz="17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139910" y="2401682"/>
            <a:ext cx="4586186" cy="19050"/>
          </a:xfrm>
          <a:custGeom>
            <a:avLst/>
            <a:gdLst/>
            <a:ahLst/>
            <a:cxnLst/>
            <a:rect l="l" t="t" r="r" b="b"/>
            <a:pathLst>
              <a:path w="4586186" h="19050">
                <a:moveTo>
                  <a:pt x="4576662" y="9525"/>
                </a:moveTo>
                <a:lnTo>
                  <a:pt x="9525" y="9525"/>
                </a:lnTo>
              </a:path>
            </a:pathLst>
          </a:custGeom>
          <a:ln w="19050">
            <a:solidFill>
              <a:srgbClr val="d0d0d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2283013" y="4484606"/>
            <a:ext cx="6522871" cy="181510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049" i="1" spc="10" dirty="0">
                <a:latin typeface="Arial"/>
                <a:cs typeface="Arial"/>
              </a:rPr>
              <a:t>Lecturing or consulting fees from AstraZeneca, Bayer, Boehringer Ingelheim, Daiichi Sankyo, Pfizer, Sanofi</a:t>
            </a:r>
            <a:endParaRPr sz="10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7392021" y="4291078"/>
            <a:ext cx="1379245" cy="203130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149" b="1" spc="10" dirty="0">
                <a:solidFill>
                  <a:srgbClr val="878787"/>
                </a:solidFill>
                <a:latin typeface="Arial"/>
                <a:cs typeface="Arial"/>
              </a:rPr>
              <a:t>Conflicts of Interest</a:t>
            </a:r>
            <a:endParaRPr sz="11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6413037" y="149026"/>
            <a:ext cx="2386381" cy="250006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99" b="1" spc="10" dirty="0">
                <a:solidFill>
                  <a:srgbClr val="878787"/>
                </a:solidFill>
                <a:latin typeface="Arial"/>
                <a:cs typeface="Arial"/>
              </a:rPr>
              <a:t>ESC CONGRESS HIGHLIGHTS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2512583" y="4848533"/>
            <a:ext cx="6345524" cy="9525"/>
          </a:xfrm>
          <a:custGeom>
            <a:avLst/>
            <a:gdLst/>
            <a:ahLst/>
            <a:cxnLst/>
            <a:rect l="l" t="t" r="r" b="b"/>
            <a:pathLst>
              <a:path w="6345524" h="9525">
                <a:moveTo>
                  <a:pt x="6340762" y="4763"/>
                </a:moveTo>
                <a:lnTo>
                  <a:pt x="4762" y="4763"/>
                </a:lnTo>
              </a:path>
            </a:pathLst>
          </a:custGeom>
          <a:ln w="9525">
            <a:solidFill>
              <a:srgbClr val="d0d0d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pic>
        <p:nvPicPr>
          <p:cNvPr id="6" name="Image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203200" y="4724400"/>
            <a:ext cx="930550" cy="266699"/>
          </a:xfrm>
          <a:prstGeom prst="rect">
            <a:avLst/>
          </a:prstGeom>
        </p:spPr>
      </p:pic>
      <p:pic>
        <p:nvPicPr>
          <p:cNvPr id="7" name="Image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1231900" y="4635500"/>
            <a:ext cx="1056085" cy="378389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2475884" y="4793801"/>
            <a:ext cx="123110" cy="123109"/>
          </a:xfrm>
          <a:custGeom>
            <a:avLst/>
            <a:gdLst/>
            <a:ahLst/>
            <a:cxnLst/>
            <a:rect l="l" t="t" r="r" b="b"/>
            <a:pathLst>
              <a:path w="123110" h="123109">
                <a:moveTo>
                  <a:pt x="0" y="61556"/>
                </a:moveTo>
                <a:cubicBezTo>
                  <a:pt x="0" y="27560"/>
                  <a:pt x="27560" y="0"/>
                  <a:pt x="61555" y="0"/>
                </a:cubicBezTo>
                <a:lnTo>
                  <a:pt x="61555" y="0"/>
                </a:lnTo>
                <a:lnTo>
                  <a:pt x="61555" y="0"/>
                </a:lnTo>
                <a:lnTo>
                  <a:pt x="61555" y="0"/>
                </a:lnTo>
                <a:cubicBezTo>
                  <a:pt x="95551" y="0"/>
                  <a:pt x="123110" y="27559"/>
                  <a:pt x="123110" y="61555"/>
                </a:cubicBezTo>
                <a:lnTo>
                  <a:pt x="123110" y="61555"/>
                </a:lnTo>
                <a:cubicBezTo>
                  <a:pt x="123110" y="61555"/>
                  <a:pt x="123110" y="61555"/>
                  <a:pt x="123110" y="61555"/>
                </a:cubicBezTo>
                <a:lnTo>
                  <a:pt x="123110" y="61555"/>
                </a:lnTo>
                <a:lnTo>
                  <a:pt x="123110" y="61554"/>
                </a:lnTo>
                <a:lnTo>
                  <a:pt x="123110" y="61554"/>
                </a:lnTo>
                <a:cubicBezTo>
                  <a:pt x="123110" y="95550"/>
                  <a:pt x="95551" y="123109"/>
                  <a:pt x="61555" y="123109"/>
                </a:cubicBezTo>
                <a:lnTo>
                  <a:pt x="61555" y="123109"/>
                </a:lnTo>
                <a:lnTo>
                  <a:pt x="61555" y="123109"/>
                </a:lnTo>
                <a:lnTo>
                  <a:pt x="61555" y="123109"/>
                </a:lnTo>
                <a:cubicBezTo>
                  <a:pt x="27559" y="123109"/>
                  <a:pt x="0" y="95550"/>
                  <a:pt x="0" y="61554"/>
                </a:cubicBezTo>
                <a:close/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8585136" y="4813637"/>
            <a:ext cx="79318" cy="79315"/>
          </a:xfrm>
          <a:custGeom>
            <a:avLst/>
            <a:gdLst/>
            <a:ahLst/>
            <a:cxnLst/>
            <a:rect l="l" t="t" r="r" b="b"/>
            <a:pathLst>
              <a:path w="79318" h="79315">
                <a:moveTo>
                  <a:pt x="4" y="39658"/>
                </a:moveTo>
                <a:cubicBezTo>
                  <a:pt x="4" y="17756"/>
                  <a:pt x="17759" y="0"/>
                  <a:pt x="39662" y="0"/>
                </a:cubicBezTo>
                <a:lnTo>
                  <a:pt x="39662" y="0"/>
                </a:lnTo>
                <a:lnTo>
                  <a:pt x="39660" y="0"/>
                </a:lnTo>
                <a:lnTo>
                  <a:pt x="39660" y="0"/>
                </a:lnTo>
                <a:cubicBezTo>
                  <a:pt x="61563" y="0"/>
                  <a:pt x="79318" y="17755"/>
                  <a:pt x="79318" y="39658"/>
                </a:cubicBezTo>
                <a:lnTo>
                  <a:pt x="79318" y="39658"/>
                </a:lnTo>
                <a:cubicBezTo>
                  <a:pt x="79318" y="39658"/>
                  <a:pt x="79318" y="39658"/>
                  <a:pt x="79318" y="39658"/>
                </a:cubicBezTo>
                <a:lnTo>
                  <a:pt x="79318" y="39658"/>
                </a:lnTo>
                <a:lnTo>
                  <a:pt x="79317" y="39657"/>
                </a:lnTo>
                <a:lnTo>
                  <a:pt x="79317" y="39657"/>
                </a:lnTo>
                <a:cubicBezTo>
                  <a:pt x="79317" y="61560"/>
                  <a:pt x="61561" y="79315"/>
                  <a:pt x="39659" y="79315"/>
                </a:cubicBezTo>
                <a:lnTo>
                  <a:pt x="39659" y="79315"/>
                </a:lnTo>
                <a:lnTo>
                  <a:pt x="39658" y="79314"/>
                </a:lnTo>
                <a:lnTo>
                  <a:pt x="39658" y="79314"/>
                </a:lnTo>
                <a:cubicBezTo>
                  <a:pt x="17756" y="79314"/>
                  <a:pt x="0" y="61559"/>
                  <a:pt x="0" y="39657"/>
                </a:cubicBezTo>
                <a:close/>
              </a:path>
            </a:pathLst>
          </a:custGeom>
          <a:solidFill>
            <a:srgbClr val="8787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8770541" y="4789869"/>
            <a:ext cx="125807" cy="125806"/>
          </a:xfrm>
          <a:custGeom>
            <a:avLst/>
            <a:gdLst/>
            <a:ahLst/>
            <a:cxnLst/>
            <a:rect l="l" t="t" r="r" b="b"/>
            <a:pathLst>
              <a:path w="125807" h="125806">
                <a:moveTo>
                  <a:pt x="0" y="62904"/>
                </a:moveTo>
                <a:cubicBezTo>
                  <a:pt x="0" y="28163"/>
                  <a:pt x="28163" y="0"/>
                  <a:pt x="62904" y="0"/>
                </a:cubicBezTo>
                <a:lnTo>
                  <a:pt x="62904" y="0"/>
                </a:lnTo>
                <a:lnTo>
                  <a:pt x="62903" y="0"/>
                </a:lnTo>
                <a:lnTo>
                  <a:pt x="62903" y="0"/>
                </a:lnTo>
                <a:cubicBezTo>
                  <a:pt x="97644" y="0"/>
                  <a:pt x="125807" y="28163"/>
                  <a:pt x="125807" y="62903"/>
                </a:cubicBezTo>
                <a:lnTo>
                  <a:pt x="125807" y="62903"/>
                </a:lnTo>
                <a:cubicBezTo>
                  <a:pt x="125807" y="62903"/>
                  <a:pt x="125807" y="62904"/>
                  <a:pt x="125807" y="62904"/>
                </a:cubicBezTo>
                <a:lnTo>
                  <a:pt x="125807" y="62904"/>
                </a:lnTo>
                <a:lnTo>
                  <a:pt x="125807" y="62903"/>
                </a:lnTo>
                <a:lnTo>
                  <a:pt x="125807" y="62903"/>
                </a:lnTo>
                <a:cubicBezTo>
                  <a:pt x="125807" y="97644"/>
                  <a:pt x="97644" y="125806"/>
                  <a:pt x="62904" y="125806"/>
                </a:cubicBezTo>
                <a:lnTo>
                  <a:pt x="62904" y="125806"/>
                </a:lnTo>
                <a:lnTo>
                  <a:pt x="62904" y="125806"/>
                </a:lnTo>
                <a:lnTo>
                  <a:pt x="62904" y="125806"/>
                </a:lnTo>
                <a:cubicBezTo>
                  <a:pt x="28162" y="125806"/>
                  <a:pt x="0" y="97643"/>
                  <a:pt x="0" y="62902"/>
                </a:cubicBezTo>
                <a:close/>
              </a:path>
            </a:pathLst>
          </a:custGeom>
          <a:solidFill>
            <a:srgbClr val="ae102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2673685" y="4720409"/>
            <a:ext cx="1288733" cy="261610"/>
          </a:xfrm>
          <a:custGeom>
            <a:avLst/>
            <a:gdLst/>
            <a:ahLst/>
            <a:cxnLst/>
            <a:rect l="l" t="t" r="r" b="b"/>
            <a:pathLst>
              <a:path w="1288733" h="261610">
                <a:moveTo>
                  <a:pt x="0" y="0"/>
                </a:moveTo>
                <a:lnTo>
                  <a:pt x="1288733" y="0"/>
                </a:lnTo>
                <a:lnTo>
                  <a:pt x="1288733" y="261610"/>
                </a:lnTo>
                <a:lnTo>
                  <a:pt x="0" y="26161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2765125" y="4794727"/>
            <a:ext cx="1139812" cy="15263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070" spc="10" dirty="0">
                <a:solidFill>
                  <a:srgbClr val="878787"/>
                </a:solidFill>
                <a:latin typeface="Calibri"/>
                <a:cs typeface="Calibri"/>
              </a:rPr>
              <a:t>Congress Highlights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274320" y="114370"/>
            <a:ext cx="1256347" cy="390634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2260" b="1" spc="10" dirty="0">
                <a:solidFill>
                  <a:srgbClr val="ae1022"/>
                </a:solidFill>
                <a:latin typeface="Arial"/>
                <a:cs typeface="Arial"/>
              </a:rPr>
              <a:t>Contents</a:t>
            </a:r>
            <a:endParaRPr sz="22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274320" y="748668"/>
            <a:ext cx="4188831" cy="343758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460" spc="10" dirty="0">
                <a:solidFill>
                  <a:srgbClr val="ae1022"/>
                </a:solidFill>
                <a:latin typeface="Calibri"/>
                <a:cs typeface="Calibri"/>
              </a:rPr>
              <a:t>● </a:t>
            </a:r>
            <a:r>
              <a:rPr sz="1960" b="1" spc="10" dirty="0">
                <a:latin typeface="Arial"/>
                <a:cs typeface="Arial"/>
              </a:rPr>
              <a:t>Diagnosis of myocardial infarction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454320" y="1052344"/>
            <a:ext cx="1199048" cy="355117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2050" spc="10" dirty="0">
                <a:solidFill>
                  <a:srgbClr val="878787"/>
                </a:solidFill>
                <a:latin typeface="Arial"/>
                <a:cs typeface="Arial"/>
              </a:rPr>
              <a:t>• </a:t>
            </a:r>
            <a:r>
              <a:rPr sz="2000" spc="10" dirty="0">
                <a:latin typeface="Calibri"/>
                <a:cs typeface="Calibri"/>
              </a:rPr>
              <a:t>HiSTORIC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454320" y="1331744"/>
            <a:ext cx="1331381" cy="355117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2050" spc="10" dirty="0">
                <a:solidFill>
                  <a:srgbClr val="878787"/>
                </a:solidFill>
                <a:latin typeface="Arial"/>
                <a:cs typeface="Arial"/>
              </a:rPr>
              <a:t>• </a:t>
            </a:r>
            <a:r>
              <a:rPr sz="2000" spc="10" dirty="0">
                <a:latin typeface="Calibri"/>
                <a:cs typeface="Calibri"/>
              </a:rPr>
              <a:t>RAPID-TnT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274320" y="1942467"/>
            <a:ext cx="2692644" cy="629801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400" spc="10" dirty="0">
                <a:solidFill>
                  <a:srgbClr val="ae1022"/>
                </a:solidFill>
                <a:latin typeface="Calibri"/>
                <a:cs typeface="Calibri"/>
              </a:rPr>
              <a:t>● </a:t>
            </a:r>
            <a:r>
              <a:rPr sz="1900" b="1" spc="10" dirty="0">
                <a:latin typeface="Arial"/>
                <a:cs typeface="Arial"/>
              </a:rPr>
              <a:t>Relief of hypoxaemia</a:t>
            </a:r>
            <a:endParaRPr sz="1900">
              <a:latin typeface="Arial"/>
              <a:cs typeface="Arial"/>
            </a:endParaRPr>
          </a:p>
          <a:p>
            <a:pPr marL="180000">
              <a:lnSpc>
                <a:spcPct val="100000"/>
              </a:lnSpc>
            </a:pPr>
            <a:r>
              <a:rPr sz="2050" spc="10" dirty="0">
                <a:solidFill>
                  <a:srgbClr val="878787"/>
                </a:solidFill>
                <a:latin typeface="Arial"/>
                <a:cs typeface="Arial"/>
              </a:rPr>
              <a:t>• </a:t>
            </a:r>
            <a:r>
              <a:rPr sz="2000" spc="10" dirty="0">
                <a:latin typeface="Calibri"/>
                <a:cs typeface="Calibri"/>
              </a:rPr>
              <a:t>NZOTACS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274320" y="2856867"/>
            <a:ext cx="2594854" cy="629801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400" spc="10" dirty="0">
                <a:solidFill>
                  <a:srgbClr val="ae1022"/>
                </a:solidFill>
                <a:latin typeface="Calibri"/>
                <a:cs typeface="Calibri"/>
              </a:rPr>
              <a:t>● </a:t>
            </a:r>
            <a:r>
              <a:rPr sz="1900" b="1" spc="10" dirty="0">
                <a:latin typeface="Arial"/>
                <a:cs typeface="Arial"/>
              </a:rPr>
              <a:t>Antiplatelet therapy</a:t>
            </a:r>
            <a:endParaRPr sz="1900">
              <a:latin typeface="Arial"/>
              <a:cs typeface="Arial"/>
            </a:endParaRPr>
          </a:p>
          <a:p>
            <a:pPr marL="180000">
              <a:lnSpc>
                <a:spcPct val="100000"/>
              </a:lnSpc>
            </a:pPr>
            <a:r>
              <a:rPr sz="2050" spc="10" dirty="0">
                <a:solidFill>
                  <a:srgbClr val="878787"/>
                </a:solidFill>
                <a:latin typeface="Arial"/>
                <a:cs typeface="Arial"/>
              </a:rPr>
              <a:t>• </a:t>
            </a:r>
            <a:r>
              <a:rPr sz="2000" spc="10" dirty="0">
                <a:latin typeface="Calibri"/>
                <a:cs typeface="Calibri"/>
              </a:rPr>
              <a:t>ISAR-REACT 5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454320" y="3439944"/>
            <a:ext cx="1557442" cy="355117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2050" spc="10" dirty="0">
                <a:solidFill>
                  <a:srgbClr val="878787"/>
                </a:solidFill>
                <a:latin typeface="Arial"/>
                <a:cs typeface="Arial"/>
              </a:rPr>
              <a:t>• </a:t>
            </a:r>
            <a:r>
              <a:rPr sz="2000" spc="10" dirty="0">
                <a:latin typeface="Calibri"/>
                <a:cs typeface="Calibri"/>
              </a:rPr>
              <a:t>POPular AGE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454320" y="3719344"/>
            <a:ext cx="2022008" cy="355117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2050" spc="10" dirty="0">
                <a:solidFill>
                  <a:srgbClr val="878787"/>
                </a:solidFill>
                <a:latin typeface="Arial"/>
                <a:cs typeface="Arial"/>
              </a:rPr>
              <a:t>• </a:t>
            </a:r>
            <a:r>
              <a:rPr sz="2000" spc="10" dirty="0">
                <a:latin typeface="Calibri"/>
                <a:cs typeface="Calibri"/>
              </a:rPr>
              <a:t>POPular Genetics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73354" y="539086"/>
            <a:ext cx="8681833" cy="19050"/>
          </a:xfrm>
          <a:custGeom>
            <a:avLst/>
            <a:gdLst/>
            <a:ahLst/>
            <a:cxnLst/>
            <a:rect l="l" t="t" r="r" b="b"/>
            <a:pathLst>
              <a:path w="8681833" h="19050">
                <a:moveTo>
                  <a:pt x="8672309" y="9525"/>
                </a:moveTo>
                <a:lnTo>
                  <a:pt x="9525" y="9525"/>
                </a:lnTo>
              </a:path>
            </a:pathLst>
          </a:custGeom>
          <a:ln w="19050">
            <a:solidFill>
              <a:srgbClr val="d0d0d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solidFill>
            <a:srgbClr val="ae102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2512583" y="4848533"/>
            <a:ext cx="6345524" cy="9525"/>
          </a:xfrm>
          <a:custGeom>
            <a:avLst/>
            <a:gdLst/>
            <a:ahLst/>
            <a:cxnLst/>
            <a:rect l="l" t="t" r="r" b="b"/>
            <a:pathLst>
              <a:path w="6345524" h="9525">
                <a:moveTo>
                  <a:pt x="6340762" y="4763"/>
                </a:moveTo>
                <a:lnTo>
                  <a:pt x="4762" y="4763"/>
                </a:lnTo>
              </a:path>
            </a:pathLst>
          </a:custGeom>
          <a:ln w="9525">
            <a:solidFill>
              <a:srgbClr val="d0d0d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pic>
        <p:nvPicPr>
          <p:cNvPr id="8" name="Image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203200" y="4724400"/>
            <a:ext cx="930550" cy="266699"/>
          </a:xfrm>
          <a:prstGeom prst="rect">
            <a:avLst/>
          </a:prstGeom>
        </p:spPr>
      </p:pic>
      <p:pic>
        <p:nvPicPr>
          <p:cNvPr id="9" name="Image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1231900" y="4635500"/>
            <a:ext cx="1056085" cy="378389"/>
          </a:xfrm>
          <a:prstGeom prst="rect">
            <a:avLst/>
          </a:prstGeom>
        </p:spPr>
      </p:pic>
      <p:sp>
        <p:nvSpPr>
          <p:cNvPr id="17" name="object 17"/>
          <p:cNvSpPr/>
          <p:nvPr/>
        </p:nvSpPr>
        <p:spPr>
          <a:xfrm>
            <a:off x="2475884" y="4793801"/>
            <a:ext cx="123110" cy="123109"/>
          </a:xfrm>
          <a:custGeom>
            <a:avLst/>
            <a:gdLst/>
            <a:ahLst/>
            <a:cxnLst/>
            <a:rect l="l" t="t" r="r" b="b"/>
            <a:pathLst>
              <a:path w="123110" h="123109">
                <a:moveTo>
                  <a:pt x="0" y="61556"/>
                </a:moveTo>
                <a:cubicBezTo>
                  <a:pt x="0" y="27560"/>
                  <a:pt x="27560" y="0"/>
                  <a:pt x="61555" y="0"/>
                </a:cubicBezTo>
                <a:lnTo>
                  <a:pt x="61555" y="0"/>
                </a:lnTo>
                <a:lnTo>
                  <a:pt x="61555" y="0"/>
                </a:lnTo>
                <a:lnTo>
                  <a:pt x="61555" y="0"/>
                </a:lnTo>
                <a:cubicBezTo>
                  <a:pt x="95551" y="0"/>
                  <a:pt x="123110" y="27559"/>
                  <a:pt x="123110" y="61555"/>
                </a:cubicBezTo>
                <a:lnTo>
                  <a:pt x="123110" y="61555"/>
                </a:lnTo>
                <a:cubicBezTo>
                  <a:pt x="123110" y="61555"/>
                  <a:pt x="123110" y="61555"/>
                  <a:pt x="123110" y="61555"/>
                </a:cubicBezTo>
                <a:lnTo>
                  <a:pt x="123110" y="61555"/>
                </a:lnTo>
                <a:lnTo>
                  <a:pt x="123110" y="61554"/>
                </a:lnTo>
                <a:lnTo>
                  <a:pt x="123110" y="61554"/>
                </a:lnTo>
                <a:cubicBezTo>
                  <a:pt x="123110" y="95550"/>
                  <a:pt x="95551" y="123109"/>
                  <a:pt x="61555" y="123109"/>
                </a:cubicBezTo>
                <a:lnTo>
                  <a:pt x="61555" y="123109"/>
                </a:lnTo>
                <a:lnTo>
                  <a:pt x="61555" y="123109"/>
                </a:lnTo>
                <a:lnTo>
                  <a:pt x="61555" y="123109"/>
                </a:lnTo>
                <a:cubicBezTo>
                  <a:pt x="27559" y="123109"/>
                  <a:pt x="0" y="95550"/>
                  <a:pt x="0" y="61554"/>
                </a:cubicBezTo>
                <a:close/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8585136" y="4813637"/>
            <a:ext cx="79318" cy="79315"/>
          </a:xfrm>
          <a:custGeom>
            <a:avLst/>
            <a:gdLst/>
            <a:ahLst/>
            <a:cxnLst/>
            <a:rect l="l" t="t" r="r" b="b"/>
            <a:pathLst>
              <a:path w="79318" h="79315">
                <a:moveTo>
                  <a:pt x="4" y="39658"/>
                </a:moveTo>
                <a:cubicBezTo>
                  <a:pt x="4" y="17756"/>
                  <a:pt x="17759" y="0"/>
                  <a:pt x="39662" y="0"/>
                </a:cubicBezTo>
                <a:lnTo>
                  <a:pt x="39662" y="0"/>
                </a:lnTo>
                <a:lnTo>
                  <a:pt x="39660" y="0"/>
                </a:lnTo>
                <a:lnTo>
                  <a:pt x="39660" y="0"/>
                </a:lnTo>
                <a:cubicBezTo>
                  <a:pt x="61563" y="0"/>
                  <a:pt x="79318" y="17755"/>
                  <a:pt x="79318" y="39658"/>
                </a:cubicBezTo>
                <a:lnTo>
                  <a:pt x="79318" y="39658"/>
                </a:lnTo>
                <a:cubicBezTo>
                  <a:pt x="79318" y="39658"/>
                  <a:pt x="79318" y="39658"/>
                  <a:pt x="79318" y="39658"/>
                </a:cubicBezTo>
                <a:lnTo>
                  <a:pt x="79318" y="39658"/>
                </a:lnTo>
                <a:lnTo>
                  <a:pt x="79317" y="39657"/>
                </a:lnTo>
                <a:lnTo>
                  <a:pt x="79317" y="39657"/>
                </a:lnTo>
                <a:cubicBezTo>
                  <a:pt x="79317" y="61560"/>
                  <a:pt x="61561" y="79315"/>
                  <a:pt x="39659" y="79315"/>
                </a:cubicBezTo>
                <a:lnTo>
                  <a:pt x="39659" y="79315"/>
                </a:lnTo>
                <a:lnTo>
                  <a:pt x="39658" y="79314"/>
                </a:lnTo>
                <a:lnTo>
                  <a:pt x="39658" y="79314"/>
                </a:lnTo>
                <a:cubicBezTo>
                  <a:pt x="17756" y="79314"/>
                  <a:pt x="0" y="61559"/>
                  <a:pt x="0" y="39657"/>
                </a:cubicBezTo>
                <a:close/>
              </a:path>
            </a:pathLst>
          </a:custGeom>
          <a:solidFill>
            <a:srgbClr val="8787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8770541" y="4789869"/>
            <a:ext cx="125807" cy="125806"/>
          </a:xfrm>
          <a:custGeom>
            <a:avLst/>
            <a:gdLst/>
            <a:ahLst/>
            <a:cxnLst/>
            <a:rect l="l" t="t" r="r" b="b"/>
            <a:pathLst>
              <a:path w="125807" h="125806">
                <a:moveTo>
                  <a:pt x="0" y="62904"/>
                </a:moveTo>
                <a:cubicBezTo>
                  <a:pt x="0" y="28163"/>
                  <a:pt x="28163" y="0"/>
                  <a:pt x="62904" y="0"/>
                </a:cubicBezTo>
                <a:lnTo>
                  <a:pt x="62904" y="0"/>
                </a:lnTo>
                <a:lnTo>
                  <a:pt x="62903" y="0"/>
                </a:lnTo>
                <a:lnTo>
                  <a:pt x="62903" y="0"/>
                </a:lnTo>
                <a:cubicBezTo>
                  <a:pt x="97644" y="0"/>
                  <a:pt x="125807" y="28163"/>
                  <a:pt x="125807" y="62903"/>
                </a:cubicBezTo>
                <a:lnTo>
                  <a:pt x="125807" y="62903"/>
                </a:lnTo>
                <a:cubicBezTo>
                  <a:pt x="125807" y="62903"/>
                  <a:pt x="125807" y="62904"/>
                  <a:pt x="125807" y="62904"/>
                </a:cubicBezTo>
                <a:lnTo>
                  <a:pt x="125807" y="62904"/>
                </a:lnTo>
                <a:lnTo>
                  <a:pt x="125807" y="62903"/>
                </a:lnTo>
                <a:lnTo>
                  <a:pt x="125807" y="62903"/>
                </a:lnTo>
                <a:cubicBezTo>
                  <a:pt x="125807" y="97644"/>
                  <a:pt x="97644" y="125806"/>
                  <a:pt x="62904" y="125806"/>
                </a:cubicBezTo>
                <a:lnTo>
                  <a:pt x="62904" y="125806"/>
                </a:lnTo>
                <a:lnTo>
                  <a:pt x="62904" y="125806"/>
                </a:lnTo>
                <a:lnTo>
                  <a:pt x="62904" y="125806"/>
                </a:lnTo>
                <a:cubicBezTo>
                  <a:pt x="28162" y="125806"/>
                  <a:pt x="0" y="97643"/>
                  <a:pt x="0" y="62902"/>
                </a:cubicBezTo>
                <a:close/>
              </a:path>
            </a:pathLst>
          </a:custGeom>
          <a:solidFill>
            <a:srgbClr val="ae102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2673685" y="4720409"/>
            <a:ext cx="1288733" cy="261610"/>
          </a:xfrm>
          <a:custGeom>
            <a:avLst/>
            <a:gdLst/>
            <a:ahLst/>
            <a:cxnLst/>
            <a:rect l="l" t="t" r="r" b="b"/>
            <a:pathLst>
              <a:path w="1288733" h="261610">
                <a:moveTo>
                  <a:pt x="0" y="0"/>
                </a:moveTo>
                <a:lnTo>
                  <a:pt x="1288733" y="0"/>
                </a:lnTo>
                <a:lnTo>
                  <a:pt x="1288733" y="261610"/>
                </a:lnTo>
                <a:lnTo>
                  <a:pt x="0" y="26161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2765125" y="4794727"/>
            <a:ext cx="1139812" cy="15263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070" spc="10" dirty="0">
                <a:solidFill>
                  <a:srgbClr val="878787"/>
                </a:solidFill>
                <a:latin typeface="Calibri"/>
                <a:cs typeface="Calibri"/>
              </a:rPr>
              <a:t>Congress Highlights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8770541" y="4789869"/>
            <a:ext cx="125807" cy="125806"/>
          </a:xfrm>
          <a:custGeom>
            <a:avLst/>
            <a:gdLst/>
            <a:ahLst/>
            <a:cxnLst/>
            <a:rect l="l" t="t" r="r" b="b"/>
            <a:pathLst>
              <a:path w="125807" h="125806">
                <a:moveTo>
                  <a:pt x="0" y="62904"/>
                </a:moveTo>
                <a:cubicBezTo>
                  <a:pt x="0" y="28163"/>
                  <a:pt x="28163" y="0"/>
                  <a:pt x="62904" y="0"/>
                </a:cubicBezTo>
                <a:lnTo>
                  <a:pt x="62904" y="0"/>
                </a:lnTo>
                <a:lnTo>
                  <a:pt x="62903" y="0"/>
                </a:lnTo>
                <a:lnTo>
                  <a:pt x="62903" y="0"/>
                </a:lnTo>
                <a:cubicBezTo>
                  <a:pt x="97644" y="0"/>
                  <a:pt x="125807" y="28163"/>
                  <a:pt x="125807" y="62903"/>
                </a:cubicBezTo>
                <a:lnTo>
                  <a:pt x="125807" y="62903"/>
                </a:lnTo>
                <a:cubicBezTo>
                  <a:pt x="125807" y="62903"/>
                  <a:pt x="125807" y="62904"/>
                  <a:pt x="125807" y="62904"/>
                </a:cubicBezTo>
                <a:lnTo>
                  <a:pt x="125807" y="62904"/>
                </a:lnTo>
                <a:lnTo>
                  <a:pt x="125807" y="62903"/>
                </a:lnTo>
                <a:lnTo>
                  <a:pt x="125807" y="62903"/>
                </a:lnTo>
                <a:cubicBezTo>
                  <a:pt x="125807" y="97644"/>
                  <a:pt x="97644" y="125806"/>
                  <a:pt x="62904" y="125806"/>
                </a:cubicBezTo>
                <a:lnTo>
                  <a:pt x="62904" y="125806"/>
                </a:lnTo>
                <a:lnTo>
                  <a:pt x="62904" y="125806"/>
                </a:lnTo>
                <a:lnTo>
                  <a:pt x="62904" y="125806"/>
                </a:lnTo>
                <a:cubicBezTo>
                  <a:pt x="28162" y="125806"/>
                  <a:pt x="0" y="97643"/>
                  <a:pt x="0" y="62902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pic>
        <p:nvPicPr>
          <p:cNvPr id="10" name="Image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5778500" y="2501900"/>
            <a:ext cx="3364291" cy="2641600"/>
          </a:xfrm>
          <a:prstGeom prst="rect">
            <a:avLst/>
          </a:prstGeom>
        </p:spPr>
      </p:pic>
      <p:sp>
        <p:nvSpPr>
          <p:cNvPr id="22" name="object 22"/>
          <p:cNvSpPr/>
          <p:nvPr/>
        </p:nvSpPr>
        <p:spPr>
          <a:xfrm>
            <a:off x="51061" y="4527126"/>
            <a:ext cx="2286786" cy="607431"/>
          </a:xfrm>
          <a:custGeom>
            <a:avLst/>
            <a:gdLst/>
            <a:ahLst/>
            <a:cxnLst/>
            <a:rect l="l" t="t" r="r" b="b"/>
            <a:pathLst>
              <a:path w="2286786" h="607431">
                <a:moveTo>
                  <a:pt x="0" y="0"/>
                </a:moveTo>
                <a:lnTo>
                  <a:pt x="2286786" y="0"/>
                </a:lnTo>
                <a:lnTo>
                  <a:pt x="2286786" y="607431"/>
                </a:lnTo>
                <a:lnTo>
                  <a:pt x="0" y="607431"/>
                </a:lnTo>
                <a:close/>
              </a:path>
            </a:pathLst>
          </a:custGeom>
          <a:solidFill>
            <a:srgbClr val="ae102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410618" y="390324"/>
            <a:ext cx="14747" cy="3282350"/>
          </a:xfrm>
          <a:custGeom>
            <a:avLst/>
            <a:gdLst/>
            <a:ahLst/>
            <a:cxnLst/>
            <a:rect l="l" t="t" r="r" b="b"/>
            <a:pathLst>
              <a:path w="14747" h="3282350">
                <a:moveTo>
                  <a:pt x="11573" y="3175"/>
                </a:moveTo>
                <a:lnTo>
                  <a:pt x="3175" y="3279175"/>
                </a:lnTo>
              </a:path>
            </a:pathLst>
          </a:custGeom>
          <a:ln w="6350">
            <a:solidFill>
              <a:srgbClr val="d0d0d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363991" y="3613234"/>
            <a:ext cx="108000" cy="108000"/>
          </a:xfrm>
          <a:custGeom>
            <a:avLst/>
            <a:gdLst/>
            <a:ahLst/>
            <a:cxnLst/>
            <a:rect l="l" t="t" r="r" b="b"/>
            <a:pathLst>
              <a:path w="108000" h="108000">
                <a:moveTo>
                  <a:pt x="1" y="54000"/>
                </a:moveTo>
                <a:cubicBezTo>
                  <a:pt x="1" y="24177"/>
                  <a:pt x="24177" y="0"/>
                  <a:pt x="54000" y="0"/>
                </a:cubicBezTo>
                <a:lnTo>
                  <a:pt x="54000" y="0"/>
                </a:lnTo>
                <a:lnTo>
                  <a:pt x="54000" y="0"/>
                </a:lnTo>
                <a:lnTo>
                  <a:pt x="54000" y="0"/>
                </a:lnTo>
                <a:cubicBezTo>
                  <a:pt x="83824" y="0"/>
                  <a:pt x="108000" y="24176"/>
                  <a:pt x="108000" y="54000"/>
                </a:cubicBezTo>
                <a:lnTo>
                  <a:pt x="108000" y="54000"/>
                </a:lnTo>
                <a:cubicBezTo>
                  <a:pt x="108000" y="54000"/>
                  <a:pt x="108000" y="54000"/>
                  <a:pt x="108000" y="54000"/>
                </a:cubicBezTo>
                <a:lnTo>
                  <a:pt x="108000" y="54000"/>
                </a:lnTo>
                <a:lnTo>
                  <a:pt x="108000" y="54000"/>
                </a:lnTo>
                <a:lnTo>
                  <a:pt x="108000" y="54000"/>
                </a:lnTo>
                <a:cubicBezTo>
                  <a:pt x="108000" y="83823"/>
                  <a:pt x="83824" y="108000"/>
                  <a:pt x="54000" y="108000"/>
                </a:cubicBezTo>
                <a:lnTo>
                  <a:pt x="54000" y="108000"/>
                </a:lnTo>
                <a:cubicBezTo>
                  <a:pt x="24177" y="108000"/>
                  <a:pt x="0" y="83823"/>
                  <a:pt x="0" y="54000"/>
                </a:cubicBezTo>
                <a:close/>
              </a:path>
            </a:pathLst>
          </a:custGeom>
          <a:solidFill>
            <a:srgbClr val="d47c86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345991" y="249500"/>
            <a:ext cx="144000" cy="144000"/>
          </a:xfrm>
          <a:custGeom>
            <a:avLst/>
            <a:gdLst/>
            <a:ahLst/>
            <a:cxnLst/>
            <a:rect l="l" t="t" r="r" b="b"/>
            <a:pathLst>
              <a:path w="144000" h="144000">
                <a:moveTo>
                  <a:pt x="0" y="72000"/>
                </a:moveTo>
                <a:cubicBezTo>
                  <a:pt x="0" y="32235"/>
                  <a:pt x="32236" y="0"/>
                  <a:pt x="72000" y="0"/>
                </a:cubicBezTo>
                <a:lnTo>
                  <a:pt x="72000" y="0"/>
                </a:lnTo>
                <a:lnTo>
                  <a:pt x="72000" y="0"/>
                </a:lnTo>
                <a:lnTo>
                  <a:pt x="72000" y="0"/>
                </a:lnTo>
                <a:cubicBezTo>
                  <a:pt x="111765" y="0"/>
                  <a:pt x="144000" y="32235"/>
                  <a:pt x="144000" y="72000"/>
                </a:cubicBezTo>
                <a:lnTo>
                  <a:pt x="144000" y="72000"/>
                </a:lnTo>
                <a:cubicBezTo>
                  <a:pt x="144000" y="72000"/>
                  <a:pt x="144000" y="72000"/>
                  <a:pt x="144000" y="72000"/>
                </a:cubicBezTo>
                <a:lnTo>
                  <a:pt x="144000" y="72000"/>
                </a:lnTo>
                <a:lnTo>
                  <a:pt x="144000" y="72000"/>
                </a:lnTo>
                <a:lnTo>
                  <a:pt x="144000" y="72000"/>
                </a:lnTo>
                <a:cubicBezTo>
                  <a:pt x="144000" y="111764"/>
                  <a:pt x="111765" y="144000"/>
                  <a:pt x="72000" y="144000"/>
                </a:cubicBezTo>
                <a:lnTo>
                  <a:pt x="72000" y="144000"/>
                </a:lnTo>
                <a:lnTo>
                  <a:pt x="72000" y="144000"/>
                </a:lnTo>
                <a:lnTo>
                  <a:pt x="72000" y="144000"/>
                </a:lnTo>
                <a:cubicBezTo>
                  <a:pt x="32236" y="144000"/>
                  <a:pt x="0" y="111764"/>
                  <a:pt x="0" y="7200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2673685" y="4720409"/>
            <a:ext cx="1288733" cy="261610"/>
          </a:xfrm>
          <a:custGeom>
            <a:avLst/>
            <a:gdLst/>
            <a:ahLst/>
            <a:cxnLst/>
            <a:rect l="l" t="t" r="r" b="b"/>
            <a:pathLst>
              <a:path w="1288733" h="261610">
                <a:moveTo>
                  <a:pt x="0" y="0"/>
                </a:moveTo>
                <a:lnTo>
                  <a:pt x="1288733" y="0"/>
                </a:lnTo>
                <a:lnTo>
                  <a:pt x="1288733" y="261610"/>
                </a:lnTo>
                <a:lnTo>
                  <a:pt x="0" y="261610"/>
                </a:lnTo>
                <a:close/>
              </a:path>
            </a:pathLst>
          </a:custGeom>
          <a:solidFill>
            <a:srgbClr val="ae102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2765125" y="4794727"/>
            <a:ext cx="1139812" cy="15263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070" spc="10" dirty="0">
                <a:solidFill>
                  <a:srgbClr val="ffffff"/>
                </a:solidFill>
                <a:latin typeface="Calibri"/>
                <a:cs typeface="Calibri"/>
              </a:rPr>
              <a:t>Congress Highlights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11" name="Image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203200" y="4724400"/>
            <a:ext cx="930550" cy="266699"/>
          </a:xfrm>
          <a:prstGeom prst="rect">
            <a:avLst/>
          </a:prstGeom>
        </p:spPr>
      </p:pic>
      <p:pic>
        <p:nvPicPr>
          <p:cNvPr id="12" name="Image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1231900" y="4635500"/>
            <a:ext cx="1056085" cy="378389"/>
          </a:xfrm>
          <a:prstGeom prst="rect">
            <a:avLst/>
          </a:prstGeom>
        </p:spPr>
      </p:pic>
      <p:pic>
        <p:nvPicPr>
          <p:cNvPr id="13" name="Image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4953000" y="2514600"/>
            <a:ext cx="1817289" cy="1804038"/>
          </a:xfrm>
          <a:prstGeom prst="rect">
            <a:avLst/>
          </a:prstGeom>
        </p:spPr>
      </p:pic>
      <p:sp>
        <p:nvSpPr>
          <p:cNvPr id="1" name="text 1"/>
          <p:cNvSpPr txBox="1"/>
          <p:nvPr/>
        </p:nvSpPr>
        <p:spPr>
          <a:xfrm>
            <a:off x="563703" y="1034722"/>
            <a:ext cx="8038033" cy="562513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3030" b="1" spc="10" dirty="0">
                <a:solidFill>
                  <a:srgbClr val="ffffff"/>
                </a:solidFill>
                <a:latin typeface="Arial"/>
                <a:cs typeface="Arial"/>
              </a:rPr>
              <a:t>DIAGNOSIS OF MYOCARDIAL INFARCTION</a:t>
            </a:r>
            <a:endParaRPr sz="30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574166" y="1935306"/>
            <a:ext cx="1151382" cy="602981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2000" spc="10" dirty="0">
                <a:solidFill>
                  <a:srgbClr val="ffffff"/>
                </a:solidFill>
                <a:latin typeface="Calibri"/>
                <a:cs typeface="Calibri"/>
              </a:rPr>
              <a:t>HiSTORIC</a:t>
            </a:r>
            <a:endParaRPr sz="20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2000" spc="10" dirty="0">
                <a:solidFill>
                  <a:srgbClr val="ffffff"/>
                </a:solidFill>
                <a:latin typeface="Calibri"/>
                <a:cs typeface="Calibri"/>
              </a:rPr>
              <a:t>RAPID-TnT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593559" y="181086"/>
            <a:ext cx="3105074" cy="281256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530" b="1" spc="10" dirty="0">
                <a:solidFill>
                  <a:srgbClr val="ffffff"/>
                </a:solidFill>
                <a:latin typeface="Arial"/>
                <a:cs typeface="Arial"/>
              </a:rPr>
              <a:t>ACUTE CORONARY SYNDROMES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ject 27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2512583" y="4848533"/>
            <a:ext cx="6345524" cy="9525"/>
          </a:xfrm>
          <a:custGeom>
            <a:avLst/>
            <a:gdLst/>
            <a:ahLst/>
            <a:cxnLst/>
            <a:rect l="l" t="t" r="r" b="b"/>
            <a:pathLst>
              <a:path w="6345524" h="9525">
                <a:moveTo>
                  <a:pt x="6340762" y="4763"/>
                </a:moveTo>
                <a:lnTo>
                  <a:pt x="4762" y="4763"/>
                </a:lnTo>
              </a:path>
            </a:pathLst>
          </a:custGeom>
          <a:ln w="9525">
            <a:solidFill>
              <a:srgbClr val="d0d0d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pic>
        <p:nvPicPr>
          <p:cNvPr id="14" name="Image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203200" y="4724400"/>
            <a:ext cx="930550" cy="266699"/>
          </a:xfrm>
          <a:prstGeom prst="rect">
            <a:avLst/>
          </a:prstGeom>
        </p:spPr>
      </p:pic>
      <p:pic>
        <p:nvPicPr>
          <p:cNvPr id="15" name="Image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1231900" y="4635500"/>
            <a:ext cx="1056085" cy="378389"/>
          </a:xfrm>
          <a:prstGeom prst="rect">
            <a:avLst/>
          </a:prstGeom>
        </p:spPr>
      </p:pic>
      <p:sp>
        <p:nvSpPr>
          <p:cNvPr id="29" name="object 29"/>
          <p:cNvSpPr/>
          <p:nvPr/>
        </p:nvSpPr>
        <p:spPr>
          <a:xfrm>
            <a:off x="2475884" y="4793801"/>
            <a:ext cx="123110" cy="123109"/>
          </a:xfrm>
          <a:custGeom>
            <a:avLst/>
            <a:gdLst/>
            <a:ahLst/>
            <a:cxnLst/>
            <a:rect l="l" t="t" r="r" b="b"/>
            <a:pathLst>
              <a:path w="123110" h="123109">
                <a:moveTo>
                  <a:pt x="0" y="61556"/>
                </a:moveTo>
                <a:cubicBezTo>
                  <a:pt x="0" y="27560"/>
                  <a:pt x="27560" y="0"/>
                  <a:pt x="61555" y="0"/>
                </a:cubicBezTo>
                <a:lnTo>
                  <a:pt x="61555" y="0"/>
                </a:lnTo>
                <a:lnTo>
                  <a:pt x="61555" y="0"/>
                </a:lnTo>
                <a:lnTo>
                  <a:pt x="61555" y="0"/>
                </a:lnTo>
                <a:cubicBezTo>
                  <a:pt x="95551" y="0"/>
                  <a:pt x="123110" y="27559"/>
                  <a:pt x="123110" y="61555"/>
                </a:cubicBezTo>
                <a:lnTo>
                  <a:pt x="123110" y="61555"/>
                </a:lnTo>
                <a:cubicBezTo>
                  <a:pt x="123110" y="61555"/>
                  <a:pt x="123110" y="61555"/>
                  <a:pt x="123110" y="61555"/>
                </a:cubicBezTo>
                <a:lnTo>
                  <a:pt x="123110" y="61555"/>
                </a:lnTo>
                <a:lnTo>
                  <a:pt x="123110" y="61554"/>
                </a:lnTo>
                <a:lnTo>
                  <a:pt x="123110" y="61554"/>
                </a:lnTo>
                <a:cubicBezTo>
                  <a:pt x="123110" y="95550"/>
                  <a:pt x="95551" y="123109"/>
                  <a:pt x="61555" y="123109"/>
                </a:cubicBezTo>
                <a:lnTo>
                  <a:pt x="61555" y="123109"/>
                </a:lnTo>
                <a:lnTo>
                  <a:pt x="61555" y="123109"/>
                </a:lnTo>
                <a:lnTo>
                  <a:pt x="61555" y="123109"/>
                </a:lnTo>
                <a:cubicBezTo>
                  <a:pt x="27559" y="123109"/>
                  <a:pt x="0" y="95550"/>
                  <a:pt x="0" y="61554"/>
                </a:cubicBezTo>
                <a:close/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8585136" y="4813637"/>
            <a:ext cx="79318" cy="79315"/>
          </a:xfrm>
          <a:custGeom>
            <a:avLst/>
            <a:gdLst/>
            <a:ahLst/>
            <a:cxnLst/>
            <a:rect l="l" t="t" r="r" b="b"/>
            <a:pathLst>
              <a:path w="79318" h="79315">
                <a:moveTo>
                  <a:pt x="4" y="39658"/>
                </a:moveTo>
                <a:cubicBezTo>
                  <a:pt x="4" y="17756"/>
                  <a:pt x="17759" y="0"/>
                  <a:pt x="39662" y="0"/>
                </a:cubicBezTo>
                <a:lnTo>
                  <a:pt x="39662" y="0"/>
                </a:lnTo>
                <a:lnTo>
                  <a:pt x="39660" y="0"/>
                </a:lnTo>
                <a:lnTo>
                  <a:pt x="39660" y="0"/>
                </a:lnTo>
                <a:cubicBezTo>
                  <a:pt x="61563" y="0"/>
                  <a:pt x="79318" y="17755"/>
                  <a:pt x="79318" y="39658"/>
                </a:cubicBezTo>
                <a:lnTo>
                  <a:pt x="79318" y="39658"/>
                </a:lnTo>
                <a:cubicBezTo>
                  <a:pt x="79318" y="39658"/>
                  <a:pt x="79318" y="39658"/>
                  <a:pt x="79318" y="39658"/>
                </a:cubicBezTo>
                <a:lnTo>
                  <a:pt x="79318" y="39658"/>
                </a:lnTo>
                <a:lnTo>
                  <a:pt x="79317" y="39657"/>
                </a:lnTo>
                <a:lnTo>
                  <a:pt x="79317" y="39657"/>
                </a:lnTo>
                <a:cubicBezTo>
                  <a:pt x="79317" y="61560"/>
                  <a:pt x="61561" y="79315"/>
                  <a:pt x="39659" y="79315"/>
                </a:cubicBezTo>
                <a:lnTo>
                  <a:pt x="39659" y="79315"/>
                </a:lnTo>
                <a:lnTo>
                  <a:pt x="39658" y="79314"/>
                </a:lnTo>
                <a:lnTo>
                  <a:pt x="39658" y="79314"/>
                </a:lnTo>
                <a:cubicBezTo>
                  <a:pt x="17756" y="79314"/>
                  <a:pt x="0" y="61559"/>
                  <a:pt x="0" y="39657"/>
                </a:cubicBezTo>
                <a:close/>
              </a:path>
            </a:pathLst>
          </a:custGeom>
          <a:solidFill>
            <a:srgbClr val="8787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8770541" y="4789869"/>
            <a:ext cx="125807" cy="125806"/>
          </a:xfrm>
          <a:custGeom>
            <a:avLst/>
            <a:gdLst/>
            <a:ahLst/>
            <a:cxnLst/>
            <a:rect l="l" t="t" r="r" b="b"/>
            <a:pathLst>
              <a:path w="125807" h="125806">
                <a:moveTo>
                  <a:pt x="0" y="62904"/>
                </a:moveTo>
                <a:cubicBezTo>
                  <a:pt x="0" y="28163"/>
                  <a:pt x="28163" y="0"/>
                  <a:pt x="62904" y="0"/>
                </a:cubicBezTo>
                <a:lnTo>
                  <a:pt x="62904" y="0"/>
                </a:lnTo>
                <a:lnTo>
                  <a:pt x="62903" y="0"/>
                </a:lnTo>
                <a:lnTo>
                  <a:pt x="62903" y="0"/>
                </a:lnTo>
                <a:cubicBezTo>
                  <a:pt x="97644" y="0"/>
                  <a:pt x="125807" y="28163"/>
                  <a:pt x="125807" y="62903"/>
                </a:cubicBezTo>
                <a:lnTo>
                  <a:pt x="125807" y="62903"/>
                </a:lnTo>
                <a:cubicBezTo>
                  <a:pt x="125807" y="62903"/>
                  <a:pt x="125807" y="62904"/>
                  <a:pt x="125807" y="62904"/>
                </a:cubicBezTo>
                <a:lnTo>
                  <a:pt x="125807" y="62904"/>
                </a:lnTo>
                <a:lnTo>
                  <a:pt x="125807" y="62903"/>
                </a:lnTo>
                <a:lnTo>
                  <a:pt x="125807" y="62903"/>
                </a:lnTo>
                <a:cubicBezTo>
                  <a:pt x="125807" y="97644"/>
                  <a:pt x="97644" y="125806"/>
                  <a:pt x="62904" y="125806"/>
                </a:cubicBezTo>
                <a:lnTo>
                  <a:pt x="62904" y="125806"/>
                </a:lnTo>
                <a:lnTo>
                  <a:pt x="62904" y="125806"/>
                </a:lnTo>
                <a:lnTo>
                  <a:pt x="62904" y="125806"/>
                </a:lnTo>
                <a:cubicBezTo>
                  <a:pt x="28162" y="125806"/>
                  <a:pt x="0" y="97643"/>
                  <a:pt x="0" y="62902"/>
                </a:cubicBezTo>
                <a:close/>
              </a:path>
            </a:pathLst>
          </a:custGeom>
          <a:solidFill>
            <a:srgbClr val="ae102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2673685" y="4720409"/>
            <a:ext cx="1288733" cy="261610"/>
          </a:xfrm>
          <a:custGeom>
            <a:avLst/>
            <a:gdLst/>
            <a:ahLst/>
            <a:cxnLst/>
            <a:rect l="l" t="t" r="r" b="b"/>
            <a:pathLst>
              <a:path w="1288733" h="261610">
                <a:moveTo>
                  <a:pt x="0" y="0"/>
                </a:moveTo>
                <a:lnTo>
                  <a:pt x="1288733" y="0"/>
                </a:lnTo>
                <a:lnTo>
                  <a:pt x="1288733" y="261610"/>
                </a:lnTo>
                <a:lnTo>
                  <a:pt x="0" y="26161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2765125" y="4794727"/>
            <a:ext cx="1139812" cy="15263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070" spc="10" dirty="0">
                <a:solidFill>
                  <a:srgbClr val="878787"/>
                </a:solidFill>
                <a:latin typeface="Calibri"/>
                <a:cs typeface="Calibri"/>
              </a:rPr>
              <a:t>Congress Highlights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7172603" y="4600981"/>
            <a:ext cx="1751457" cy="151258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849" i="1" spc="10" dirty="0">
                <a:solidFill>
                  <a:srgbClr val="808080"/>
                </a:solidFill>
                <a:latin typeface="Arial"/>
                <a:cs typeface="Arial"/>
              </a:rPr>
              <a:t>2015 ESC guidelines for NSTE-ACS</a:t>
            </a:r>
            <a:endParaRPr sz="8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274320" y="111179"/>
            <a:ext cx="4193540" cy="390634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2200" b="1" spc="10" dirty="0">
                <a:solidFill>
                  <a:srgbClr val="ae1022"/>
                </a:solidFill>
                <a:latin typeface="Arial"/>
                <a:cs typeface="Arial"/>
              </a:rPr>
              <a:t>Rule-in and rule-out algorithms</a:t>
            </a:r>
            <a:endParaRPr sz="2200"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273354" y="540593"/>
            <a:ext cx="8681833" cy="19050"/>
          </a:xfrm>
          <a:custGeom>
            <a:avLst/>
            <a:gdLst/>
            <a:ahLst/>
            <a:cxnLst/>
            <a:rect l="l" t="t" r="r" b="b"/>
            <a:pathLst>
              <a:path w="8681833" h="19050">
                <a:moveTo>
                  <a:pt x="8672309" y="9525"/>
                </a:moveTo>
                <a:lnTo>
                  <a:pt x="9525" y="9525"/>
                </a:lnTo>
              </a:path>
            </a:pathLst>
          </a:custGeom>
          <a:ln w="19050">
            <a:solidFill>
              <a:srgbClr val="d0d0d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274320" y="885008"/>
            <a:ext cx="8358394" cy="37500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490" spc="10" dirty="0">
                <a:solidFill>
                  <a:srgbClr val="ae1022"/>
                </a:solidFill>
                <a:latin typeface="Calibri"/>
                <a:cs typeface="Calibri"/>
              </a:rPr>
              <a:t>● </a:t>
            </a:r>
            <a:r>
              <a:rPr sz="2040" b="1" spc="10" dirty="0">
                <a:latin typeface="Arial"/>
                <a:cs typeface="Arial"/>
              </a:rPr>
              <a:t>The 2015 NSTE-ACS guidelines illustrate two rule-in and rule-out</a:t>
            </a:r>
            <a:endParaRPr sz="20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454320" y="1177108"/>
            <a:ext cx="8291170" cy="37500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2040" b="1" spc="10" dirty="0">
                <a:latin typeface="Arial"/>
                <a:cs typeface="Arial"/>
              </a:rPr>
              <a:t>algorithms with very high negative predictive values using hs-cTn</a:t>
            </a:r>
            <a:endParaRPr sz="20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454320" y="1469208"/>
            <a:ext cx="958900" cy="37500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2040" b="1" spc="10" dirty="0">
                <a:latin typeface="Arial"/>
                <a:cs typeface="Arial"/>
              </a:rPr>
              <a:t>assays.</a:t>
            </a:r>
            <a:endParaRPr sz="20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454320" y="1894936"/>
            <a:ext cx="8460578" cy="320471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790" spc="10" dirty="0">
                <a:solidFill>
                  <a:srgbClr val="878787"/>
                </a:solidFill>
                <a:latin typeface="Arial"/>
                <a:cs typeface="Arial"/>
              </a:rPr>
              <a:t>•  </a:t>
            </a:r>
            <a:r>
              <a:rPr sz="1740" spc="10" dirty="0">
                <a:latin typeface="Calibri"/>
                <a:cs typeface="Calibri"/>
              </a:rPr>
              <a:t>Based on these two algorithms, MI can be ruled-out already at presentation if the hs-cTn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634320" y="2194393"/>
            <a:ext cx="8160791" cy="482241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800" spc="10" dirty="0">
                <a:latin typeface="Calibri"/>
                <a:cs typeface="Calibri"/>
              </a:rPr>
              <a:t>concentration is very low, or by the combination of low baseline levels and the lack of a</a:t>
            </a:r>
            <a:endParaRPr sz="18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1800" spc="10" dirty="0">
                <a:latin typeface="Calibri"/>
                <a:cs typeface="Calibri"/>
              </a:rPr>
              <a:t>relevant increase within 3 hours (0/3-h triage) and 1 hour (0/1-h triage).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274320" y="2764608"/>
            <a:ext cx="7524158" cy="375008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430" spc="10" dirty="0">
                <a:solidFill>
                  <a:srgbClr val="ae1022"/>
                </a:solidFill>
                <a:latin typeface="Calibri"/>
                <a:cs typeface="Calibri"/>
              </a:rPr>
              <a:t>● </a:t>
            </a:r>
            <a:r>
              <a:rPr sz="1980" b="1" spc="10" dirty="0">
                <a:latin typeface="Arial"/>
                <a:cs typeface="Arial"/>
              </a:rPr>
              <a:t>The High-STEACS trial, presented at ESC Congress in 2018,</a:t>
            </a:r>
            <a:endParaRPr sz="19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454320" y="3056708"/>
            <a:ext cx="8171080" cy="375008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2100" b="1" spc="10" dirty="0">
                <a:latin typeface="Arial"/>
                <a:cs typeface="Arial"/>
              </a:rPr>
              <a:t>confirmed that the primary advantage of high-sensitivity tests is</a:t>
            </a:r>
            <a:endParaRPr sz="21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454320" y="3348808"/>
            <a:ext cx="4338828" cy="375008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2190" b="1" spc="10" dirty="0">
                <a:latin typeface="Arial"/>
                <a:cs typeface="Arial"/>
              </a:rPr>
              <a:t>to rule-out rather than rule-in MI.</a:t>
            </a:r>
            <a:endParaRPr sz="2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object 34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2512583" y="4848533"/>
            <a:ext cx="6345524" cy="9525"/>
          </a:xfrm>
          <a:custGeom>
            <a:avLst/>
            <a:gdLst/>
            <a:ahLst/>
            <a:cxnLst/>
            <a:rect l="l" t="t" r="r" b="b"/>
            <a:pathLst>
              <a:path w="6345524" h="9525">
                <a:moveTo>
                  <a:pt x="6340762" y="4763"/>
                </a:moveTo>
                <a:lnTo>
                  <a:pt x="4762" y="4763"/>
                </a:lnTo>
              </a:path>
            </a:pathLst>
          </a:custGeom>
          <a:ln w="9525">
            <a:solidFill>
              <a:srgbClr val="d0d0d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pic>
        <p:nvPicPr>
          <p:cNvPr id="16" name="Image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203200" y="4724400"/>
            <a:ext cx="930550" cy="266699"/>
          </a:xfrm>
          <a:prstGeom prst="rect">
            <a:avLst/>
          </a:prstGeom>
        </p:spPr>
      </p:pic>
      <p:pic>
        <p:nvPicPr>
          <p:cNvPr id="17" name="Image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1231900" y="4635500"/>
            <a:ext cx="1056085" cy="378389"/>
          </a:xfrm>
          <a:prstGeom prst="rect">
            <a:avLst/>
          </a:prstGeom>
        </p:spPr>
      </p:pic>
      <p:sp>
        <p:nvSpPr>
          <p:cNvPr id="36" name="object 36"/>
          <p:cNvSpPr/>
          <p:nvPr/>
        </p:nvSpPr>
        <p:spPr>
          <a:xfrm>
            <a:off x="2475884" y="4793801"/>
            <a:ext cx="123110" cy="123109"/>
          </a:xfrm>
          <a:custGeom>
            <a:avLst/>
            <a:gdLst/>
            <a:ahLst/>
            <a:cxnLst/>
            <a:rect l="l" t="t" r="r" b="b"/>
            <a:pathLst>
              <a:path w="123110" h="123109">
                <a:moveTo>
                  <a:pt x="0" y="61556"/>
                </a:moveTo>
                <a:cubicBezTo>
                  <a:pt x="0" y="27560"/>
                  <a:pt x="27560" y="0"/>
                  <a:pt x="61555" y="0"/>
                </a:cubicBezTo>
                <a:lnTo>
                  <a:pt x="61555" y="0"/>
                </a:lnTo>
                <a:lnTo>
                  <a:pt x="61555" y="0"/>
                </a:lnTo>
                <a:lnTo>
                  <a:pt x="61555" y="0"/>
                </a:lnTo>
                <a:cubicBezTo>
                  <a:pt x="95551" y="0"/>
                  <a:pt x="123110" y="27559"/>
                  <a:pt x="123110" y="61555"/>
                </a:cubicBezTo>
                <a:lnTo>
                  <a:pt x="123110" y="61555"/>
                </a:lnTo>
                <a:cubicBezTo>
                  <a:pt x="123110" y="61555"/>
                  <a:pt x="123110" y="61555"/>
                  <a:pt x="123110" y="61555"/>
                </a:cubicBezTo>
                <a:lnTo>
                  <a:pt x="123110" y="61555"/>
                </a:lnTo>
                <a:lnTo>
                  <a:pt x="123110" y="61554"/>
                </a:lnTo>
                <a:lnTo>
                  <a:pt x="123110" y="61554"/>
                </a:lnTo>
                <a:cubicBezTo>
                  <a:pt x="123110" y="95550"/>
                  <a:pt x="95551" y="123109"/>
                  <a:pt x="61555" y="123109"/>
                </a:cubicBezTo>
                <a:lnTo>
                  <a:pt x="61555" y="123109"/>
                </a:lnTo>
                <a:lnTo>
                  <a:pt x="61555" y="123109"/>
                </a:lnTo>
                <a:lnTo>
                  <a:pt x="61555" y="123109"/>
                </a:lnTo>
                <a:cubicBezTo>
                  <a:pt x="27559" y="123109"/>
                  <a:pt x="0" y="95550"/>
                  <a:pt x="0" y="61554"/>
                </a:cubicBezTo>
                <a:close/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8585136" y="4813637"/>
            <a:ext cx="79318" cy="79315"/>
          </a:xfrm>
          <a:custGeom>
            <a:avLst/>
            <a:gdLst/>
            <a:ahLst/>
            <a:cxnLst/>
            <a:rect l="l" t="t" r="r" b="b"/>
            <a:pathLst>
              <a:path w="79318" h="79315">
                <a:moveTo>
                  <a:pt x="4" y="39658"/>
                </a:moveTo>
                <a:cubicBezTo>
                  <a:pt x="4" y="17756"/>
                  <a:pt x="17759" y="0"/>
                  <a:pt x="39662" y="0"/>
                </a:cubicBezTo>
                <a:lnTo>
                  <a:pt x="39662" y="0"/>
                </a:lnTo>
                <a:lnTo>
                  <a:pt x="39660" y="0"/>
                </a:lnTo>
                <a:lnTo>
                  <a:pt x="39660" y="0"/>
                </a:lnTo>
                <a:cubicBezTo>
                  <a:pt x="61563" y="0"/>
                  <a:pt x="79318" y="17755"/>
                  <a:pt x="79318" y="39658"/>
                </a:cubicBezTo>
                <a:lnTo>
                  <a:pt x="79318" y="39658"/>
                </a:lnTo>
                <a:cubicBezTo>
                  <a:pt x="79318" y="39658"/>
                  <a:pt x="79318" y="39658"/>
                  <a:pt x="79318" y="39658"/>
                </a:cubicBezTo>
                <a:lnTo>
                  <a:pt x="79318" y="39658"/>
                </a:lnTo>
                <a:lnTo>
                  <a:pt x="79317" y="39657"/>
                </a:lnTo>
                <a:lnTo>
                  <a:pt x="79317" y="39657"/>
                </a:lnTo>
                <a:cubicBezTo>
                  <a:pt x="79317" y="61560"/>
                  <a:pt x="61561" y="79315"/>
                  <a:pt x="39659" y="79315"/>
                </a:cubicBezTo>
                <a:lnTo>
                  <a:pt x="39659" y="79315"/>
                </a:lnTo>
                <a:lnTo>
                  <a:pt x="39658" y="79314"/>
                </a:lnTo>
                <a:lnTo>
                  <a:pt x="39658" y="79314"/>
                </a:lnTo>
                <a:cubicBezTo>
                  <a:pt x="17756" y="79314"/>
                  <a:pt x="0" y="61559"/>
                  <a:pt x="0" y="39657"/>
                </a:cubicBezTo>
                <a:close/>
              </a:path>
            </a:pathLst>
          </a:custGeom>
          <a:solidFill>
            <a:srgbClr val="8787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8770541" y="4789869"/>
            <a:ext cx="125807" cy="125806"/>
          </a:xfrm>
          <a:custGeom>
            <a:avLst/>
            <a:gdLst/>
            <a:ahLst/>
            <a:cxnLst/>
            <a:rect l="l" t="t" r="r" b="b"/>
            <a:pathLst>
              <a:path w="125807" h="125806">
                <a:moveTo>
                  <a:pt x="0" y="62904"/>
                </a:moveTo>
                <a:cubicBezTo>
                  <a:pt x="0" y="28163"/>
                  <a:pt x="28163" y="0"/>
                  <a:pt x="62904" y="0"/>
                </a:cubicBezTo>
                <a:lnTo>
                  <a:pt x="62904" y="0"/>
                </a:lnTo>
                <a:lnTo>
                  <a:pt x="62903" y="0"/>
                </a:lnTo>
                <a:lnTo>
                  <a:pt x="62903" y="0"/>
                </a:lnTo>
                <a:cubicBezTo>
                  <a:pt x="97644" y="0"/>
                  <a:pt x="125807" y="28163"/>
                  <a:pt x="125807" y="62903"/>
                </a:cubicBezTo>
                <a:lnTo>
                  <a:pt x="125807" y="62903"/>
                </a:lnTo>
                <a:cubicBezTo>
                  <a:pt x="125807" y="62903"/>
                  <a:pt x="125807" y="62904"/>
                  <a:pt x="125807" y="62904"/>
                </a:cubicBezTo>
                <a:lnTo>
                  <a:pt x="125807" y="62904"/>
                </a:lnTo>
                <a:lnTo>
                  <a:pt x="125807" y="62903"/>
                </a:lnTo>
                <a:lnTo>
                  <a:pt x="125807" y="62903"/>
                </a:lnTo>
                <a:cubicBezTo>
                  <a:pt x="125807" y="97644"/>
                  <a:pt x="97644" y="125806"/>
                  <a:pt x="62904" y="125806"/>
                </a:cubicBezTo>
                <a:lnTo>
                  <a:pt x="62904" y="125806"/>
                </a:lnTo>
                <a:lnTo>
                  <a:pt x="62904" y="125806"/>
                </a:lnTo>
                <a:lnTo>
                  <a:pt x="62904" y="125806"/>
                </a:lnTo>
                <a:cubicBezTo>
                  <a:pt x="28162" y="125806"/>
                  <a:pt x="0" y="97643"/>
                  <a:pt x="0" y="62902"/>
                </a:cubicBezTo>
                <a:close/>
              </a:path>
            </a:pathLst>
          </a:custGeom>
          <a:solidFill>
            <a:srgbClr val="ae102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2673685" y="4720409"/>
            <a:ext cx="1288733" cy="261610"/>
          </a:xfrm>
          <a:custGeom>
            <a:avLst/>
            <a:gdLst/>
            <a:ahLst/>
            <a:cxnLst/>
            <a:rect l="l" t="t" r="r" b="b"/>
            <a:pathLst>
              <a:path w="1288733" h="261610">
                <a:moveTo>
                  <a:pt x="0" y="0"/>
                </a:moveTo>
                <a:lnTo>
                  <a:pt x="1288733" y="0"/>
                </a:lnTo>
                <a:lnTo>
                  <a:pt x="1288733" y="261610"/>
                </a:lnTo>
                <a:lnTo>
                  <a:pt x="0" y="26161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2765125" y="4794727"/>
            <a:ext cx="1139812" cy="15263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070" spc="10" dirty="0">
                <a:solidFill>
                  <a:srgbClr val="878787"/>
                </a:solidFill>
                <a:latin typeface="Calibri"/>
                <a:cs typeface="Calibri"/>
              </a:rPr>
              <a:t>Congress Highlights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274320" y="114370"/>
            <a:ext cx="1302067" cy="390634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2110" b="1" spc="10" dirty="0">
                <a:solidFill>
                  <a:srgbClr val="ae1022"/>
                </a:solidFill>
                <a:latin typeface="Arial"/>
                <a:cs typeface="Arial"/>
              </a:rPr>
              <a:t>HiSTORIC</a:t>
            </a:r>
            <a:endParaRPr sz="21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7053541" y="4600981"/>
            <a:ext cx="1868170" cy="151258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849" i="1" spc="10" dirty="0">
                <a:solidFill>
                  <a:srgbClr val="808080"/>
                </a:solidFill>
                <a:latin typeface="Arial"/>
                <a:cs typeface="Arial"/>
              </a:rPr>
              <a:t>N. Mills, Hot Line Session 2, FP 2309</a:t>
            </a:r>
            <a:endParaRPr sz="800"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273354" y="539086"/>
            <a:ext cx="8681833" cy="19050"/>
          </a:xfrm>
          <a:custGeom>
            <a:avLst/>
            <a:gdLst/>
            <a:ahLst/>
            <a:cxnLst/>
            <a:rect l="l" t="t" r="r" b="b"/>
            <a:pathLst>
              <a:path w="8681833" h="19050">
                <a:moveTo>
                  <a:pt x="8672309" y="9525"/>
                </a:moveTo>
                <a:lnTo>
                  <a:pt x="9525" y="9525"/>
                </a:lnTo>
              </a:path>
            </a:pathLst>
          </a:custGeom>
          <a:ln w="19050">
            <a:solidFill>
              <a:srgbClr val="d0d0d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1497185" y="1996066"/>
            <a:ext cx="1918050" cy="0"/>
          </a:xfrm>
          <a:custGeom>
            <a:avLst/>
            <a:gdLst/>
            <a:ahLst/>
            <a:cxnLst/>
            <a:rect l="l" t="t" r="r" b="b"/>
            <a:pathLst>
              <a:path w="1918050" h="0">
                <a:moveTo>
                  <a:pt x="0" y="0"/>
                </a:moveTo>
                <a:lnTo>
                  <a:pt x="1918050" y="0"/>
                </a:lnTo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1490835" y="1989716"/>
            <a:ext cx="1930750" cy="12700"/>
          </a:xfrm>
          <a:custGeom>
            <a:avLst/>
            <a:gdLst/>
            <a:ahLst/>
            <a:cxnLst/>
            <a:rect l="l" t="t" r="r" b="b"/>
            <a:pathLst>
              <a:path w="1930750" h="12700">
                <a:moveTo>
                  <a:pt x="6350" y="6350"/>
                </a:moveTo>
                <a:lnTo>
                  <a:pt x="1924400" y="635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1497185" y="1996066"/>
            <a:ext cx="0" cy="324829"/>
          </a:xfrm>
          <a:custGeom>
            <a:avLst/>
            <a:gdLst/>
            <a:ahLst/>
            <a:cxnLst/>
            <a:rect l="l" t="t" r="r" b="b"/>
            <a:pathLst>
              <a:path w="0" h="324829">
                <a:moveTo>
                  <a:pt x="0" y="324829"/>
                </a:moveTo>
                <a:lnTo>
                  <a:pt x="0" y="0"/>
                </a:lnTo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1459085" y="1996066"/>
            <a:ext cx="76200" cy="324829"/>
          </a:xfrm>
          <a:custGeom>
            <a:avLst/>
            <a:gdLst/>
            <a:ahLst/>
            <a:cxnLst/>
            <a:rect l="l" t="t" r="r" b="b"/>
            <a:pathLst>
              <a:path w="76200" h="324829">
                <a:moveTo>
                  <a:pt x="44450" y="290539"/>
                </a:moveTo>
                <a:lnTo>
                  <a:pt x="44450" y="0"/>
                </a:lnTo>
                <a:lnTo>
                  <a:pt x="31749" y="0"/>
                </a:lnTo>
                <a:lnTo>
                  <a:pt x="31749" y="290539"/>
                </a:lnTo>
                <a:close/>
                <a:moveTo>
                  <a:pt x="38100" y="324829"/>
                </a:moveTo>
                <a:lnTo>
                  <a:pt x="76200" y="248629"/>
                </a:lnTo>
                <a:lnTo>
                  <a:pt x="0" y="248629"/>
                </a:lnTo>
                <a:lnTo>
                  <a:pt x="38100" y="324829"/>
                </a:lnTo>
                <a:close/>
              </a:path>
            </a:pathLst>
          </a:custGeom>
          <a:solidFill>
            <a:srgbClr val="8787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3415235" y="1996065"/>
            <a:ext cx="0" cy="316570"/>
          </a:xfrm>
          <a:custGeom>
            <a:avLst/>
            <a:gdLst/>
            <a:ahLst/>
            <a:cxnLst/>
            <a:rect l="l" t="t" r="r" b="b"/>
            <a:pathLst>
              <a:path w="0" h="316570">
                <a:moveTo>
                  <a:pt x="0" y="316570"/>
                </a:moveTo>
                <a:lnTo>
                  <a:pt x="0" y="0"/>
                </a:lnTo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3377135" y="1996065"/>
            <a:ext cx="76200" cy="316570"/>
          </a:xfrm>
          <a:custGeom>
            <a:avLst/>
            <a:gdLst/>
            <a:ahLst/>
            <a:cxnLst/>
            <a:rect l="l" t="t" r="r" b="b"/>
            <a:pathLst>
              <a:path w="76200" h="316570">
                <a:moveTo>
                  <a:pt x="44450" y="282280"/>
                </a:moveTo>
                <a:lnTo>
                  <a:pt x="44450" y="0"/>
                </a:lnTo>
                <a:lnTo>
                  <a:pt x="31749" y="0"/>
                </a:lnTo>
                <a:lnTo>
                  <a:pt x="31749" y="282280"/>
                </a:lnTo>
                <a:close/>
                <a:moveTo>
                  <a:pt x="38100" y="316570"/>
                </a:moveTo>
                <a:lnTo>
                  <a:pt x="76200" y="240370"/>
                </a:lnTo>
                <a:lnTo>
                  <a:pt x="0" y="240370"/>
                </a:lnTo>
                <a:lnTo>
                  <a:pt x="38100" y="316570"/>
                </a:lnTo>
                <a:close/>
              </a:path>
            </a:pathLst>
          </a:custGeom>
          <a:solidFill>
            <a:srgbClr val="8787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2444956" y="1711280"/>
            <a:ext cx="0" cy="279498"/>
          </a:xfrm>
          <a:custGeom>
            <a:avLst/>
            <a:gdLst/>
            <a:ahLst/>
            <a:cxnLst/>
            <a:rect l="l" t="t" r="r" b="b"/>
            <a:pathLst>
              <a:path w="0" h="279498">
                <a:moveTo>
                  <a:pt x="0" y="279498"/>
                </a:moveTo>
                <a:lnTo>
                  <a:pt x="0" y="0"/>
                </a:lnTo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2438606" y="1704930"/>
            <a:ext cx="12700" cy="292198"/>
          </a:xfrm>
          <a:custGeom>
            <a:avLst/>
            <a:gdLst/>
            <a:ahLst/>
            <a:cxnLst/>
            <a:rect l="l" t="t" r="r" b="b"/>
            <a:pathLst>
              <a:path w="12700" h="292198">
                <a:moveTo>
                  <a:pt x="6350" y="285848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580333" y="1343903"/>
            <a:ext cx="3776488" cy="465830"/>
          </a:xfrm>
          <a:custGeom>
            <a:avLst/>
            <a:gdLst/>
            <a:ahLst/>
            <a:cxnLst/>
            <a:rect l="l" t="t" r="r" b="b"/>
            <a:pathLst>
              <a:path w="3776488" h="465830">
                <a:moveTo>
                  <a:pt x="0" y="0"/>
                </a:moveTo>
                <a:lnTo>
                  <a:pt x="3776488" y="0"/>
                </a:lnTo>
                <a:lnTo>
                  <a:pt x="3776488" y="465830"/>
                </a:lnTo>
                <a:lnTo>
                  <a:pt x="0" y="465830"/>
                </a:lnTo>
                <a:close/>
              </a:path>
            </a:pathLst>
          </a:custGeom>
          <a:solidFill>
            <a:srgbClr val="8787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888829" y="1399855"/>
            <a:ext cx="3205015" cy="389542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67226">
              <a:lnSpc>
                <a:spcPct val="100000"/>
              </a:lnSpc>
            </a:pP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31,492 pts with suspected ACS and hs-cTn</a:t>
            </a:r>
            <a:endParaRPr sz="14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concentrations &lt;99   centile at presentation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2274518" y="1604083"/>
            <a:ext cx="127322" cy="128217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900" spc="10" dirty="0">
                <a:solidFill>
                  <a:srgbClr val="ffffff"/>
                </a:solidFill>
                <a:latin typeface="Calibri"/>
                <a:cs typeface="Calibri"/>
              </a:rPr>
              <a:t>th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580332" y="2308601"/>
            <a:ext cx="1815307" cy="605580"/>
          </a:xfrm>
          <a:custGeom>
            <a:avLst/>
            <a:gdLst/>
            <a:ahLst/>
            <a:cxnLst/>
            <a:rect l="l" t="t" r="r" b="b"/>
            <a:pathLst>
              <a:path w="1815307" h="605580">
                <a:moveTo>
                  <a:pt x="0" y="0"/>
                </a:moveTo>
                <a:lnTo>
                  <a:pt x="1815307" y="0"/>
                </a:lnTo>
                <a:lnTo>
                  <a:pt x="1815307" y="605580"/>
                </a:lnTo>
                <a:lnTo>
                  <a:pt x="0" y="605580"/>
                </a:lnTo>
                <a:close/>
              </a:path>
            </a:pathLst>
          </a:custGeom>
          <a:solidFill>
            <a:srgbClr val="00aba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" name="object 51"/>
          <p:cNvSpPr/>
          <p:nvPr/>
        </p:nvSpPr>
        <p:spPr>
          <a:xfrm>
            <a:off x="573982" y="2302251"/>
            <a:ext cx="1828007" cy="618280"/>
          </a:xfrm>
          <a:custGeom>
            <a:avLst/>
            <a:gdLst/>
            <a:ahLst/>
            <a:cxnLst/>
            <a:rect l="l" t="t" r="r" b="b"/>
            <a:pathLst>
              <a:path w="1828007" h="618280">
                <a:moveTo>
                  <a:pt x="6350" y="6350"/>
                </a:moveTo>
                <a:lnTo>
                  <a:pt x="1821657" y="6350"/>
                </a:lnTo>
                <a:lnTo>
                  <a:pt x="1821657" y="611930"/>
                </a:lnTo>
                <a:lnTo>
                  <a:pt x="6350" y="611930"/>
                </a:lnTo>
                <a:close/>
              </a:path>
            </a:pathLst>
          </a:custGeom>
          <a:ln w="12700">
            <a:solidFill>
              <a:srgbClr val="00aba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979489" y="2409092"/>
            <a:ext cx="1064666" cy="398475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009" b="1" spc="10" dirty="0">
                <a:solidFill>
                  <a:srgbClr val="ffffff"/>
                </a:solidFill>
                <a:latin typeface="Arial"/>
                <a:cs typeface="Arial"/>
              </a:rPr>
              <a:t>Standard care</a:t>
            </a:r>
            <a:endParaRPr sz="1000">
              <a:latin typeface="Arial"/>
              <a:cs typeface="Arial"/>
            </a:endParaRPr>
          </a:p>
          <a:p>
            <a:pPr marL="158452">
              <a:lnSpc>
                <a:spcPct val="100000"/>
              </a:lnSpc>
            </a:pP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N=14,700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2541670" y="2308601"/>
            <a:ext cx="1809122" cy="605580"/>
          </a:xfrm>
          <a:custGeom>
            <a:avLst/>
            <a:gdLst/>
            <a:ahLst/>
            <a:cxnLst/>
            <a:rect l="l" t="t" r="r" b="b"/>
            <a:pathLst>
              <a:path w="1809122" h="605580">
                <a:moveTo>
                  <a:pt x="0" y="0"/>
                </a:moveTo>
                <a:lnTo>
                  <a:pt x="1809122" y="0"/>
                </a:lnTo>
                <a:lnTo>
                  <a:pt x="1809122" y="605580"/>
                </a:lnTo>
                <a:lnTo>
                  <a:pt x="0" y="605580"/>
                </a:lnTo>
                <a:close/>
              </a:path>
            </a:pathLst>
          </a:custGeom>
          <a:solidFill>
            <a:srgbClr val="ef791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" name="object 53"/>
          <p:cNvSpPr/>
          <p:nvPr/>
        </p:nvSpPr>
        <p:spPr>
          <a:xfrm>
            <a:off x="2535320" y="2302251"/>
            <a:ext cx="1821822" cy="618280"/>
          </a:xfrm>
          <a:custGeom>
            <a:avLst/>
            <a:gdLst/>
            <a:ahLst/>
            <a:cxnLst/>
            <a:rect l="l" t="t" r="r" b="b"/>
            <a:pathLst>
              <a:path w="1821822" h="618280">
                <a:moveTo>
                  <a:pt x="6350" y="6350"/>
                </a:moveTo>
                <a:lnTo>
                  <a:pt x="1815472" y="6350"/>
                </a:lnTo>
                <a:lnTo>
                  <a:pt x="1815472" y="611930"/>
                </a:lnTo>
                <a:lnTo>
                  <a:pt x="6350" y="611930"/>
                </a:lnTo>
                <a:close/>
              </a:path>
            </a:pathLst>
          </a:custGeom>
          <a:ln w="12700">
            <a:solidFill>
              <a:srgbClr val="ef791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2944959" y="2409092"/>
            <a:ext cx="1043508" cy="398475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069" b="1" spc="10" dirty="0">
                <a:solidFill>
                  <a:srgbClr val="ffffff"/>
                </a:solidFill>
                <a:latin typeface="Arial"/>
                <a:cs typeface="Arial"/>
              </a:rPr>
              <a:t>Early rule-out</a:t>
            </a:r>
            <a:endParaRPr sz="1000">
              <a:latin typeface="Arial"/>
              <a:cs typeface="Arial"/>
            </a:endParaRPr>
          </a:p>
          <a:p>
            <a:pPr marL="151227">
              <a:lnSpc>
                <a:spcPct val="100000"/>
              </a:lnSpc>
            </a:pP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N=16,792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1882814" y="943798"/>
            <a:ext cx="1249984" cy="37500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980" b="1" spc="10" dirty="0">
                <a:latin typeface="Arial"/>
                <a:cs typeface="Arial"/>
              </a:rPr>
              <a:t>HiSTORIC</a:t>
            </a:r>
            <a:endParaRPr sz="1900">
              <a:latin typeface="Arial"/>
              <a:cs typeface="Arial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580332" y="2914180"/>
            <a:ext cx="1815307" cy="1301941"/>
          </a:xfrm>
          <a:custGeom>
            <a:avLst/>
            <a:gdLst/>
            <a:ahLst/>
            <a:cxnLst/>
            <a:rect l="l" t="t" r="r" b="b"/>
            <a:pathLst>
              <a:path w="1815307" h="1301941">
                <a:moveTo>
                  <a:pt x="0" y="0"/>
                </a:moveTo>
                <a:lnTo>
                  <a:pt x="1815307" y="0"/>
                </a:lnTo>
                <a:lnTo>
                  <a:pt x="1815307" y="1301941"/>
                </a:lnTo>
                <a:lnTo>
                  <a:pt x="0" y="130194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" name="object 55"/>
          <p:cNvSpPr/>
          <p:nvPr/>
        </p:nvSpPr>
        <p:spPr>
          <a:xfrm>
            <a:off x="573982" y="2907830"/>
            <a:ext cx="1828007" cy="1314641"/>
          </a:xfrm>
          <a:custGeom>
            <a:avLst/>
            <a:gdLst/>
            <a:ahLst/>
            <a:cxnLst/>
            <a:rect l="l" t="t" r="r" b="b"/>
            <a:pathLst>
              <a:path w="1828007" h="1314641">
                <a:moveTo>
                  <a:pt x="6350" y="6350"/>
                </a:moveTo>
                <a:lnTo>
                  <a:pt x="1821657" y="6350"/>
                </a:lnTo>
                <a:lnTo>
                  <a:pt x="1821657" y="1308291"/>
                </a:lnTo>
                <a:lnTo>
                  <a:pt x="6350" y="1308291"/>
                </a:lnTo>
                <a:close/>
              </a:path>
            </a:pathLst>
          </a:custGeom>
          <a:ln w="12700">
            <a:solidFill>
              <a:srgbClr val="00aba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858498" y="3008833"/>
            <a:ext cx="1307363" cy="194268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Rule-out if hs-cTn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994192" y="3200857"/>
            <a:ext cx="308660" cy="194268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&lt;99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1264067" y="3191725"/>
            <a:ext cx="127322" cy="128217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900" spc="10" dirty="0">
                <a:latin typeface="Calibri"/>
                <a:cs typeface="Calibri"/>
              </a:rPr>
              <a:t>th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1365667" y="3200857"/>
            <a:ext cx="751027" cy="194268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 centile at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729414" y="3392881"/>
            <a:ext cx="1557528" cy="721506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26528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presentation (if &gt;6 h</a:t>
            </a:r>
            <a:endParaRPr sz="1400">
              <a:latin typeface="Calibri"/>
              <a:cs typeface="Calibri"/>
            </a:endParaRPr>
          </a:p>
          <a:p>
            <a:pPr marL="3404">
              <a:lnSpc>
                <a:spcPct val="100000"/>
              </a:lnSpc>
            </a:pPr>
            <a:r>
              <a:rPr sz="1370" spc="10" dirty="0">
                <a:latin typeface="Calibri"/>
                <a:cs typeface="Calibri"/>
              </a:rPr>
              <a:t>symptoms), or based</a:t>
            </a:r>
            <a:endParaRPr sz="13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1370" spc="10" dirty="0">
                <a:latin typeface="Calibri"/>
                <a:cs typeface="Calibri"/>
              </a:rPr>
              <a:t>on serial testing at 6-</a:t>
            </a:r>
            <a:endParaRPr sz="1300">
              <a:latin typeface="Calibri"/>
              <a:cs typeface="Calibri"/>
            </a:endParaRPr>
          </a:p>
          <a:p>
            <a:pPr marL="15155">
              <a:lnSpc>
                <a:spcPct val="100000"/>
              </a:lnSpc>
            </a:pPr>
            <a:r>
              <a:rPr sz="1370" spc="10" dirty="0">
                <a:latin typeface="Calibri"/>
                <a:cs typeface="Calibri"/>
              </a:rPr>
              <a:t>12 h from symptoms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2541670" y="2914181"/>
            <a:ext cx="1809122" cy="1301940"/>
          </a:xfrm>
          <a:custGeom>
            <a:avLst/>
            <a:gdLst/>
            <a:ahLst/>
            <a:cxnLst/>
            <a:rect l="l" t="t" r="r" b="b"/>
            <a:pathLst>
              <a:path w="1809122" h="1301940">
                <a:moveTo>
                  <a:pt x="0" y="0"/>
                </a:moveTo>
                <a:lnTo>
                  <a:pt x="1809122" y="0"/>
                </a:lnTo>
                <a:lnTo>
                  <a:pt x="1809122" y="1301940"/>
                </a:lnTo>
                <a:lnTo>
                  <a:pt x="0" y="130194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" name="object 57"/>
          <p:cNvSpPr/>
          <p:nvPr/>
        </p:nvSpPr>
        <p:spPr>
          <a:xfrm>
            <a:off x="2535320" y="2907831"/>
            <a:ext cx="1821822" cy="1314640"/>
          </a:xfrm>
          <a:custGeom>
            <a:avLst/>
            <a:gdLst/>
            <a:ahLst/>
            <a:cxnLst/>
            <a:rect l="l" t="t" r="r" b="b"/>
            <a:pathLst>
              <a:path w="1821822" h="1314640">
                <a:moveTo>
                  <a:pt x="6350" y="6350"/>
                </a:moveTo>
                <a:lnTo>
                  <a:pt x="1815472" y="6350"/>
                </a:lnTo>
                <a:lnTo>
                  <a:pt x="1815472" y="1308290"/>
                </a:lnTo>
                <a:lnTo>
                  <a:pt x="6350" y="1308290"/>
                </a:lnTo>
                <a:close/>
              </a:path>
            </a:pathLst>
          </a:custGeom>
          <a:ln w="12700">
            <a:solidFill>
              <a:srgbClr val="ef791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2636035" y="3104846"/>
            <a:ext cx="1658163" cy="897252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65744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Rule-out if hs-cTn &lt;5</a:t>
            </a:r>
            <a:endParaRPr sz="1400">
              <a:latin typeface="Calibri"/>
              <a:cs typeface="Calibri"/>
            </a:endParaRPr>
          </a:p>
          <a:p>
            <a:pPr marL="71170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ng/L at presentation</a:t>
            </a:r>
            <a:endParaRPr sz="1400">
              <a:latin typeface="Calibri"/>
              <a:cs typeface="Calibri"/>
            </a:endParaRPr>
          </a:p>
          <a:p>
            <a:pPr marL="20104">
              <a:lnSpc>
                <a:spcPct val="100000"/>
              </a:lnSpc>
            </a:pPr>
            <a:r>
              <a:rPr sz="1370" spc="10" dirty="0">
                <a:latin typeface="Calibri"/>
                <a:cs typeface="Calibri"/>
              </a:rPr>
              <a:t>(if &gt;2 h symptoms), or</a:t>
            </a:r>
            <a:endParaRPr sz="13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based on serial testing</a:t>
            </a:r>
            <a:endParaRPr sz="1400">
              <a:latin typeface="Calibri"/>
              <a:cs typeface="Calibri"/>
            </a:endParaRPr>
          </a:p>
          <a:p>
            <a:pPr marL="19980">
              <a:lnSpc>
                <a:spcPct val="100000"/>
              </a:lnSpc>
            </a:pPr>
            <a:r>
              <a:rPr sz="1370" spc="10" dirty="0">
                <a:latin typeface="Calibri"/>
                <a:cs typeface="Calibri"/>
              </a:rPr>
              <a:t>at 3 h from symptoms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1666428" y="2093582"/>
            <a:ext cx="1596237" cy="111010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770" spc="10" dirty="0">
                <a:latin typeface="Calibri"/>
                <a:cs typeface="Calibri"/>
              </a:rPr>
              <a:t>Stepped-wedge cluster randomisation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4607922" y="1012011"/>
            <a:ext cx="4218096" cy="3205982"/>
          </a:xfrm>
          <a:custGeom>
            <a:avLst/>
            <a:gdLst/>
            <a:ahLst/>
            <a:cxnLst/>
            <a:rect l="l" t="t" r="r" b="b"/>
            <a:pathLst>
              <a:path w="4218096" h="3205982">
                <a:moveTo>
                  <a:pt x="6350" y="6350"/>
                </a:moveTo>
                <a:lnTo>
                  <a:pt x="4211746" y="6350"/>
                </a:lnTo>
                <a:lnTo>
                  <a:pt x="4211746" y="3199632"/>
                </a:lnTo>
                <a:lnTo>
                  <a:pt x="6350" y="3199632"/>
                </a:lnTo>
                <a:close/>
              </a:path>
            </a:pathLst>
          </a:custGeom>
          <a:ln w="12700">
            <a:solidFill>
              <a:srgbClr val="ae1022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4722272" y="1066292"/>
            <a:ext cx="1603248" cy="375008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2130" b="1" spc="10" dirty="0">
                <a:latin typeface="Arial"/>
                <a:cs typeface="Arial"/>
              </a:rPr>
              <a:t>Key findings</a:t>
            </a:r>
            <a:endParaRPr sz="21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4722272" y="1624857"/>
            <a:ext cx="3906392" cy="2297042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50" spc="10" dirty="0">
                <a:solidFill>
                  <a:srgbClr val="ae1022"/>
                </a:solidFill>
                <a:latin typeface="Calibri"/>
                <a:cs typeface="Calibri"/>
              </a:rPr>
              <a:t>●  </a:t>
            </a:r>
            <a:r>
              <a:rPr sz="1600" b="1" spc="10" dirty="0">
                <a:latin typeface="Arial"/>
                <a:cs typeface="Arial"/>
              </a:rPr>
              <a:t>Early rule-out:</a:t>
            </a:r>
            <a:endParaRPr sz="1600">
              <a:latin typeface="Arial"/>
              <a:cs typeface="Arial"/>
            </a:endParaRPr>
          </a:p>
          <a:p>
            <a:pPr marL="277201">
              <a:lnSpc>
                <a:spcPct val="100000"/>
              </a:lnSpc>
            </a:pPr>
            <a:r>
              <a:rPr sz="1099" spc="10" dirty="0">
                <a:solidFill>
                  <a:srgbClr val="878787"/>
                </a:solidFill>
                <a:latin typeface="Calibri"/>
                <a:cs typeface="Calibri"/>
              </a:rPr>
              <a:t>●  </a:t>
            </a:r>
            <a:r>
              <a:rPr sz="1449" spc="10" dirty="0">
                <a:latin typeface="Calibri"/>
                <a:cs typeface="Calibri"/>
              </a:rPr>
              <a:t>Reduced the length of stay (</a:t>
            </a:r>
            <a:r>
              <a:rPr sz="1449" b="1" spc="10" dirty="0">
                <a:solidFill>
                  <a:srgbClr val="ae1022"/>
                </a:solidFill>
                <a:latin typeface="Arial"/>
                <a:cs typeface="Arial"/>
              </a:rPr>
              <a:t>co-primary</a:t>
            </a:r>
            <a:endParaRPr sz="1400">
              <a:latin typeface="Arial"/>
              <a:cs typeface="Arial"/>
            </a:endParaRPr>
          </a:p>
          <a:p>
            <a:pPr marL="457200">
              <a:lnSpc>
                <a:spcPct val="100000"/>
              </a:lnSpc>
            </a:pPr>
            <a:r>
              <a:rPr sz="1600" b="1" spc="10" dirty="0">
                <a:solidFill>
                  <a:srgbClr val="ae1022"/>
                </a:solidFill>
                <a:latin typeface="Arial"/>
                <a:cs typeface="Arial"/>
              </a:rPr>
              <a:t>endpoint</a:t>
            </a:r>
            <a:r>
              <a:rPr sz="1600" spc="10" dirty="0">
                <a:latin typeface="Calibri"/>
                <a:cs typeface="Calibri"/>
              </a:rPr>
              <a:t>) by 3.3 hours.</a:t>
            </a:r>
            <a:endParaRPr sz="1600">
              <a:latin typeface="Calibri"/>
              <a:cs typeface="Calibri"/>
            </a:endParaRPr>
          </a:p>
          <a:p>
            <a:pPr marL="277201">
              <a:lnSpc>
                <a:spcPct val="100000"/>
              </a:lnSpc>
            </a:pPr>
            <a:r>
              <a:rPr sz="1250" spc="10" dirty="0">
                <a:solidFill>
                  <a:srgbClr val="878787"/>
                </a:solidFill>
                <a:latin typeface="Calibri"/>
                <a:cs typeface="Calibri"/>
              </a:rPr>
              <a:t>●  </a:t>
            </a:r>
            <a:r>
              <a:rPr sz="1600" spc="10" dirty="0">
                <a:latin typeface="Calibri"/>
                <a:cs typeface="Calibri"/>
              </a:rPr>
              <a:t>Increased the proportion of patients</a:t>
            </a:r>
            <a:endParaRPr sz="1600">
              <a:latin typeface="Calibri"/>
              <a:cs typeface="Calibri"/>
            </a:endParaRPr>
          </a:p>
          <a:p>
            <a:pPr marL="457200">
              <a:lnSpc>
                <a:spcPct val="100000"/>
              </a:lnSpc>
            </a:pPr>
            <a:r>
              <a:rPr sz="1600" spc="10" dirty="0">
                <a:latin typeface="Calibri"/>
                <a:cs typeface="Calibri"/>
              </a:rPr>
              <a:t>discharged from the ED by 57%.</a:t>
            </a:r>
            <a:endParaRPr sz="16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1009" spc="10" dirty="0">
                <a:solidFill>
                  <a:srgbClr val="ae1022"/>
                </a:solidFill>
                <a:latin typeface="Calibri"/>
                <a:cs typeface="Calibri"/>
              </a:rPr>
              <a:t>●  </a:t>
            </a:r>
            <a:r>
              <a:rPr sz="1359" b="1" spc="10" dirty="0">
                <a:latin typeface="Arial"/>
                <a:cs typeface="Arial"/>
              </a:rPr>
              <a:t>Due to low event rate and large 95% CI, the</a:t>
            </a:r>
            <a:endParaRPr sz="1300">
              <a:latin typeface="Arial"/>
              <a:cs typeface="Arial"/>
            </a:endParaRPr>
          </a:p>
          <a:p>
            <a:pPr marL="179999">
              <a:lnSpc>
                <a:spcPct val="100000"/>
              </a:lnSpc>
            </a:pPr>
            <a:r>
              <a:rPr sz="1359" b="1" spc="10" dirty="0">
                <a:latin typeface="Arial"/>
                <a:cs typeface="Arial"/>
              </a:rPr>
              <a:t>results were inconclusive for noninferiority</a:t>
            </a:r>
            <a:endParaRPr sz="130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sz="1510" b="1" spc="10" dirty="0">
                <a:latin typeface="Arial"/>
                <a:cs typeface="Arial"/>
              </a:rPr>
              <a:t>in CV death or MI at 30 days (</a:t>
            </a:r>
            <a:r>
              <a:rPr sz="1510" b="1" spc="10" dirty="0">
                <a:solidFill>
                  <a:srgbClr val="ae1022"/>
                </a:solidFill>
                <a:latin typeface="Arial"/>
                <a:cs typeface="Arial"/>
              </a:rPr>
              <a:t>co-primary</a:t>
            </a:r>
            <a:endParaRPr sz="1500">
              <a:latin typeface="Arial"/>
              <a:cs typeface="Arial"/>
            </a:endParaRPr>
          </a:p>
          <a:p>
            <a:pPr marL="179999">
              <a:lnSpc>
                <a:spcPct val="100000"/>
              </a:lnSpc>
            </a:pPr>
            <a:r>
              <a:rPr sz="1600" b="1" spc="10" dirty="0">
                <a:solidFill>
                  <a:srgbClr val="ae1022"/>
                </a:solidFill>
                <a:latin typeface="Arial"/>
                <a:cs typeface="Arial"/>
              </a:rPr>
              <a:t>endpoint</a:t>
            </a:r>
            <a:r>
              <a:rPr sz="1600" b="1" spc="10" dirty="0">
                <a:latin typeface="Arial"/>
                <a:cs typeface="Arial"/>
              </a:rPr>
              <a:t>), but no increase in safety</a:t>
            </a:r>
            <a:endParaRPr sz="1600">
              <a:latin typeface="Arial"/>
              <a:cs typeface="Arial"/>
            </a:endParaRPr>
          </a:p>
          <a:p>
            <a:pPr marL="179999">
              <a:lnSpc>
                <a:spcPct val="100000"/>
              </a:lnSpc>
            </a:pPr>
            <a:r>
              <a:rPr sz="1600" b="1" spc="10" dirty="0">
                <a:latin typeface="Arial"/>
                <a:cs typeface="Arial"/>
              </a:rPr>
              <a:t>outcomes was observed at 1 year.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1057773" y="4290439"/>
            <a:ext cx="890867" cy="15263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100" spc="10" dirty="0">
                <a:solidFill>
                  <a:srgbClr val="00abaa"/>
                </a:solidFill>
                <a:latin typeface="Calibri"/>
                <a:cs typeface="Calibri"/>
              </a:rPr>
              <a:t>CONTROL ARM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2777811" y="4285679"/>
            <a:ext cx="1372552" cy="15263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070" spc="10" dirty="0">
                <a:solidFill>
                  <a:srgbClr val="ef7918"/>
                </a:solidFill>
                <a:latin typeface="Calibri"/>
                <a:cs typeface="Calibri"/>
              </a:rPr>
              <a:t>INVESTIGATIONAL ARM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object 59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0" name="object 60"/>
          <p:cNvSpPr/>
          <p:nvPr/>
        </p:nvSpPr>
        <p:spPr>
          <a:xfrm>
            <a:off x="2512583" y="4848533"/>
            <a:ext cx="6345524" cy="9525"/>
          </a:xfrm>
          <a:custGeom>
            <a:avLst/>
            <a:gdLst/>
            <a:ahLst/>
            <a:cxnLst/>
            <a:rect l="l" t="t" r="r" b="b"/>
            <a:pathLst>
              <a:path w="6345524" h="9525">
                <a:moveTo>
                  <a:pt x="6340762" y="4763"/>
                </a:moveTo>
                <a:lnTo>
                  <a:pt x="4762" y="4763"/>
                </a:lnTo>
              </a:path>
            </a:pathLst>
          </a:custGeom>
          <a:ln w="9525">
            <a:solidFill>
              <a:srgbClr val="d0d0d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pic>
        <p:nvPicPr>
          <p:cNvPr id="18" name="Image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203200" y="4724400"/>
            <a:ext cx="930550" cy="266699"/>
          </a:xfrm>
          <a:prstGeom prst="rect">
            <a:avLst/>
          </a:prstGeom>
        </p:spPr>
      </p:pic>
      <p:pic>
        <p:nvPicPr>
          <p:cNvPr id="19" name="Image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1231900" y="4635500"/>
            <a:ext cx="1056085" cy="378389"/>
          </a:xfrm>
          <a:prstGeom prst="rect">
            <a:avLst/>
          </a:prstGeom>
        </p:spPr>
      </p:pic>
      <p:sp>
        <p:nvSpPr>
          <p:cNvPr id="61" name="object 61"/>
          <p:cNvSpPr/>
          <p:nvPr/>
        </p:nvSpPr>
        <p:spPr>
          <a:xfrm>
            <a:off x="2475884" y="4793801"/>
            <a:ext cx="123110" cy="123109"/>
          </a:xfrm>
          <a:custGeom>
            <a:avLst/>
            <a:gdLst/>
            <a:ahLst/>
            <a:cxnLst/>
            <a:rect l="l" t="t" r="r" b="b"/>
            <a:pathLst>
              <a:path w="123110" h="123109">
                <a:moveTo>
                  <a:pt x="0" y="61556"/>
                </a:moveTo>
                <a:cubicBezTo>
                  <a:pt x="0" y="27560"/>
                  <a:pt x="27560" y="0"/>
                  <a:pt x="61555" y="0"/>
                </a:cubicBezTo>
                <a:lnTo>
                  <a:pt x="61555" y="0"/>
                </a:lnTo>
                <a:lnTo>
                  <a:pt x="61555" y="0"/>
                </a:lnTo>
                <a:lnTo>
                  <a:pt x="61555" y="0"/>
                </a:lnTo>
                <a:cubicBezTo>
                  <a:pt x="95551" y="0"/>
                  <a:pt x="123110" y="27559"/>
                  <a:pt x="123110" y="61555"/>
                </a:cubicBezTo>
                <a:lnTo>
                  <a:pt x="123110" y="61555"/>
                </a:lnTo>
                <a:cubicBezTo>
                  <a:pt x="123110" y="61555"/>
                  <a:pt x="123110" y="61555"/>
                  <a:pt x="123110" y="61555"/>
                </a:cubicBezTo>
                <a:lnTo>
                  <a:pt x="123110" y="61555"/>
                </a:lnTo>
                <a:lnTo>
                  <a:pt x="123110" y="61554"/>
                </a:lnTo>
                <a:lnTo>
                  <a:pt x="123110" y="61554"/>
                </a:lnTo>
                <a:cubicBezTo>
                  <a:pt x="123110" y="95550"/>
                  <a:pt x="95551" y="123109"/>
                  <a:pt x="61555" y="123109"/>
                </a:cubicBezTo>
                <a:lnTo>
                  <a:pt x="61555" y="123109"/>
                </a:lnTo>
                <a:lnTo>
                  <a:pt x="61555" y="123109"/>
                </a:lnTo>
                <a:lnTo>
                  <a:pt x="61555" y="123109"/>
                </a:lnTo>
                <a:cubicBezTo>
                  <a:pt x="27559" y="123109"/>
                  <a:pt x="0" y="95550"/>
                  <a:pt x="0" y="61554"/>
                </a:cubicBezTo>
                <a:close/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2" name="object 62"/>
          <p:cNvSpPr/>
          <p:nvPr/>
        </p:nvSpPr>
        <p:spPr>
          <a:xfrm>
            <a:off x="8585136" y="4813637"/>
            <a:ext cx="79318" cy="79315"/>
          </a:xfrm>
          <a:custGeom>
            <a:avLst/>
            <a:gdLst/>
            <a:ahLst/>
            <a:cxnLst/>
            <a:rect l="l" t="t" r="r" b="b"/>
            <a:pathLst>
              <a:path w="79318" h="79315">
                <a:moveTo>
                  <a:pt x="4" y="39658"/>
                </a:moveTo>
                <a:cubicBezTo>
                  <a:pt x="4" y="17756"/>
                  <a:pt x="17759" y="0"/>
                  <a:pt x="39662" y="0"/>
                </a:cubicBezTo>
                <a:lnTo>
                  <a:pt x="39662" y="0"/>
                </a:lnTo>
                <a:lnTo>
                  <a:pt x="39660" y="0"/>
                </a:lnTo>
                <a:lnTo>
                  <a:pt x="39660" y="0"/>
                </a:lnTo>
                <a:cubicBezTo>
                  <a:pt x="61563" y="0"/>
                  <a:pt x="79318" y="17755"/>
                  <a:pt x="79318" y="39658"/>
                </a:cubicBezTo>
                <a:lnTo>
                  <a:pt x="79318" y="39658"/>
                </a:lnTo>
                <a:cubicBezTo>
                  <a:pt x="79318" y="39658"/>
                  <a:pt x="79318" y="39658"/>
                  <a:pt x="79318" y="39658"/>
                </a:cubicBezTo>
                <a:lnTo>
                  <a:pt x="79318" y="39658"/>
                </a:lnTo>
                <a:lnTo>
                  <a:pt x="79317" y="39657"/>
                </a:lnTo>
                <a:lnTo>
                  <a:pt x="79317" y="39657"/>
                </a:lnTo>
                <a:cubicBezTo>
                  <a:pt x="79317" y="61560"/>
                  <a:pt x="61561" y="79315"/>
                  <a:pt x="39659" y="79315"/>
                </a:cubicBezTo>
                <a:lnTo>
                  <a:pt x="39659" y="79315"/>
                </a:lnTo>
                <a:lnTo>
                  <a:pt x="39658" y="79314"/>
                </a:lnTo>
                <a:lnTo>
                  <a:pt x="39658" y="79314"/>
                </a:lnTo>
                <a:cubicBezTo>
                  <a:pt x="17756" y="79314"/>
                  <a:pt x="0" y="61559"/>
                  <a:pt x="0" y="39657"/>
                </a:cubicBezTo>
                <a:close/>
              </a:path>
            </a:pathLst>
          </a:custGeom>
          <a:solidFill>
            <a:srgbClr val="8787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3" name="object 63"/>
          <p:cNvSpPr/>
          <p:nvPr/>
        </p:nvSpPr>
        <p:spPr>
          <a:xfrm>
            <a:off x="8770541" y="4789869"/>
            <a:ext cx="125807" cy="125806"/>
          </a:xfrm>
          <a:custGeom>
            <a:avLst/>
            <a:gdLst/>
            <a:ahLst/>
            <a:cxnLst/>
            <a:rect l="l" t="t" r="r" b="b"/>
            <a:pathLst>
              <a:path w="125807" h="125806">
                <a:moveTo>
                  <a:pt x="0" y="62904"/>
                </a:moveTo>
                <a:cubicBezTo>
                  <a:pt x="0" y="28163"/>
                  <a:pt x="28163" y="0"/>
                  <a:pt x="62904" y="0"/>
                </a:cubicBezTo>
                <a:lnTo>
                  <a:pt x="62904" y="0"/>
                </a:lnTo>
                <a:lnTo>
                  <a:pt x="62903" y="0"/>
                </a:lnTo>
                <a:lnTo>
                  <a:pt x="62903" y="0"/>
                </a:lnTo>
                <a:cubicBezTo>
                  <a:pt x="97644" y="0"/>
                  <a:pt x="125807" y="28163"/>
                  <a:pt x="125807" y="62903"/>
                </a:cubicBezTo>
                <a:lnTo>
                  <a:pt x="125807" y="62903"/>
                </a:lnTo>
                <a:cubicBezTo>
                  <a:pt x="125807" y="62903"/>
                  <a:pt x="125807" y="62904"/>
                  <a:pt x="125807" y="62904"/>
                </a:cubicBezTo>
                <a:lnTo>
                  <a:pt x="125807" y="62904"/>
                </a:lnTo>
                <a:lnTo>
                  <a:pt x="125807" y="62903"/>
                </a:lnTo>
                <a:lnTo>
                  <a:pt x="125807" y="62903"/>
                </a:lnTo>
                <a:cubicBezTo>
                  <a:pt x="125807" y="97644"/>
                  <a:pt x="97644" y="125806"/>
                  <a:pt x="62904" y="125806"/>
                </a:cubicBezTo>
                <a:lnTo>
                  <a:pt x="62904" y="125806"/>
                </a:lnTo>
                <a:lnTo>
                  <a:pt x="62904" y="125806"/>
                </a:lnTo>
                <a:lnTo>
                  <a:pt x="62904" y="125806"/>
                </a:lnTo>
                <a:cubicBezTo>
                  <a:pt x="28162" y="125806"/>
                  <a:pt x="0" y="97643"/>
                  <a:pt x="0" y="62902"/>
                </a:cubicBezTo>
                <a:close/>
              </a:path>
            </a:pathLst>
          </a:custGeom>
          <a:solidFill>
            <a:srgbClr val="ae102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4" name="object 64"/>
          <p:cNvSpPr/>
          <p:nvPr/>
        </p:nvSpPr>
        <p:spPr>
          <a:xfrm>
            <a:off x="2673685" y="4720409"/>
            <a:ext cx="1288733" cy="261610"/>
          </a:xfrm>
          <a:custGeom>
            <a:avLst/>
            <a:gdLst/>
            <a:ahLst/>
            <a:cxnLst/>
            <a:rect l="l" t="t" r="r" b="b"/>
            <a:pathLst>
              <a:path w="1288733" h="261610">
                <a:moveTo>
                  <a:pt x="0" y="0"/>
                </a:moveTo>
                <a:lnTo>
                  <a:pt x="1288733" y="0"/>
                </a:lnTo>
                <a:lnTo>
                  <a:pt x="1288733" y="261610"/>
                </a:lnTo>
                <a:lnTo>
                  <a:pt x="0" y="26161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2765125" y="4794727"/>
            <a:ext cx="1139812" cy="15263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070" spc="10" dirty="0">
                <a:solidFill>
                  <a:srgbClr val="878787"/>
                </a:solidFill>
                <a:latin typeface="Calibri"/>
                <a:cs typeface="Calibri"/>
              </a:rPr>
              <a:t>Congress Highlights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274320" y="114370"/>
            <a:ext cx="1477327" cy="390634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2200" b="1" spc="10" dirty="0">
                <a:solidFill>
                  <a:srgbClr val="ae1022"/>
                </a:solidFill>
                <a:latin typeface="Arial"/>
                <a:cs typeface="Arial"/>
              </a:rPr>
              <a:t>RAPID-TnT</a:t>
            </a:r>
            <a:endParaRPr sz="22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6185178" y="4600981"/>
            <a:ext cx="2733929" cy="160423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970" spc="10" dirty="0">
                <a:solidFill>
                  <a:srgbClr val="808080"/>
                </a:solidFill>
                <a:latin typeface="Calibri"/>
                <a:cs typeface="Calibri"/>
              </a:rPr>
              <a:t>Chew D, </a:t>
            </a:r>
            <a:r>
              <a:rPr sz="970" i="1" spc="10" dirty="0">
                <a:solidFill>
                  <a:srgbClr val="808080"/>
                </a:solidFill>
                <a:latin typeface="Arial"/>
                <a:cs typeface="Arial"/>
              </a:rPr>
              <a:t>et al. Circulation </a:t>
            </a:r>
            <a:r>
              <a:rPr sz="970" spc="10" dirty="0">
                <a:solidFill>
                  <a:srgbClr val="808080"/>
                </a:solidFill>
                <a:latin typeface="Calibri"/>
                <a:cs typeface="Calibri"/>
              </a:rPr>
              <a:t>2019 [ePub ahead of print]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273354" y="539086"/>
            <a:ext cx="8681833" cy="19050"/>
          </a:xfrm>
          <a:custGeom>
            <a:avLst/>
            <a:gdLst/>
            <a:ahLst/>
            <a:cxnLst/>
            <a:rect l="l" t="t" r="r" b="b"/>
            <a:pathLst>
              <a:path w="8681833" h="19050">
                <a:moveTo>
                  <a:pt x="8672309" y="9525"/>
                </a:moveTo>
                <a:lnTo>
                  <a:pt x="9525" y="9525"/>
                </a:lnTo>
              </a:path>
            </a:pathLst>
          </a:custGeom>
          <a:ln w="19050">
            <a:solidFill>
              <a:srgbClr val="d0d0d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6" name="object 66"/>
          <p:cNvSpPr/>
          <p:nvPr/>
        </p:nvSpPr>
        <p:spPr>
          <a:xfrm>
            <a:off x="580333" y="1343903"/>
            <a:ext cx="3776488" cy="465830"/>
          </a:xfrm>
          <a:custGeom>
            <a:avLst/>
            <a:gdLst/>
            <a:ahLst/>
            <a:cxnLst/>
            <a:rect l="l" t="t" r="r" b="b"/>
            <a:pathLst>
              <a:path w="3776488" h="465830">
                <a:moveTo>
                  <a:pt x="0" y="0"/>
                </a:moveTo>
                <a:lnTo>
                  <a:pt x="3776488" y="0"/>
                </a:lnTo>
                <a:lnTo>
                  <a:pt x="3776488" y="465830"/>
                </a:lnTo>
                <a:lnTo>
                  <a:pt x="0" y="465830"/>
                </a:lnTo>
                <a:close/>
              </a:path>
            </a:pathLst>
          </a:custGeom>
          <a:solidFill>
            <a:srgbClr val="8787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1408536" y="1506536"/>
            <a:ext cx="2157069" cy="194268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370" spc="10" dirty="0">
                <a:solidFill>
                  <a:srgbClr val="ffffff"/>
                </a:solidFill>
                <a:latin typeface="Calibri"/>
                <a:cs typeface="Calibri"/>
              </a:rPr>
              <a:t>3,378 pts with suspected ACS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580332" y="2308601"/>
            <a:ext cx="1815307" cy="605580"/>
          </a:xfrm>
          <a:custGeom>
            <a:avLst/>
            <a:gdLst/>
            <a:ahLst/>
            <a:cxnLst/>
            <a:rect l="l" t="t" r="r" b="b"/>
            <a:pathLst>
              <a:path w="1815307" h="605580">
                <a:moveTo>
                  <a:pt x="0" y="0"/>
                </a:moveTo>
                <a:lnTo>
                  <a:pt x="1815307" y="0"/>
                </a:lnTo>
                <a:lnTo>
                  <a:pt x="1815307" y="605580"/>
                </a:lnTo>
                <a:lnTo>
                  <a:pt x="0" y="605580"/>
                </a:lnTo>
                <a:close/>
              </a:path>
            </a:pathLst>
          </a:custGeom>
          <a:solidFill>
            <a:srgbClr val="00aba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8" name="object 68"/>
          <p:cNvSpPr/>
          <p:nvPr/>
        </p:nvSpPr>
        <p:spPr>
          <a:xfrm>
            <a:off x="573982" y="2302251"/>
            <a:ext cx="1828007" cy="618280"/>
          </a:xfrm>
          <a:custGeom>
            <a:avLst/>
            <a:gdLst/>
            <a:ahLst/>
            <a:cxnLst/>
            <a:rect l="l" t="t" r="r" b="b"/>
            <a:pathLst>
              <a:path w="1828007" h="618280">
                <a:moveTo>
                  <a:pt x="6350" y="6350"/>
                </a:moveTo>
                <a:lnTo>
                  <a:pt x="1821657" y="6350"/>
                </a:lnTo>
                <a:lnTo>
                  <a:pt x="1821657" y="611930"/>
                </a:lnTo>
                <a:lnTo>
                  <a:pt x="6350" y="611930"/>
                </a:lnTo>
                <a:close/>
              </a:path>
            </a:pathLst>
          </a:custGeom>
          <a:ln w="12700">
            <a:solidFill>
              <a:srgbClr val="00aba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827591" y="2409092"/>
            <a:ext cx="1364437" cy="398475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919" b="1" spc="10" dirty="0">
                <a:solidFill>
                  <a:srgbClr val="ffffff"/>
                </a:solidFill>
                <a:latin typeface="Arial"/>
                <a:cs typeface="Arial"/>
              </a:rPr>
              <a:t>0/3-hour protocol</a:t>
            </a:r>
            <a:endParaRPr sz="900">
              <a:latin typeface="Arial"/>
              <a:cs typeface="Arial"/>
            </a:endParaRPr>
          </a:p>
          <a:p>
            <a:pPr marL="355593">
              <a:lnSpc>
                <a:spcPct val="100000"/>
              </a:lnSpc>
            </a:pP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N=1,642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2541670" y="2308601"/>
            <a:ext cx="1809122" cy="605580"/>
          </a:xfrm>
          <a:custGeom>
            <a:avLst/>
            <a:gdLst/>
            <a:ahLst/>
            <a:cxnLst/>
            <a:rect l="l" t="t" r="r" b="b"/>
            <a:pathLst>
              <a:path w="1809122" h="605580">
                <a:moveTo>
                  <a:pt x="0" y="0"/>
                </a:moveTo>
                <a:lnTo>
                  <a:pt x="1809122" y="0"/>
                </a:lnTo>
                <a:lnTo>
                  <a:pt x="1809122" y="605580"/>
                </a:lnTo>
                <a:lnTo>
                  <a:pt x="0" y="605580"/>
                </a:lnTo>
                <a:close/>
              </a:path>
            </a:pathLst>
          </a:custGeom>
          <a:solidFill>
            <a:srgbClr val="ef791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0" name="object 70"/>
          <p:cNvSpPr/>
          <p:nvPr/>
        </p:nvSpPr>
        <p:spPr>
          <a:xfrm>
            <a:off x="2535320" y="2302251"/>
            <a:ext cx="1821822" cy="618280"/>
          </a:xfrm>
          <a:custGeom>
            <a:avLst/>
            <a:gdLst/>
            <a:ahLst/>
            <a:cxnLst/>
            <a:rect l="l" t="t" r="r" b="b"/>
            <a:pathLst>
              <a:path w="1821822" h="618280">
                <a:moveTo>
                  <a:pt x="6350" y="6350"/>
                </a:moveTo>
                <a:lnTo>
                  <a:pt x="1815472" y="6350"/>
                </a:lnTo>
                <a:lnTo>
                  <a:pt x="1815472" y="611930"/>
                </a:lnTo>
                <a:lnTo>
                  <a:pt x="6350" y="611930"/>
                </a:lnTo>
                <a:close/>
              </a:path>
            </a:pathLst>
          </a:custGeom>
          <a:ln w="12700">
            <a:solidFill>
              <a:srgbClr val="ef791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2792981" y="2409092"/>
            <a:ext cx="1350213" cy="398475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919" b="1" spc="10" dirty="0">
                <a:solidFill>
                  <a:srgbClr val="ffffff"/>
                </a:solidFill>
                <a:latin typeface="Arial"/>
                <a:cs typeface="Arial"/>
              </a:rPr>
              <a:t>0/1 hour protocol</a:t>
            </a:r>
            <a:endParaRPr sz="900">
              <a:latin typeface="Arial"/>
              <a:cs typeface="Arial"/>
            </a:endParaRPr>
          </a:p>
          <a:p>
            <a:pPr marL="348450">
              <a:lnSpc>
                <a:spcPct val="100000"/>
              </a:lnSpc>
            </a:pP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N=1,646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1801703" y="943798"/>
            <a:ext cx="1418234" cy="37500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2040" b="1" spc="10" dirty="0">
                <a:latin typeface="Arial"/>
                <a:cs typeface="Arial"/>
              </a:rPr>
              <a:t>RAPID-TnT</a:t>
            </a:r>
            <a:endParaRPr sz="2000">
              <a:latin typeface="Arial"/>
              <a:cs typeface="Arial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580332" y="2914181"/>
            <a:ext cx="1815307" cy="1301940"/>
          </a:xfrm>
          <a:custGeom>
            <a:avLst/>
            <a:gdLst/>
            <a:ahLst/>
            <a:cxnLst/>
            <a:rect l="l" t="t" r="r" b="b"/>
            <a:pathLst>
              <a:path w="1815307" h="1301940">
                <a:moveTo>
                  <a:pt x="0" y="0"/>
                </a:moveTo>
                <a:lnTo>
                  <a:pt x="1815307" y="0"/>
                </a:lnTo>
                <a:lnTo>
                  <a:pt x="1815307" y="1301940"/>
                </a:lnTo>
                <a:lnTo>
                  <a:pt x="0" y="130194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2" name="object 72"/>
          <p:cNvSpPr/>
          <p:nvPr/>
        </p:nvSpPr>
        <p:spPr>
          <a:xfrm>
            <a:off x="573982" y="2907831"/>
            <a:ext cx="1828007" cy="1314640"/>
          </a:xfrm>
          <a:custGeom>
            <a:avLst/>
            <a:gdLst/>
            <a:ahLst/>
            <a:cxnLst/>
            <a:rect l="l" t="t" r="r" b="b"/>
            <a:pathLst>
              <a:path w="1828007" h="1314640">
                <a:moveTo>
                  <a:pt x="6350" y="6350"/>
                </a:moveTo>
                <a:lnTo>
                  <a:pt x="1821657" y="6350"/>
                </a:lnTo>
                <a:lnTo>
                  <a:pt x="1821657" y="1308290"/>
                </a:lnTo>
                <a:lnTo>
                  <a:pt x="6350" y="1308290"/>
                </a:lnTo>
                <a:close/>
              </a:path>
            </a:pathLst>
          </a:custGeom>
          <a:ln w="12700">
            <a:solidFill>
              <a:srgbClr val="00aba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703760" y="3200858"/>
            <a:ext cx="1607604" cy="721506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154737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Rule-out if hs-cTn</a:t>
            </a:r>
            <a:endParaRPr sz="14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1370" spc="10" dirty="0">
                <a:latin typeface="Calibri"/>
                <a:cs typeface="Calibri"/>
              </a:rPr>
              <a:t>29≥ ng/L, or based on</a:t>
            </a:r>
            <a:endParaRPr sz="13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1249" spc="10" dirty="0">
                <a:latin typeface="Calibri"/>
                <a:cs typeface="Calibri"/>
              </a:rPr>
              <a:t>serial testing at 3-6 h</a:t>
            </a:r>
            <a:endParaRPr sz="1200">
              <a:latin typeface="Calibri"/>
              <a:cs typeface="Calibri"/>
            </a:endParaRPr>
          </a:p>
          <a:p>
            <a:pPr marL="190574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from symptoms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2541670" y="2914181"/>
            <a:ext cx="1809122" cy="1301940"/>
          </a:xfrm>
          <a:custGeom>
            <a:avLst/>
            <a:gdLst/>
            <a:ahLst/>
            <a:cxnLst/>
            <a:rect l="l" t="t" r="r" b="b"/>
            <a:pathLst>
              <a:path w="1809122" h="1301940">
                <a:moveTo>
                  <a:pt x="0" y="0"/>
                </a:moveTo>
                <a:lnTo>
                  <a:pt x="1809122" y="0"/>
                </a:lnTo>
                <a:lnTo>
                  <a:pt x="1809122" y="1301940"/>
                </a:lnTo>
                <a:lnTo>
                  <a:pt x="0" y="130194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4" name="object 74"/>
          <p:cNvSpPr/>
          <p:nvPr/>
        </p:nvSpPr>
        <p:spPr>
          <a:xfrm>
            <a:off x="2535320" y="2907831"/>
            <a:ext cx="1821822" cy="1314640"/>
          </a:xfrm>
          <a:custGeom>
            <a:avLst/>
            <a:gdLst/>
            <a:ahLst/>
            <a:cxnLst/>
            <a:rect l="l" t="t" r="r" b="b"/>
            <a:pathLst>
              <a:path w="1821822" h="1314640">
                <a:moveTo>
                  <a:pt x="6350" y="6350"/>
                </a:moveTo>
                <a:lnTo>
                  <a:pt x="1815472" y="6350"/>
                </a:lnTo>
                <a:lnTo>
                  <a:pt x="1815472" y="1308290"/>
                </a:lnTo>
                <a:lnTo>
                  <a:pt x="6350" y="1308290"/>
                </a:lnTo>
                <a:close/>
              </a:path>
            </a:pathLst>
          </a:custGeom>
          <a:ln w="12700">
            <a:solidFill>
              <a:srgbClr val="ef791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2688528" y="3008834"/>
            <a:ext cx="1564106" cy="1072998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13251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Rule-out if hs-cTn &lt;5</a:t>
            </a:r>
            <a:endParaRPr sz="1400">
              <a:latin typeface="Calibri"/>
              <a:cs typeface="Calibri"/>
            </a:endParaRPr>
          </a:p>
          <a:p>
            <a:pPr marL="18677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ng/L at presentation</a:t>
            </a:r>
            <a:endParaRPr sz="1400">
              <a:latin typeface="Calibri"/>
              <a:cs typeface="Calibri"/>
            </a:endParaRPr>
          </a:p>
          <a:p>
            <a:pPr marL="56697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(in case of &gt;3 hours</a:t>
            </a:r>
            <a:endParaRPr sz="1400">
              <a:latin typeface="Calibri"/>
              <a:cs typeface="Calibri"/>
            </a:endParaRPr>
          </a:p>
          <a:p>
            <a:pPr marL="2536">
              <a:lnSpc>
                <a:spcPct val="100000"/>
              </a:lnSpc>
            </a:pPr>
            <a:r>
              <a:rPr sz="1370" spc="10" dirty="0">
                <a:latin typeface="Calibri"/>
                <a:cs typeface="Calibri"/>
              </a:rPr>
              <a:t>symptoms), or based</a:t>
            </a:r>
            <a:endParaRPr sz="1300">
              <a:latin typeface="Calibri"/>
              <a:cs typeface="Calibri"/>
            </a:endParaRPr>
          </a:p>
          <a:p>
            <a:pPr marL="26119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on serial testing at 1</a:t>
            </a:r>
            <a:endParaRPr sz="14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1370" spc="10" dirty="0">
                <a:latin typeface="Calibri"/>
                <a:cs typeface="Calibri"/>
              </a:rPr>
              <a:t>hour from symptoms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1907740" y="2049579"/>
            <a:ext cx="1167485" cy="222595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619" spc="10" dirty="0">
                <a:latin typeface="Calibri"/>
                <a:cs typeface="Calibri"/>
              </a:rPr>
              <a:t>Patient-level randomisation</a:t>
            </a:r>
            <a:endParaRPr sz="600">
              <a:latin typeface="Calibri"/>
              <a:cs typeface="Calibri"/>
            </a:endParaRPr>
          </a:p>
          <a:p>
            <a:pPr marL="283368">
              <a:lnSpc>
                <a:spcPct val="100000"/>
              </a:lnSpc>
            </a:pPr>
            <a:r>
              <a:rPr sz="800" spc="10" dirty="0">
                <a:latin typeface="Calibri"/>
                <a:cs typeface="Calibri"/>
              </a:rPr>
              <a:t>Noninferiority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1057773" y="4290439"/>
            <a:ext cx="890867" cy="15263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100" spc="10" dirty="0">
                <a:solidFill>
                  <a:srgbClr val="00abaa"/>
                </a:solidFill>
                <a:latin typeface="Calibri"/>
                <a:cs typeface="Calibri"/>
              </a:rPr>
              <a:t>CONTROL ARM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2777811" y="4285679"/>
            <a:ext cx="1372552" cy="15263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070" spc="10" dirty="0">
                <a:solidFill>
                  <a:srgbClr val="ef7918"/>
                </a:solidFill>
                <a:latin typeface="Calibri"/>
                <a:cs typeface="Calibri"/>
              </a:rPr>
              <a:t>INVESTIGATIONAL ARM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1497185" y="1996066"/>
            <a:ext cx="1918050" cy="0"/>
          </a:xfrm>
          <a:custGeom>
            <a:avLst/>
            <a:gdLst/>
            <a:ahLst/>
            <a:cxnLst/>
            <a:rect l="l" t="t" r="r" b="b"/>
            <a:pathLst>
              <a:path w="1918050" h="0">
                <a:moveTo>
                  <a:pt x="0" y="0"/>
                </a:moveTo>
                <a:lnTo>
                  <a:pt x="1918050" y="0"/>
                </a:lnTo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6" name="object 76"/>
          <p:cNvSpPr/>
          <p:nvPr/>
        </p:nvSpPr>
        <p:spPr>
          <a:xfrm>
            <a:off x="1490835" y="1989716"/>
            <a:ext cx="1930750" cy="12700"/>
          </a:xfrm>
          <a:custGeom>
            <a:avLst/>
            <a:gdLst/>
            <a:ahLst/>
            <a:cxnLst/>
            <a:rect l="l" t="t" r="r" b="b"/>
            <a:pathLst>
              <a:path w="1930750" h="12700">
                <a:moveTo>
                  <a:pt x="6350" y="6350"/>
                </a:moveTo>
                <a:lnTo>
                  <a:pt x="1924400" y="635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7" name="object 77"/>
          <p:cNvSpPr/>
          <p:nvPr/>
        </p:nvSpPr>
        <p:spPr>
          <a:xfrm>
            <a:off x="1497185" y="1996066"/>
            <a:ext cx="0" cy="324829"/>
          </a:xfrm>
          <a:custGeom>
            <a:avLst/>
            <a:gdLst/>
            <a:ahLst/>
            <a:cxnLst/>
            <a:rect l="l" t="t" r="r" b="b"/>
            <a:pathLst>
              <a:path w="0" h="324829">
                <a:moveTo>
                  <a:pt x="0" y="324829"/>
                </a:moveTo>
                <a:lnTo>
                  <a:pt x="0" y="0"/>
                </a:lnTo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8" name="object 78"/>
          <p:cNvSpPr/>
          <p:nvPr/>
        </p:nvSpPr>
        <p:spPr>
          <a:xfrm>
            <a:off x="1459085" y="1996066"/>
            <a:ext cx="76200" cy="324829"/>
          </a:xfrm>
          <a:custGeom>
            <a:avLst/>
            <a:gdLst/>
            <a:ahLst/>
            <a:cxnLst/>
            <a:rect l="l" t="t" r="r" b="b"/>
            <a:pathLst>
              <a:path w="76200" h="324829">
                <a:moveTo>
                  <a:pt x="44450" y="290539"/>
                </a:moveTo>
                <a:lnTo>
                  <a:pt x="44450" y="0"/>
                </a:lnTo>
                <a:lnTo>
                  <a:pt x="31749" y="0"/>
                </a:lnTo>
                <a:lnTo>
                  <a:pt x="31749" y="290539"/>
                </a:lnTo>
                <a:close/>
                <a:moveTo>
                  <a:pt x="38100" y="324829"/>
                </a:moveTo>
                <a:lnTo>
                  <a:pt x="76200" y="248629"/>
                </a:lnTo>
                <a:lnTo>
                  <a:pt x="0" y="248629"/>
                </a:lnTo>
                <a:lnTo>
                  <a:pt x="38100" y="324829"/>
                </a:lnTo>
                <a:close/>
              </a:path>
            </a:pathLst>
          </a:custGeom>
          <a:solidFill>
            <a:srgbClr val="8787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9" name="object 79"/>
          <p:cNvSpPr/>
          <p:nvPr/>
        </p:nvSpPr>
        <p:spPr>
          <a:xfrm>
            <a:off x="3415235" y="1996065"/>
            <a:ext cx="0" cy="316570"/>
          </a:xfrm>
          <a:custGeom>
            <a:avLst/>
            <a:gdLst/>
            <a:ahLst/>
            <a:cxnLst/>
            <a:rect l="l" t="t" r="r" b="b"/>
            <a:pathLst>
              <a:path w="0" h="316570">
                <a:moveTo>
                  <a:pt x="0" y="316570"/>
                </a:moveTo>
                <a:lnTo>
                  <a:pt x="0" y="0"/>
                </a:lnTo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0" name="object 80"/>
          <p:cNvSpPr/>
          <p:nvPr/>
        </p:nvSpPr>
        <p:spPr>
          <a:xfrm>
            <a:off x="3377135" y="1996065"/>
            <a:ext cx="76200" cy="316570"/>
          </a:xfrm>
          <a:custGeom>
            <a:avLst/>
            <a:gdLst/>
            <a:ahLst/>
            <a:cxnLst/>
            <a:rect l="l" t="t" r="r" b="b"/>
            <a:pathLst>
              <a:path w="76200" h="316570">
                <a:moveTo>
                  <a:pt x="44450" y="282280"/>
                </a:moveTo>
                <a:lnTo>
                  <a:pt x="44450" y="0"/>
                </a:lnTo>
                <a:lnTo>
                  <a:pt x="31749" y="0"/>
                </a:lnTo>
                <a:lnTo>
                  <a:pt x="31749" y="282280"/>
                </a:lnTo>
                <a:close/>
                <a:moveTo>
                  <a:pt x="38100" y="316570"/>
                </a:moveTo>
                <a:lnTo>
                  <a:pt x="76200" y="240370"/>
                </a:lnTo>
                <a:lnTo>
                  <a:pt x="0" y="240370"/>
                </a:lnTo>
                <a:lnTo>
                  <a:pt x="38100" y="316570"/>
                </a:lnTo>
                <a:close/>
              </a:path>
            </a:pathLst>
          </a:custGeom>
          <a:solidFill>
            <a:srgbClr val="8787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1" name="object 81"/>
          <p:cNvSpPr/>
          <p:nvPr/>
        </p:nvSpPr>
        <p:spPr>
          <a:xfrm>
            <a:off x="2444956" y="1711280"/>
            <a:ext cx="0" cy="279498"/>
          </a:xfrm>
          <a:custGeom>
            <a:avLst/>
            <a:gdLst/>
            <a:ahLst/>
            <a:cxnLst/>
            <a:rect l="l" t="t" r="r" b="b"/>
            <a:pathLst>
              <a:path w="0" h="279498">
                <a:moveTo>
                  <a:pt x="0" y="279498"/>
                </a:moveTo>
                <a:lnTo>
                  <a:pt x="0" y="0"/>
                </a:lnTo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2" name="object 82"/>
          <p:cNvSpPr/>
          <p:nvPr/>
        </p:nvSpPr>
        <p:spPr>
          <a:xfrm>
            <a:off x="2438606" y="1704930"/>
            <a:ext cx="12700" cy="292198"/>
          </a:xfrm>
          <a:custGeom>
            <a:avLst/>
            <a:gdLst/>
            <a:ahLst/>
            <a:cxnLst/>
            <a:rect l="l" t="t" r="r" b="b"/>
            <a:pathLst>
              <a:path w="12700" h="292198">
                <a:moveTo>
                  <a:pt x="6350" y="285848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3" name="object 83"/>
          <p:cNvSpPr/>
          <p:nvPr/>
        </p:nvSpPr>
        <p:spPr>
          <a:xfrm>
            <a:off x="4690593" y="917861"/>
            <a:ext cx="4177610" cy="338553"/>
          </a:xfrm>
          <a:custGeom>
            <a:avLst/>
            <a:gdLst/>
            <a:ahLst/>
            <a:cxnLst/>
            <a:rect l="l" t="t" r="r" b="b"/>
            <a:pathLst>
              <a:path w="4177610" h="338553">
                <a:moveTo>
                  <a:pt x="0" y="0"/>
                </a:moveTo>
                <a:lnTo>
                  <a:pt x="4177611" y="0"/>
                </a:lnTo>
                <a:lnTo>
                  <a:pt x="4177611" y="338553"/>
                </a:lnTo>
                <a:lnTo>
                  <a:pt x="0" y="33855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4762594" y="1005178"/>
            <a:ext cx="4025188" cy="222020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600" spc="10" dirty="0">
                <a:solidFill>
                  <a:srgbClr val="878787"/>
                </a:solidFill>
                <a:latin typeface="Calibri"/>
                <a:cs typeface="Calibri"/>
              </a:rPr>
              <a:t>DEATH OR MI AT 30 DAYS (PRIMARY ENDPOINT)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84" name="object 84"/>
          <p:cNvSpPr/>
          <p:nvPr/>
        </p:nvSpPr>
        <p:spPr>
          <a:xfrm>
            <a:off x="4617244" y="1112837"/>
            <a:ext cx="4263231" cy="3109912"/>
          </a:xfrm>
          <a:custGeom>
            <a:avLst/>
            <a:gdLst/>
            <a:ahLst/>
            <a:cxnLst/>
            <a:rect l="l" t="t" r="r" b="b"/>
            <a:pathLst>
              <a:path w="4263231" h="3109912">
                <a:moveTo>
                  <a:pt x="4256881" y="330200"/>
                </a:moveTo>
                <a:lnTo>
                  <a:pt x="4251325" y="3103563"/>
                </a:lnTo>
                <a:lnTo>
                  <a:pt x="6350" y="3103563"/>
                </a:lnTo>
                <a:lnTo>
                  <a:pt x="6350" y="635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5" name="object 85"/>
          <p:cNvSpPr/>
          <p:nvPr/>
        </p:nvSpPr>
        <p:spPr>
          <a:xfrm>
            <a:off x="4569313" y="1033137"/>
            <a:ext cx="108000" cy="108000"/>
          </a:xfrm>
          <a:custGeom>
            <a:avLst/>
            <a:gdLst/>
            <a:ahLst/>
            <a:cxnLst/>
            <a:rect l="l" t="t" r="r" b="b"/>
            <a:pathLst>
              <a:path w="108000" h="108000">
                <a:moveTo>
                  <a:pt x="1" y="54001"/>
                </a:moveTo>
                <a:cubicBezTo>
                  <a:pt x="1" y="24177"/>
                  <a:pt x="24178" y="1"/>
                  <a:pt x="54001" y="0"/>
                </a:cubicBezTo>
                <a:lnTo>
                  <a:pt x="54001" y="0"/>
                </a:lnTo>
                <a:lnTo>
                  <a:pt x="54000" y="0"/>
                </a:lnTo>
                <a:lnTo>
                  <a:pt x="54000" y="0"/>
                </a:lnTo>
                <a:cubicBezTo>
                  <a:pt x="83824" y="0"/>
                  <a:pt x="108000" y="24177"/>
                  <a:pt x="108000" y="54001"/>
                </a:cubicBezTo>
                <a:lnTo>
                  <a:pt x="108000" y="54001"/>
                </a:lnTo>
                <a:cubicBezTo>
                  <a:pt x="108000" y="54001"/>
                  <a:pt x="108000" y="54001"/>
                  <a:pt x="108000" y="54001"/>
                </a:cubicBezTo>
                <a:lnTo>
                  <a:pt x="108000" y="54001"/>
                </a:lnTo>
                <a:lnTo>
                  <a:pt x="108000" y="54001"/>
                </a:lnTo>
                <a:lnTo>
                  <a:pt x="108000" y="54001"/>
                </a:lnTo>
                <a:cubicBezTo>
                  <a:pt x="108000" y="83824"/>
                  <a:pt x="83824" y="108000"/>
                  <a:pt x="54001" y="108000"/>
                </a:cubicBezTo>
                <a:lnTo>
                  <a:pt x="54001" y="108000"/>
                </a:lnTo>
                <a:lnTo>
                  <a:pt x="54001" y="108000"/>
                </a:lnTo>
                <a:lnTo>
                  <a:pt x="54001" y="108000"/>
                </a:lnTo>
                <a:cubicBezTo>
                  <a:pt x="24177" y="108000"/>
                  <a:pt x="0" y="83824"/>
                  <a:pt x="0" y="54001"/>
                </a:cubicBezTo>
                <a:close/>
              </a:path>
            </a:pathLst>
          </a:custGeom>
          <a:solidFill>
            <a:srgbClr val="ae102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6" name="object 86"/>
          <p:cNvSpPr/>
          <p:nvPr/>
        </p:nvSpPr>
        <p:spPr>
          <a:xfrm>
            <a:off x="4737494" y="1353204"/>
            <a:ext cx="3871395" cy="2669241"/>
          </a:xfrm>
          <a:custGeom>
            <a:avLst/>
            <a:gdLst/>
            <a:ahLst/>
            <a:cxnLst/>
            <a:rect l="l" t="t" r="r" b="b"/>
            <a:pathLst>
              <a:path w="3871395" h="2669241">
                <a:moveTo>
                  <a:pt x="4762" y="4763"/>
                </a:moveTo>
                <a:lnTo>
                  <a:pt x="3866633" y="4763"/>
                </a:lnTo>
                <a:lnTo>
                  <a:pt x="3866633" y="2664479"/>
                </a:lnTo>
                <a:lnTo>
                  <a:pt x="4762" y="2664479"/>
                </a:lnTo>
                <a:close/>
              </a:path>
            </a:pathLst>
          </a:custGeom>
          <a:ln w="9525"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7" name="object 87"/>
          <p:cNvSpPr/>
          <p:nvPr/>
        </p:nvSpPr>
        <p:spPr>
          <a:xfrm>
            <a:off x="5138284" y="1493837"/>
            <a:ext cx="3235261" cy="2162968"/>
          </a:xfrm>
          <a:custGeom>
            <a:avLst/>
            <a:gdLst/>
            <a:ahLst/>
            <a:cxnLst/>
            <a:rect l="l" t="t" r="r" b="b"/>
            <a:pathLst>
              <a:path w="3235261" h="2162968">
                <a:moveTo>
                  <a:pt x="4762" y="4763"/>
                </a:moveTo>
                <a:lnTo>
                  <a:pt x="3230499" y="4763"/>
                </a:lnTo>
                <a:lnTo>
                  <a:pt x="3230499" y="2158206"/>
                </a:lnTo>
                <a:lnTo>
                  <a:pt x="4762" y="2158206"/>
                </a:lnTo>
                <a:close/>
              </a:path>
            </a:pathLst>
          </a:custGeom>
          <a:ln w="9525"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8" name="object 88"/>
          <p:cNvSpPr/>
          <p:nvPr/>
        </p:nvSpPr>
        <p:spPr>
          <a:xfrm>
            <a:off x="5138284" y="3647280"/>
            <a:ext cx="3235261" cy="9525"/>
          </a:xfrm>
          <a:custGeom>
            <a:avLst/>
            <a:gdLst/>
            <a:ahLst/>
            <a:cxnLst/>
            <a:rect l="l" t="t" r="r" b="b"/>
            <a:pathLst>
              <a:path w="3235261" h="9525">
                <a:moveTo>
                  <a:pt x="4762" y="4763"/>
                </a:moveTo>
                <a:lnTo>
                  <a:pt x="3230499" y="4763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9" name="object 89"/>
          <p:cNvSpPr/>
          <p:nvPr/>
        </p:nvSpPr>
        <p:spPr>
          <a:xfrm>
            <a:off x="5353333" y="3647280"/>
            <a:ext cx="9525" cy="55130"/>
          </a:xfrm>
          <a:custGeom>
            <a:avLst/>
            <a:gdLst/>
            <a:ahLst/>
            <a:cxnLst/>
            <a:rect l="l" t="t" r="r" b="b"/>
            <a:pathLst>
              <a:path w="9525" h="55130">
                <a:moveTo>
                  <a:pt x="4762" y="4763"/>
                </a:moveTo>
                <a:lnTo>
                  <a:pt x="4762" y="50368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0" name="object 90"/>
          <p:cNvSpPr/>
          <p:nvPr/>
        </p:nvSpPr>
        <p:spPr>
          <a:xfrm>
            <a:off x="6106005" y="3647280"/>
            <a:ext cx="9525" cy="55130"/>
          </a:xfrm>
          <a:custGeom>
            <a:avLst/>
            <a:gdLst/>
            <a:ahLst/>
            <a:cxnLst/>
            <a:rect l="l" t="t" r="r" b="b"/>
            <a:pathLst>
              <a:path w="9525" h="55130">
                <a:moveTo>
                  <a:pt x="4762" y="4763"/>
                </a:moveTo>
                <a:lnTo>
                  <a:pt x="4762" y="50368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1" name="object 91"/>
          <p:cNvSpPr/>
          <p:nvPr/>
        </p:nvSpPr>
        <p:spPr>
          <a:xfrm>
            <a:off x="6858676" y="3647280"/>
            <a:ext cx="9525" cy="55130"/>
          </a:xfrm>
          <a:custGeom>
            <a:avLst/>
            <a:gdLst/>
            <a:ahLst/>
            <a:cxnLst/>
            <a:rect l="l" t="t" r="r" b="b"/>
            <a:pathLst>
              <a:path w="9525" h="55130">
                <a:moveTo>
                  <a:pt x="4763" y="4763"/>
                </a:moveTo>
                <a:lnTo>
                  <a:pt x="4763" y="50368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2" name="object 92"/>
          <p:cNvSpPr/>
          <p:nvPr/>
        </p:nvSpPr>
        <p:spPr>
          <a:xfrm>
            <a:off x="7611348" y="3647280"/>
            <a:ext cx="9525" cy="55130"/>
          </a:xfrm>
          <a:custGeom>
            <a:avLst/>
            <a:gdLst/>
            <a:ahLst/>
            <a:cxnLst/>
            <a:rect l="l" t="t" r="r" b="b"/>
            <a:pathLst>
              <a:path w="9525" h="55130">
                <a:moveTo>
                  <a:pt x="4763" y="4763"/>
                </a:moveTo>
                <a:lnTo>
                  <a:pt x="4763" y="50368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3" name="object 93"/>
          <p:cNvSpPr/>
          <p:nvPr/>
        </p:nvSpPr>
        <p:spPr>
          <a:xfrm>
            <a:off x="8364020" y="3647280"/>
            <a:ext cx="9525" cy="55130"/>
          </a:xfrm>
          <a:custGeom>
            <a:avLst/>
            <a:gdLst/>
            <a:ahLst/>
            <a:cxnLst/>
            <a:rect l="l" t="t" r="r" b="b"/>
            <a:pathLst>
              <a:path w="9525" h="55130">
                <a:moveTo>
                  <a:pt x="4763" y="4763"/>
                </a:moveTo>
                <a:lnTo>
                  <a:pt x="4763" y="50368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4" name="object 94"/>
          <p:cNvSpPr/>
          <p:nvPr/>
        </p:nvSpPr>
        <p:spPr>
          <a:xfrm>
            <a:off x="5138284" y="1493837"/>
            <a:ext cx="9525" cy="2162968"/>
          </a:xfrm>
          <a:custGeom>
            <a:avLst/>
            <a:gdLst/>
            <a:ahLst/>
            <a:cxnLst/>
            <a:rect l="l" t="t" r="r" b="b"/>
            <a:pathLst>
              <a:path w="9525" h="2162968">
                <a:moveTo>
                  <a:pt x="4762" y="4763"/>
                </a:moveTo>
                <a:lnTo>
                  <a:pt x="4762" y="2158206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5" name="object 95"/>
          <p:cNvSpPr/>
          <p:nvPr/>
        </p:nvSpPr>
        <p:spPr>
          <a:xfrm>
            <a:off x="5092678" y="3647280"/>
            <a:ext cx="55130" cy="9525"/>
          </a:xfrm>
          <a:custGeom>
            <a:avLst/>
            <a:gdLst/>
            <a:ahLst/>
            <a:cxnLst/>
            <a:rect l="l" t="t" r="r" b="b"/>
            <a:pathLst>
              <a:path w="55130" h="9525">
                <a:moveTo>
                  <a:pt x="4763" y="4763"/>
                </a:moveTo>
                <a:lnTo>
                  <a:pt x="50368" y="4763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6" name="object 96"/>
          <p:cNvSpPr/>
          <p:nvPr/>
        </p:nvSpPr>
        <p:spPr>
          <a:xfrm>
            <a:off x="5092678" y="3108920"/>
            <a:ext cx="55130" cy="9525"/>
          </a:xfrm>
          <a:custGeom>
            <a:avLst/>
            <a:gdLst/>
            <a:ahLst/>
            <a:cxnLst/>
            <a:rect l="l" t="t" r="r" b="b"/>
            <a:pathLst>
              <a:path w="55130" h="9525">
                <a:moveTo>
                  <a:pt x="4763" y="4762"/>
                </a:moveTo>
                <a:lnTo>
                  <a:pt x="50368" y="4762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7" name="object 97"/>
          <p:cNvSpPr/>
          <p:nvPr/>
        </p:nvSpPr>
        <p:spPr>
          <a:xfrm>
            <a:off x="5092678" y="2570559"/>
            <a:ext cx="55130" cy="9525"/>
          </a:xfrm>
          <a:custGeom>
            <a:avLst/>
            <a:gdLst/>
            <a:ahLst/>
            <a:cxnLst/>
            <a:rect l="l" t="t" r="r" b="b"/>
            <a:pathLst>
              <a:path w="55130" h="9525">
                <a:moveTo>
                  <a:pt x="4763" y="4762"/>
                </a:moveTo>
                <a:lnTo>
                  <a:pt x="50368" y="4762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8" name="object 98"/>
          <p:cNvSpPr/>
          <p:nvPr/>
        </p:nvSpPr>
        <p:spPr>
          <a:xfrm>
            <a:off x="5092678" y="2032198"/>
            <a:ext cx="55130" cy="9525"/>
          </a:xfrm>
          <a:custGeom>
            <a:avLst/>
            <a:gdLst/>
            <a:ahLst/>
            <a:cxnLst/>
            <a:rect l="l" t="t" r="r" b="b"/>
            <a:pathLst>
              <a:path w="55130" h="9525">
                <a:moveTo>
                  <a:pt x="4763" y="4762"/>
                </a:moveTo>
                <a:lnTo>
                  <a:pt x="50368" y="4762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9" name="object 99"/>
          <p:cNvSpPr/>
          <p:nvPr/>
        </p:nvSpPr>
        <p:spPr>
          <a:xfrm>
            <a:off x="5092678" y="1493837"/>
            <a:ext cx="55130" cy="9525"/>
          </a:xfrm>
          <a:custGeom>
            <a:avLst/>
            <a:gdLst/>
            <a:ahLst/>
            <a:cxnLst/>
            <a:rect l="l" t="t" r="r" b="b"/>
            <a:pathLst>
              <a:path w="55130" h="9525">
                <a:moveTo>
                  <a:pt x="4763" y="4763"/>
                </a:moveTo>
                <a:lnTo>
                  <a:pt x="50368" y="4763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pic>
        <p:nvPicPr>
          <p:cNvPr id="20" name="Image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5208788" y="197009"/>
            <a:ext cx="223346" cy="2603182"/>
          </a:xfrm>
          <a:prstGeom prst="rect">
            <a:avLst/>
          </a:prstGeom>
        </p:spPr>
      </p:pic>
      <p:sp>
        <p:nvSpPr>
          <p:cNvPr id="1" name="text 1"/>
          <p:cNvSpPr txBox="1"/>
          <p:nvPr/>
        </p:nvSpPr>
        <p:spPr>
          <a:xfrm>
            <a:off x="5109708" y="3778412"/>
            <a:ext cx="111278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5862380" y="3778412"/>
            <a:ext cx="111278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6575365" y="3778412"/>
            <a:ext cx="188199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14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7328037" y="3778412"/>
            <a:ext cx="188199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21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8080709" y="3778412"/>
            <a:ext cx="188199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28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4934743" y="1438508"/>
            <a:ext cx="111278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4818061" y="1976869"/>
            <a:ext cx="226509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1.5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4934743" y="2515229"/>
            <a:ext cx="111278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4818061" y="3053590"/>
            <a:ext cx="226509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0.5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4934743" y="3591951"/>
            <a:ext cx="111278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21" name="Image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5386387" y="2754312"/>
            <a:ext cx="73025" cy="73025"/>
          </a:xfrm>
          <a:prstGeom prst="rect">
            <a:avLst/>
          </a:prstGeom>
        </p:spPr>
      </p:pic>
      <p:sp>
        <p:nvSpPr>
          <p:cNvPr id="100" name="object 100"/>
          <p:cNvSpPr/>
          <p:nvPr/>
        </p:nvSpPr>
        <p:spPr>
          <a:xfrm>
            <a:off x="4737494" y="1353204"/>
            <a:ext cx="3871395" cy="2669241"/>
          </a:xfrm>
          <a:custGeom>
            <a:avLst/>
            <a:gdLst/>
            <a:ahLst/>
            <a:cxnLst/>
            <a:rect l="l" t="t" r="r" b="b"/>
            <a:pathLst>
              <a:path w="3871395" h="2669241">
                <a:moveTo>
                  <a:pt x="4762" y="4763"/>
                </a:moveTo>
                <a:lnTo>
                  <a:pt x="3866633" y="4763"/>
                </a:lnTo>
                <a:lnTo>
                  <a:pt x="3866633" y="2664479"/>
                </a:lnTo>
                <a:lnTo>
                  <a:pt x="4762" y="2664479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1" name="object 101"/>
          <p:cNvSpPr/>
          <p:nvPr/>
        </p:nvSpPr>
        <p:spPr>
          <a:xfrm>
            <a:off x="8037987" y="3657129"/>
            <a:ext cx="263662" cy="276999"/>
          </a:xfrm>
          <a:custGeom>
            <a:avLst/>
            <a:gdLst/>
            <a:ahLst/>
            <a:cxnLst/>
            <a:rect l="l" t="t" r="r" b="b"/>
            <a:pathLst>
              <a:path w="263662" h="276999">
                <a:moveTo>
                  <a:pt x="0" y="0"/>
                </a:moveTo>
                <a:lnTo>
                  <a:pt x="263662" y="0"/>
                </a:lnTo>
                <a:lnTo>
                  <a:pt x="263662" y="276999"/>
                </a:lnTo>
                <a:lnTo>
                  <a:pt x="0" y="276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8307805" y="3780670"/>
            <a:ext cx="188670" cy="166515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30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2" name="object 102"/>
          <p:cNvSpPr/>
          <p:nvPr/>
        </p:nvSpPr>
        <p:spPr>
          <a:xfrm>
            <a:off x="8376872" y="3649562"/>
            <a:ext cx="9525" cy="56149"/>
          </a:xfrm>
          <a:custGeom>
            <a:avLst/>
            <a:gdLst/>
            <a:ahLst/>
            <a:cxnLst/>
            <a:rect l="l" t="t" r="r" b="b"/>
            <a:pathLst>
              <a:path w="9525" h="56149">
                <a:moveTo>
                  <a:pt x="4763" y="51386"/>
                </a:moveTo>
                <a:lnTo>
                  <a:pt x="4763" y="4762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3" name="object 103"/>
          <p:cNvSpPr/>
          <p:nvPr/>
        </p:nvSpPr>
        <p:spPr>
          <a:xfrm>
            <a:off x="5144880" y="2589504"/>
            <a:ext cx="3269022" cy="1066451"/>
          </a:xfrm>
          <a:custGeom>
            <a:avLst/>
            <a:gdLst/>
            <a:ahLst/>
            <a:cxnLst/>
            <a:rect l="l" t="t" r="r" b="b"/>
            <a:pathLst>
              <a:path w="3269022" h="1066451">
                <a:moveTo>
                  <a:pt x="14288" y="1052164"/>
                </a:moveTo>
                <a:lnTo>
                  <a:pt x="107730" y="1052164"/>
                </a:lnTo>
                <a:lnTo>
                  <a:pt x="107730" y="988758"/>
                </a:lnTo>
                <a:lnTo>
                  <a:pt x="177812" y="988758"/>
                </a:lnTo>
                <a:lnTo>
                  <a:pt x="177812" y="925351"/>
                </a:lnTo>
                <a:lnTo>
                  <a:pt x="191161" y="925351"/>
                </a:lnTo>
                <a:lnTo>
                  <a:pt x="191161" y="861943"/>
                </a:lnTo>
                <a:lnTo>
                  <a:pt x="221196" y="861943"/>
                </a:lnTo>
                <a:lnTo>
                  <a:pt x="221196" y="798536"/>
                </a:lnTo>
                <a:lnTo>
                  <a:pt x="391395" y="798536"/>
                </a:lnTo>
                <a:lnTo>
                  <a:pt x="391395" y="735129"/>
                </a:lnTo>
                <a:lnTo>
                  <a:pt x="431441" y="735129"/>
                </a:lnTo>
                <a:lnTo>
                  <a:pt x="431441" y="671722"/>
                </a:lnTo>
                <a:lnTo>
                  <a:pt x="755152" y="671722"/>
                </a:lnTo>
                <a:lnTo>
                  <a:pt x="755152" y="598303"/>
                </a:lnTo>
                <a:lnTo>
                  <a:pt x="938700" y="598303"/>
                </a:lnTo>
                <a:lnTo>
                  <a:pt x="938700" y="541570"/>
                </a:lnTo>
                <a:lnTo>
                  <a:pt x="1072189" y="541570"/>
                </a:lnTo>
                <a:lnTo>
                  <a:pt x="1072189" y="471488"/>
                </a:lnTo>
                <a:lnTo>
                  <a:pt x="1532726" y="471488"/>
                </a:lnTo>
                <a:lnTo>
                  <a:pt x="1532726" y="404743"/>
                </a:lnTo>
                <a:lnTo>
                  <a:pt x="1686238" y="404743"/>
                </a:lnTo>
                <a:lnTo>
                  <a:pt x="1686238" y="281266"/>
                </a:lnTo>
                <a:lnTo>
                  <a:pt x="1796367" y="281266"/>
                </a:lnTo>
                <a:lnTo>
                  <a:pt x="1796367" y="207847"/>
                </a:lnTo>
                <a:lnTo>
                  <a:pt x="2026635" y="207847"/>
                </a:lnTo>
                <a:lnTo>
                  <a:pt x="2026635" y="154451"/>
                </a:lnTo>
                <a:lnTo>
                  <a:pt x="2864279" y="154451"/>
                </a:lnTo>
                <a:lnTo>
                  <a:pt x="2864279" y="87707"/>
                </a:lnTo>
                <a:lnTo>
                  <a:pt x="3017792" y="87707"/>
                </a:lnTo>
                <a:lnTo>
                  <a:pt x="3017792" y="14288"/>
                </a:lnTo>
                <a:lnTo>
                  <a:pt x="3254735" y="14288"/>
                </a:lnTo>
                <a:lnTo>
                  <a:pt x="3254735" y="17625"/>
                </a:lnTo>
                <a:lnTo>
                  <a:pt x="3254735" y="17625"/>
                </a:lnTo>
              </a:path>
            </a:pathLst>
          </a:custGeom>
          <a:ln w="28575">
            <a:solidFill>
              <a:srgbClr val="00aba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4" name="object 104"/>
          <p:cNvSpPr/>
          <p:nvPr/>
        </p:nvSpPr>
        <p:spPr>
          <a:xfrm>
            <a:off x="5144880" y="2532771"/>
            <a:ext cx="3262346" cy="1113174"/>
          </a:xfrm>
          <a:custGeom>
            <a:avLst/>
            <a:gdLst/>
            <a:ahLst/>
            <a:cxnLst/>
            <a:rect l="l" t="t" r="r" b="b"/>
            <a:pathLst>
              <a:path w="3262346" h="1113174">
                <a:moveTo>
                  <a:pt x="14288" y="1098887"/>
                </a:moveTo>
                <a:lnTo>
                  <a:pt x="67684" y="1098887"/>
                </a:lnTo>
                <a:lnTo>
                  <a:pt x="67684" y="1045491"/>
                </a:lnTo>
                <a:lnTo>
                  <a:pt x="124417" y="1045491"/>
                </a:lnTo>
                <a:lnTo>
                  <a:pt x="124417" y="978747"/>
                </a:lnTo>
                <a:lnTo>
                  <a:pt x="187824" y="978747"/>
                </a:lnTo>
                <a:lnTo>
                  <a:pt x="187824" y="922014"/>
                </a:lnTo>
                <a:lnTo>
                  <a:pt x="187824" y="922014"/>
                </a:lnTo>
                <a:lnTo>
                  <a:pt x="187824" y="858606"/>
                </a:lnTo>
                <a:lnTo>
                  <a:pt x="257906" y="858606"/>
                </a:lnTo>
                <a:lnTo>
                  <a:pt x="257906" y="788525"/>
                </a:lnTo>
                <a:lnTo>
                  <a:pt x="294615" y="788525"/>
                </a:lnTo>
                <a:lnTo>
                  <a:pt x="294615" y="721780"/>
                </a:lnTo>
                <a:lnTo>
                  <a:pt x="327987" y="721780"/>
                </a:lnTo>
                <a:lnTo>
                  <a:pt x="327987" y="665047"/>
                </a:lnTo>
                <a:lnTo>
                  <a:pt x="504860" y="665047"/>
                </a:lnTo>
                <a:lnTo>
                  <a:pt x="504860" y="594965"/>
                </a:lnTo>
                <a:lnTo>
                  <a:pt x="715106" y="594965"/>
                </a:lnTo>
                <a:lnTo>
                  <a:pt x="715106" y="528221"/>
                </a:lnTo>
                <a:lnTo>
                  <a:pt x="1158957" y="528221"/>
                </a:lnTo>
                <a:lnTo>
                  <a:pt x="1158957" y="461476"/>
                </a:lnTo>
                <a:lnTo>
                  <a:pt x="1305795" y="461476"/>
                </a:lnTo>
                <a:lnTo>
                  <a:pt x="1305795" y="408081"/>
                </a:lnTo>
                <a:lnTo>
                  <a:pt x="1332492" y="408081"/>
                </a:lnTo>
                <a:lnTo>
                  <a:pt x="1332492" y="334662"/>
                </a:lnTo>
                <a:lnTo>
                  <a:pt x="1716273" y="334662"/>
                </a:lnTo>
                <a:lnTo>
                  <a:pt x="1716273" y="271255"/>
                </a:lnTo>
                <a:lnTo>
                  <a:pt x="1989926" y="271255"/>
                </a:lnTo>
                <a:lnTo>
                  <a:pt x="1989926" y="211184"/>
                </a:lnTo>
                <a:lnTo>
                  <a:pt x="2083368" y="211184"/>
                </a:lnTo>
                <a:lnTo>
                  <a:pt x="2083368" y="147777"/>
                </a:lnTo>
                <a:lnTo>
                  <a:pt x="2837581" y="147777"/>
                </a:lnTo>
                <a:lnTo>
                  <a:pt x="2837581" y="77695"/>
                </a:lnTo>
                <a:lnTo>
                  <a:pt x="3134595" y="77695"/>
                </a:lnTo>
                <a:lnTo>
                  <a:pt x="3134595" y="14288"/>
                </a:lnTo>
                <a:lnTo>
                  <a:pt x="3248060" y="14288"/>
                </a:lnTo>
              </a:path>
            </a:pathLst>
          </a:custGeom>
          <a:ln w="28575">
            <a:solidFill>
              <a:srgbClr val="ef791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7761231" y="3140078"/>
            <a:ext cx="702843" cy="393780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Standard</a:t>
            </a:r>
            <a:endParaRPr sz="14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0/1-Hour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5" name="object 105"/>
          <p:cNvSpPr/>
          <p:nvPr/>
        </p:nvSpPr>
        <p:spPr>
          <a:xfrm>
            <a:off x="7441625" y="3206058"/>
            <a:ext cx="240865" cy="25400"/>
          </a:xfrm>
          <a:custGeom>
            <a:avLst/>
            <a:gdLst/>
            <a:ahLst/>
            <a:cxnLst/>
            <a:rect l="l" t="t" r="r" b="b"/>
            <a:pathLst>
              <a:path w="240865" h="25400">
                <a:moveTo>
                  <a:pt x="12700" y="12700"/>
                </a:moveTo>
                <a:lnTo>
                  <a:pt x="228166" y="12700"/>
                </a:lnTo>
              </a:path>
            </a:pathLst>
          </a:custGeom>
          <a:ln w="25400">
            <a:solidFill>
              <a:srgbClr val="00aba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6" name="object 106"/>
          <p:cNvSpPr/>
          <p:nvPr/>
        </p:nvSpPr>
        <p:spPr>
          <a:xfrm>
            <a:off x="7449718" y="3422645"/>
            <a:ext cx="240865" cy="25400"/>
          </a:xfrm>
          <a:custGeom>
            <a:avLst/>
            <a:gdLst/>
            <a:ahLst/>
            <a:cxnLst/>
            <a:rect l="l" t="t" r="r" b="b"/>
            <a:pathLst>
              <a:path w="240865" h="25400">
                <a:moveTo>
                  <a:pt x="12700" y="12700"/>
                </a:moveTo>
                <a:lnTo>
                  <a:pt x="228165" y="12700"/>
                </a:lnTo>
              </a:path>
            </a:pathLst>
          </a:custGeom>
          <a:ln w="25400">
            <a:solidFill>
              <a:srgbClr val="ef791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5892567" y="1965961"/>
            <a:ext cx="2608039" cy="426452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779">
              <a:lnSpc>
                <a:spcPct val="100000"/>
              </a:lnSpc>
            </a:pPr>
            <a:r>
              <a:rPr sz="1310" b="1" spc="10" dirty="0">
                <a:solidFill>
                  <a:srgbClr val="ef7918"/>
                </a:solidFill>
                <a:latin typeface="Arial"/>
                <a:cs typeface="Arial"/>
              </a:rPr>
              <a:t>0/1-hour: 1.04% (95% CI 0.72-1.35)</a:t>
            </a:r>
            <a:endParaRPr sz="130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sz="1310" b="1" spc="10" dirty="0">
                <a:solidFill>
                  <a:srgbClr val="00abaa"/>
                </a:solidFill>
                <a:latin typeface="Arial"/>
                <a:cs typeface="Arial"/>
              </a:rPr>
              <a:t>0/3-hour: 0.98% (95% CI 0.50-1.46)</a:t>
            </a:r>
            <a:endParaRPr sz="13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5242584" y="1505167"/>
            <a:ext cx="2863291" cy="290652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050" spc="10" dirty="0">
                <a:latin typeface="Calibri"/>
                <a:cs typeface="Calibri"/>
              </a:rPr>
              <a:t>Incident rate ratio 1.06 [95% CI 0.53-2.11]</a:t>
            </a:r>
            <a:endParaRPr sz="10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1050" spc="10" dirty="0">
                <a:latin typeface="Calibri"/>
                <a:cs typeface="Calibri"/>
              </a:rPr>
              <a:t>P for noninferiority = 0.006; P for superiority = 0.867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object 107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solidFill>
            <a:srgbClr val="ae102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8" name="object 108"/>
          <p:cNvSpPr/>
          <p:nvPr/>
        </p:nvSpPr>
        <p:spPr>
          <a:xfrm>
            <a:off x="2512583" y="4848533"/>
            <a:ext cx="6345524" cy="9525"/>
          </a:xfrm>
          <a:custGeom>
            <a:avLst/>
            <a:gdLst/>
            <a:ahLst/>
            <a:cxnLst/>
            <a:rect l="l" t="t" r="r" b="b"/>
            <a:pathLst>
              <a:path w="6345524" h="9525">
                <a:moveTo>
                  <a:pt x="6340762" y="4763"/>
                </a:moveTo>
                <a:lnTo>
                  <a:pt x="4762" y="4763"/>
                </a:lnTo>
              </a:path>
            </a:pathLst>
          </a:custGeom>
          <a:ln w="9525">
            <a:solidFill>
              <a:srgbClr val="d0d0d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pic>
        <p:nvPicPr>
          <p:cNvPr id="22" name="Image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203200" y="4724400"/>
            <a:ext cx="930550" cy="266699"/>
          </a:xfrm>
          <a:prstGeom prst="rect">
            <a:avLst/>
          </a:prstGeom>
        </p:spPr>
      </p:pic>
      <p:pic>
        <p:nvPicPr>
          <p:cNvPr id="23" name="Image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1231900" y="4635500"/>
            <a:ext cx="1056085" cy="378389"/>
          </a:xfrm>
          <a:prstGeom prst="rect">
            <a:avLst/>
          </a:prstGeom>
        </p:spPr>
      </p:pic>
      <p:sp>
        <p:nvSpPr>
          <p:cNvPr id="109" name="object 109"/>
          <p:cNvSpPr/>
          <p:nvPr/>
        </p:nvSpPr>
        <p:spPr>
          <a:xfrm>
            <a:off x="2475884" y="4793801"/>
            <a:ext cx="123110" cy="123109"/>
          </a:xfrm>
          <a:custGeom>
            <a:avLst/>
            <a:gdLst/>
            <a:ahLst/>
            <a:cxnLst/>
            <a:rect l="l" t="t" r="r" b="b"/>
            <a:pathLst>
              <a:path w="123110" h="123109">
                <a:moveTo>
                  <a:pt x="0" y="61556"/>
                </a:moveTo>
                <a:cubicBezTo>
                  <a:pt x="0" y="27560"/>
                  <a:pt x="27560" y="0"/>
                  <a:pt x="61555" y="0"/>
                </a:cubicBezTo>
                <a:lnTo>
                  <a:pt x="61555" y="0"/>
                </a:lnTo>
                <a:lnTo>
                  <a:pt x="61555" y="0"/>
                </a:lnTo>
                <a:lnTo>
                  <a:pt x="61555" y="0"/>
                </a:lnTo>
                <a:cubicBezTo>
                  <a:pt x="95551" y="0"/>
                  <a:pt x="123110" y="27559"/>
                  <a:pt x="123110" y="61555"/>
                </a:cubicBezTo>
                <a:lnTo>
                  <a:pt x="123110" y="61555"/>
                </a:lnTo>
                <a:cubicBezTo>
                  <a:pt x="123110" y="61555"/>
                  <a:pt x="123110" y="61555"/>
                  <a:pt x="123110" y="61555"/>
                </a:cubicBezTo>
                <a:lnTo>
                  <a:pt x="123110" y="61555"/>
                </a:lnTo>
                <a:lnTo>
                  <a:pt x="123110" y="61554"/>
                </a:lnTo>
                <a:lnTo>
                  <a:pt x="123110" y="61554"/>
                </a:lnTo>
                <a:cubicBezTo>
                  <a:pt x="123110" y="95550"/>
                  <a:pt x="95551" y="123109"/>
                  <a:pt x="61555" y="123109"/>
                </a:cubicBezTo>
                <a:lnTo>
                  <a:pt x="61555" y="123109"/>
                </a:lnTo>
                <a:lnTo>
                  <a:pt x="61555" y="123109"/>
                </a:lnTo>
                <a:lnTo>
                  <a:pt x="61555" y="123109"/>
                </a:lnTo>
                <a:cubicBezTo>
                  <a:pt x="27559" y="123109"/>
                  <a:pt x="0" y="95550"/>
                  <a:pt x="0" y="61554"/>
                </a:cubicBezTo>
                <a:close/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0" name="object 110"/>
          <p:cNvSpPr/>
          <p:nvPr/>
        </p:nvSpPr>
        <p:spPr>
          <a:xfrm>
            <a:off x="8585136" y="4813637"/>
            <a:ext cx="79318" cy="79315"/>
          </a:xfrm>
          <a:custGeom>
            <a:avLst/>
            <a:gdLst/>
            <a:ahLst/>
            <a:cxnLst/>
            <a:rect l="l" t="t" r="r" b="b"/>
            <a:pathLst>
              <a:path w="79318" h="79315">
                <a:moveTo>
                  <a:pt x="4" y="39658"/>
                </a:moveTo>
                <a:cubicBezTo>
                  <a:pt x="4" y="17756"/>
                  <a:pt x="17759" y="0"/>
                  <a:pt x="39662" y="0"/>
                </a:cubicBezTo>
                <a:lnTo>
                  <a:pt x="39662" y="0"/>
                </a:lnTo>
                <a:lnTo>
                  <a:pt x="39660" y="0"/>
                </a:lnTo>
                <a:lnTo>
                  <a:pt x="39660" y="0"/>
                </a:lnTo>
                <a:cubicBezTo>
                  <a:pt x="61563" y="0"/>
                  <a:pt x="79318" y="17755"/>
                  <a:pt x="79318" y="39658"/>
                </a:cubicBezTo>
                <a:lnTo>
                  <a:pt x="79318" y="39658"/>
                </a:lnTo>
                <a:cubicBezTo>
                  <a:pt x="79318" y="39658"/>
                  <a:pt x="79318" y="39658"/>
                  <a:pt x="79318" y="39658"/>
                </a:cubicBezTo>
                <a:lnTo>
                  <a:pt x="79318" y="39658"/>
                </a:lnTo>
                <a:lnTo>
                  <a:pt x="79317" y="39657"/>
                </a:lnTo>
                <a:lnTo>
                  <a:pt x="79317" y="39657"/>
                </a:lnTo>
                <a:cubicBezTo>
                  <a:pt x="79317" y="61560"/>
                  <a:pt x="61561" y="79315"/>
                  <a:pt x="39659" y="79315"/>
                </a:cubicBezTo>
                <a:lnTo>
                  <a:pt x="39659" y="79315"/>
                </a:lnTo>
                <a:lnTo>
                  <a:pt x="39658" y="79314"/>
                </a:lnTo>
                <a:lnTo>
                  <a:pt x="39658" y="79314"/>
                </a:lnTo>
                <a:cubicBezTo>
                  <a:pt x="17756" y="79314"/>
                  <a:pt x="0" y="61559"/>
                  <a:pt x="0" y="39657"/>
                </a:cubicBezTo>
                <a:close/>
              </a:path>
            </a:pathLst>
          </a:custGeom>
          <a:solidFill>
            <a:srgbClr val="8787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1" name="object 111"/>
          <p:cNvSpPr/>
          <p:nvPr/>
        </p:nvSpPr>
        <p:spPr>
          <a:xfrm>
            <a:off x="8770541" y="4789869"/>
            <a:ext cx="125807" cy="125806"/>
          </a:xfrm>
          <a:custGeom>
            <a:avLst/>
            <a:gdLst/>
            <a:ahLst/>
            <a:cxnLst/>
            <a:rect l="l" t="t" r="r" b="b"/>
            <a:pathLst>
              <a:path w="125807" h="125806">
                <a:moveTo>
                  <a:pt x="0" y="62904"/>
                </a:moveTo>
                <a:cubicBezTo>
                  <a:pt x="0" y="28163"/>
                  <a:pt x="28163" y="0"/>
                  <a:pt x="62904" y="0"/>
                </a:cubicBezTo>
                <a:lnTo>
                  <a:pt x="62904" y="0"/>
                </a:lnTo>
                <a:lnTo>
                  <a:pt x="62903" y="0"/>
                </a:lnTo>
                <a:lnTo>
                  <a:pt x="62903" y="0"/>
                </a:lnTo>
                <a:cubicBezTo>
                  <a:pt x="97644" y="0"/>
                  <a:pt x="125807" y="28163"/>
                  <a:pt x="125807" y="62903"/>
                </a:cubicBezTo>
                <a:lnTo>
                  <a:pt x="125807" y="62903"/>
                </a:lnTo>
                <a:cubicBezTo>
                  <a:pt x="125807" y="62903"/>
                  <a:pt x="125807" y="62904"/>
                  <a:pt x="125807" y="62904"/>
                </a:cubicBezTo>
                <a:lnTo>
                  <a:pt x="125807" y="62904"/>
                </a:lnTo>
                <a:lnTo>
                  <a:pt x="125807" y="62903"/>
                </a:lnTo>
                <a:lnTo>
                  <a:pt x="125807" y="62903"/>
                </a:lnTo>
                <a:cubicBezTo>
                  <a:pt x="125807" y="97644"/>
                  <a:pt x="97644" y="125806"/>
                  <a:pt x="62904" y="125806"/>
                </a:cubicBezTo>
                <a:lnTo>
                  <a:pt x="62904" y="125806"/>
                </a:lnTo>
                <a:lnTo>
                  <a:pt x="62904" y="125806"/>
                </a:lnTo>
                <a:lnTo>
                  <a:pt x="62904" y="125806"/>
                </a:lnTo>
                <a:cubicBezTo>
                  <a:pt x="28162" y="125806"/>
                  <a:pt x="0" y="97643"/>
                  <a:pt x="0" y="62902"/>
                </a:cubicBezTo>
                <a:close/>
              </a:path>
            </a:pathLst>
          </a:custGeom>
          <a:solidFill>
            <a:srgbClr val="ae102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2" name="object 112"/>
          <p:cNvSpPr/>
          <p:nvPr/>
        </p:nvSpPr>
        <p:spPr>
          <a:xfrm>
            <a:off x="2673685" y="4720409"/>
            <a:ext cx="1288733" cy="261610"/>
          </a:xfrm>
          <a:custGeom>
            <a:avLst/>
            <a:gdLst/>
            <a:ahLst/>
            <a:cxnLst/>
            <a:rect l="l" t="t" r="r" b="b"/>
            <a:pathLst>
              <a:path w="1288733" h="261610">
                <a:moveTo>
                  <a:pt x="0" y="0"/>
                </a:moveTo>
                <a:lnTo>
                  <a:pt x="1288733" y="0"/>
                </a:lnTo>
                <a:lnTo>
                  <a:pt x="1288733" y="261610"/>
                </a:lnTo>
                <a:lnTo>
                  <a:pt x="0" y="26161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2765125" y="4794727"/>
            <a:ext cx="1139812" cy="15263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070" spc="10" dirty="0">
                <a:solidFill>
                  <a:srgbClr val="878787"/>
                </a:solidFill>
                <a:latin typeface="Calibri"/>
                <a:cs typeface="Calibri"/>
              </a:rPr>
              <a:t>Congress Highlights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13" name="object 113"/>
          <p:cNvSpPr/>
          <p:nvPr/>
        </p:nvSpPr>
        <p:spPr>
          <a:xfrm>
            <a:off x="8770541" y="4789869"/>
            <a:ext cx="125807" cy="125806"/>
          </a:xfrm>
          <a:custGeom>
            <a:avLst/>
            <a:gdLst/>
            <a:ahLst/>
            <a:cxnLst/>
            <a:rect l="l" t="t" r="r" b="b"/>
            <a:pathLst>
              <a:path w="125807" h="125806">
                <a:moveTo>
                  <a:pt x="0" y="62904"/>
                </a:moveTo>
                <a:cubicBezTo>
                  <a:pt x="0" y="28163"/>
                  <a:pt x="28163" y="0"/>
                  <a:pt x="62904" y="0"/>
                </a:cubicBezTo>
                <a:lnTo>
                  <a:pt x="62904" y="0"/>
                </a:lnTo>
                <a:lnTo>
                  <a:pt x="62903" y="0"/>
                </a:lnTo>
                <a:lnTo>
                  <a:pt x="62903" y="0"/>
                </a:lnTo>
                <a:cubicBezTo>
                  <a:pt x="97644" y="0"/>
                  <a:pt x="125807" y="28163"/>
                  <a:pt x="125807" y="62903"/>
                </a:cubicBezTo>
                <a:lnTo>
                  <a:pt x="125807" y="62903"/>
                </a:lnTo>
                <a:cubicBezTo>
                  <a:pt x="125807" y="62903"/>
                  <a:pt x="125807" y="62904"/>
                  <a:pt x="125807" y="62904"/>
                </a:cubicBezTo>
                <a:lnTo>
                  <a:pt x="125807" y="62904"/>
                </a:lnTo>
                <a:lnTo>
                  <a:pt x="125807" y="62903"/>
                </a:lnTo>
                <a:lnTo>
                  <a:pt x="125807" y="62903"/>
                </a:lnTo>
                <a:cubicBezTo>
                  <a:pt x="125807" y="97644"/>
                  <a:pt x="97644" y="125806"/>
                  <a:pt x="62904" y="125806"/>
                </a:cubicBezTo>
                <a:lnTo>
                  <a:pt x="62904" y="125806"/>
                </a:lnTo>
                <a:lnTo>
                  <a:pt x="62904" y="125806"/>
                </a:lnTo>
                <a:lnTo>
                  <a:pt x="62904" y="125806"/>
                </a:lnTo>
                <a:cubicBezTo>
                  <a:pt x="28162" y="125806"/>
                  <a:pt x="0" y="97643"/>
                  <a:pt x="0" y="62902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pic>
        <p:nvPicPr>
          <p:cNvPr id="24" name="Image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5778500" y="2501900"/>
            <a:ext cx="3364291" cy="2641600"/>
          </a:xfrm>
          <a:prstGeom prst="rect">
            <a:avLst/>
          </a:prstGeom>
        </p:spPr>
      </p:pic>
      <p:sp>
        <p:nvSpPr>
          <p:cNvPr id="114" name="object 114"/>
          <p:cNvSpPr/>
          <p:nvPr/>
        </p:nvSpPr>
        <p:spPr>
          <a:xfrm>
            <a:off x="51061" y="4527126"/>
            <a:ext cx="2286786" cy="607431"/>
          </a:xfrm>
          <a:custGeom>
            <a:avLst/>
            <a:gdLst/>
            <a:ahLst/>
            <a:cxnLst/>
            <a:rect l="l" t="t" r="r" b="b"/>
            <a:pathLst>
              <a:path w="2286786" h="607431">
                <a:moveTo>
                  <a:pt x="0" y="0"/>
                </a:moveTo>
                <a:lnTo>
                  <a:pt x="2286786" y="0"/>
                </a:lnTo>
                <a:lnTo>
                  <a:pt x="2286786" y="607431"/>
                </a:lnTo>
                <a:lnTo>
                  <a:pt x="0" y="607431"/>
                </a:lnTo>
                <a:close/>
              </a:path>
            </a:pathLst>
          </a:custGeom>
          <a:solidFill>
            <a:srgbClr val="ae102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5" name="object 115"/>
          <p:cNvSpPr/>
          <p:nvPr/>
        </p:nvSpPr>
        <p:spPr>
          <a:xfrm>
            <a:off x="410618" y="390324"/>
            <a:ext cx="14747" cy="3282350"/>
          </a:xfrm>
          <a:custGeom>
            <a:avLst/>
            <a:gdLst/>
            <a:ahLst/>
            <a:cxnLst/>
            <a:rect l="l" t="t" r="r" b="b"/>
            <a:pathLst>
              <a:path w="14747" h="3282350">
                <a:moveTo>
                  <a:pt x="11573" y="3175"/>
                </a:moveTo>
                <a:lnTo>
                  <a:pt x="3175" y="3279175"/>
                </a:lnTo>
              </a:path>
            </a:pathLst>
          </a:custGeom>
          <a:ln w="6350">
            <a:solidFill>
              <a:srgbClr val="d0d0d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6" name="object 116"/>
          <p:cNvSpPr/>
          <p:nvPr/>
        </p:nvSpPr>
        <p:spPr>
          <a:xfrm>
            <a:off x="363991" y="3613234"/>
            <a:ext cx="108000" cy="108000"/>
          </a:xfrm>
          <a:custGeom>
            <a:avLst/>
            <a:gdLst/>
            <a:ahLst/>
            <a:cxnLst/>
            <a:rect l="l" t="t" r="r" b="b"/>
            <a:pathLst>
              <a:path w="108000" h="108000">
                <a:moveTo>
                  <a:pt x="1" y="54000"/>
                </a:moveTo>
                <a:cubicBezTo>
                  <a:pt x="1" y="24177"/>
                  <a:pt x="24177" y="0"/>
                  <a:pt x="54000" y="0"/>
                </a:cubicBezTo>
                <a:lnTo>
                  <a:pt x="54000" y="0"/>
                </a:lnTo>
                <a:lnTo>
                  <a:pt x="54000" y="0"/>
                </a:lnTo>
                <a:lnTo>
                  <a:pt x="54000" y="0"/>
                </a:lnTo>
                <a:cubicBezTo>
                  <a:pt x="83824" y="0"/>
                  <a:pt x="108000" y="24176"/>
                  <a:pt x="108000" y="54000"/>
                </a:cubicBezTo>
                <a:lnTo>
                  <a:pt x="108000" y="54000"/>
                </a:lnTo>
                <a:cubicBezTo>
                  <a:pt x="108000" y="54000"/>
                  <a:pt x="108000" y="54000"/>
                  <a:pt x="108000" y="54000"/>
                </a:cubicBezTo>
                <a:lnTo>
                  <a:pt x="108000" y="54000"/>
                </a:lnTo>
                <a:lnTo>
                  <a:pt x="108000" y="54000"/>
                </a:lnTo>
                <a:lnTo>
                  <a:pt x="108000" y="54000"/>
                </a:lnTo>
                <a:cubicBezTo>
                  <a:pt x="108000" y="83823"/>
                  <a:pt x="83824" y="108000"/>
                  <a:pt x="54000" y="108000"/>
                </a:cubicBezTo>
                <a:lnTo>
                  <a:pt x="54000" y="108000"/>
                </a:lnTo>
                <a:cubicBezTo>
                  <a:pt x="24177" y="108000"/>
                  <a:pt x="0" y="83823"/>
                  <a:pt x="0" y="54000"/>
                </a:cubicBezTo>
                <a:close/>
              </a:path>
            </a:pathLst>
          </a:custGeom>
          <a:solidFill>
            <a:srgbClr val="d47c86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7" name="object 117"/>
          <p:cNvSpPr/>
          <p:nvPr/>
        </p:nvSpPr>
        <p:spPr>
          <a:xfrm>
            <a:off x="345991" y="249500"/>
            <a:ext cx="144000" cy="144000"/>
          </a:xfrm>
          <a:custGeom>
            <a:avLst/>
            <a:gdLst/>
            <a:ahLst/>
            <a:cxnLst/>
            <a:rect l="l" t="t" r="r" b="b"/>
            <a:pathLst>
              <a:path w="144000" h="144000">
                <a:moveTo>
                  <a:pt x="0" y="72000"/>
                </a:moveTo>
                <a:cubicBezTo>
                  <a:pt x="0" y="32235"/>
                  <a:pt x="32236" y="0"/>
                  <a:pt x="72000" y="0"/>
                </a:cubicBezTo>
                <a:lnTo>
                  <a:pt x="72000" y="0"/>
                </a:lnTo>
                <a:lnTo>
                  <a:pt x="72000" y="0"/>
                </a:lnTo>
                <a:lnTo>
                  <a:pt x="72000" y="0"/>
                </a:lnTo>
                <a:cubicBezTo>
                  <a:pt x="111765" y="0"/>
                  <a:pt x="144000" y="32235"/>
                  <a:pt x="144000" y="72000"/>
                </a:cubicBezTo>
                <a:lnTo>
                  <a:pt x="144000" y="72000"/>
                </a:lnTo>
                <a:cubicBezTo>
                  <a:pt x="144000" y="72000"/>
                  <a:pt x="144000" y="72000"/>
                  <a:pt x="144000" y="72000"/>
                </a:cubicBezTo>
                <a:lnTo>
                  <a:pt x="144000" y="72000"/>
                </a:lnTo>
                <a:lnTo>
                  <a:pt x="144000" y="72000"/>
                </a:lnTo>
                <a:lnTo>
                  <a:pt x="144000" y="72000"/>
                </a:lnTo>
                <a:cubicBezTo>
                  <a:pt x="144000" y="111764"/>
                  <a:pt x="111765" y="144000"/>
                  <a:pt x="72000" y="144000"/>
                </a:cubicBezTo>
                <a:lnTo>
                  <a:pt x="72000" y="144000"/>
                </a:lnTo>
                <a:lnTo>
                  <a:pt x="72000" y="144000"/>
                </a:lnTo>
                <a:lnTo>
                  <a:pt x="72000" y="144000"/>
                </a:lnTo>
                <a:cubicBezTo>
                  <a:pt x="32236" y="144000"/>
                  <a:pt x="0" y="111764"/>
                  <a:pt x="0" y="7200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8" name="object 118"/>
          <p:cNvSpPr/>
          <p:nvPr/>
        </p:nvSpPr>
        <p:spPr>
          <a:xfrm>
            <a:off x="2673685" y="4720409"/>
            <a:ext cx="1288733" cy="261610"/>
          </a:xfrm>
          <a:custGeom>
            <a:avLst/>
            <a:gdLst/>
            <a:ahLst/>
            <a:cxnLst/>
            <a:rect l="l" t="t" r="r" b="b"/>
            <a:pathLst>
              <a:path w="1288733" h="261610">
                <a:moveTo>
                  <a:pt x="0" y="0"/>
                </a:moveTo>
                <a:lnTo>
                  <a:pt x="1288733" y="0"/>
                </a:lnTo>
                <a:lnTo>
                  <a:pt x="1288733" y="261610"/>
                </a:lnTo>
                <a:lnTo>
                  <a:pt x="0" y="261610"/>
                </a:lnTo>
                <a:close/>
              </a:path>
            </a:pathLst>
          </a:custGeom>
          <a:solidFill>
            <a:srgbClr val="ae102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2765125" y="4794727"/>
            <a:ext cx="1139812" cy="15263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070" spc="10" dirty="0">
                <a:solidFill>
                  <a:srgbClr val="ffffff"/>
                </a:solidFill>
                <a:latin typeface="Calibri"/>
                <a:cs typeface="Calibri"/>
              </a:rPr>
              <a:t>Congress Highlights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25" name="Image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203200" y="4724400"/>
            <a:ext cx="930550" cy="266699"/>
          </a:xfrm>
          <a:prstGeom prst="rect">
            <a:avLst/>
          </a:prstGeom>
        </p:spPr>
      </p:pic>
      <p:pic>
        <p:nvPicPr>
          <p:cNvPr id="26" name="Image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1231900" y="4635500"/>
            <a:ext cx="1056085" cy="378389"/>
          </a:xfrm>
          <a:prstGeom prst="rect">
            <a:avLst/>
          </a:prstGeom>
        </p:spPr>
      </p:pic>
      <p:pic>
        <p:nvPicPr>
          <p:cNvPr id="27" name="Image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4953000" y="2514600"/>
            <a:ext cx="1817289" cy="1804038"/>
          </a:xfrm>
          <a:prstGeom prst="rect">
            <a:avLst/>
          </a:prstGeom>
        </p:spPr>
      </p:pic>
      <p:sp>
        <p:nvSpPr>
          <p:cNvPr id="1" name="text 1"/>
          <p:cNvSpPr txBox="1"/>
          <p:nvPr/>
        </p:nvSpPr>
        <p:spPr>
          <a:xfrm>
            <a:off x="563703" y="1034722"/>
            <a:ext cx="4680814" cy="562513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3030" b="1" spc="10" dirty="0">
                <a:solidFill>
                  <a:srgbClr val="ffffff"/>
                </a:solidFill>
                <a:latin typeface="Arial"/>
                <a:cs typeface="Arial"/>
              </a:rPr>
              <a:t>RELIEF OF HYPOXAEMIA</a:t>
            </a:r>
            <a:endParaRPr sz="30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574166" y="1935306"/>
            <a:ext cx="1030732" cy="277526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2000" spc="10" dirty="0">
                <a:solidFill>
                  <a:srgbClr val="ffffff"/>
                </a:solidFill>
                <a:latin typeface="Calibri"/>
                <a:cs typeface="Calibri"/>
              </a:rPr>
              <a:t>NZOTACS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593559" y="181086"/>
            <a:ext cx="3105074" cy="281256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530" b="1" spc="10" dirty="0">
                <a:solidFill>
                  <a:srgbClr val="ffffff"/>
                </a:solidFill>
                <a:latin typeface="Arial"/>
                <a:cs typeface="Arial"/>
              </a:rPr>
              <a:t>ACUTE CORONARY SYNDROMES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object 119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0" name="object 120"/>
          <p:cNvSpPr/>
          <p:nvPr/>
        </p:nvSpPr>
        <p:spPr>
          <a:xfrm>
            <a:off x="2512583" y="4848533"/>
            <a:ext cx="6345524" cy="9525"/>
          </a:xfrm>
          <a:custGeom>
            <a:avLst/>
            <a:gdLst/>
            <a:ahLst/>
            <a:cxnLst/>
            <a:rect l="l" t="t" r="r" b="b"/>
            <a:pathLst>
              <a:path w="6345524" h="9525">
                <a:moveTo>
                  <a:pt x="6340762" y="4763"/>
                </a:moveTo>
                <a:lnTo>
                  <a:pt x="4762" y="4763"/>
                </a:lnTo>
              </a:path>
            </a:pathLst>
          </a:custGeom>
          <a:ln w="9525">
            <a:solidFill>
              <a:srgbClr val="d0d0d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pic>
        <p:nvPicPr>
          <p:cNvPr id="28" name="Image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203200" y="4724400"/>
            <a:ext cx="930550" cy="266699"/>
          </a:xfrm>
          <a:prstGeom prst="rect">
            <a:avLst/>
          </a:prstGeom>
        </p:spPr>
      </p:pic>
      <p:pic>
        <p:nvPicPr>
          <p:cNvPr id="29" name="Image"/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1231900" y="4635500"/>
            <a:ext cx="1056085" cy="378389"/>
          </a:xfrm>
          <a:prstGeom prst="rect">
            <a:avLst/>
          </a:prstGeom>
        </p:spPr>
      </p:pic>
      <p:sp>
        <p:nvSpPr>
          <p:cNvPr id="121" name="object 121"/>
          <p:cNvSpPr/>
          <p:nvPr/>
        </p:nvSpPr>
        <p:spPr>
          <a:xfrm>
            <a:off x="2475884" y="4793801"/>
            <a:ext cx="123110" cy="123109"/>
          </a:xfrm>
          <a:custGeom>
            <a:avLst/>
            <a:gdLst/>
            <a:ahLst/>
            <a:cxnLst/>
            <a:rect l="l" t="t" r="r" b="b"/>
            <a:pathLst>
              <a:path w="123110" h="123109">
                <a:moveTo>
                  <a:pt x="0" y="61556"/>
                </a:moveTo>
                <a:cubicBezTo>
                  <a:pt x="0" y="27560"/>
                  <a:pt x="27560" y="0"/>
                  <a:pt x="61555" y="0"/>
                </a:cubicBezTo>
                <a:lnTo>
                  <a:pt x="61555" y="0"/>
                </a:lnTo>
                <a:lnTo>
                  <a:pt x="61555" y="0"/>
                </a:lnTo>
                <a:lnTo>
                  <a:pt x="61555" y="0"/>
                </a:lnTo>
                <a:cubicBezTo>
                  <a:pt x="95551" y="0"/>
                  <a:pt x="123110" y="27559"/>
                  <a:pt x="123110" y="61555"/>
                </a:cubicBezTo>
                <a:lnTo>
                  <a:pt x="123110" y="61555"/>
                </a:lnTo>
                <a:cubicBezTo>
                  <a:pt x="123110" y="61555"/>
                  <a:pt x="123110" y="61555"/>
                  <a:pt x="123110" y="61555"/>
                </a:cubicBezTo>
                <a:lnTo>
                  <a:pt x="123110" y="61555"/>
                </a:lnTo>
                <a:lnTo>
                  <a:pt x="123110" y="61554"/>
                </a:lnTo>
                <a:lnTo>
                  <a:pt x="123110" y="61554"/>
                </a:lnTo>
                <a:cubicBezTo>
                  <a:pt x="123110" y="95550"/>
                  <a:pt x="95551" y="123109"/>
                  <a:pt x="61555" y="123109"/>
                </a:cubicBezTo>
                <a:lnTo>
                  <a:pt x="61555" y="123109"/>
                </a:lnTo>
                <a:lnTo>
                  <a:pt x="61555" y="123109"/>
                </a:lnTo>
                <a:lnTo>
                  <a:pt x="61555" y="123109"/>
                </a:lnTo>
                <a:cubicBezTo>
                  <a:pt x="27559" y="123109"/>
                  <a:pt x="0" y="95550"/>
                  <a:pt x="0" y="61554"/>
                </a:cubicBezTo>
                <a:close/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2" name="object 122"/>
          <p:cNvSpPr/>
          <p:nvPr/>
        </p:nvSpPr>
        <p:spPr>
          <a:xfrm>
            <a:off x="8585136" y="4813637"/>
            <a:ext cx="79318" cy="79315"/>
          </a:xfrm>
          <a:custGeom>
            <a:avLst/>
            <a:gdLst/>
            <a:ahLst/>
            <a:cxnLst/>
            <a:rect l="l" t="t" r="r" b="b"/>
            <a:pathLst>
              <a:path w="79318" h="79315">
                <a:moveTo>
                  <a:pt x="4" y="39658"/>
                </a:moveTo>
                <a:cubicBezTo>
                  <a:pt x="4" y="17756"/>
                  <a:pt x="17759" y="0"/>
                  <a:pt x="39662" y="0"/>
                </a:cubicBezTo>
                <a:lnTo>
                  <a:pt x="39662" y="0"/>
                </a:lnTo>
                <a:lnTo>
                  <a:pt x="39660" y="0"/>
                </a:lnTo>
                <a:lnTo>
                  <a:pt x="39660" y="0"/>
                </a:lnTo>
                <a:cubicBezTo>
                  <a:pt x="61563" y="0"/>
                  <a:pt x="79318" y="17755"/>
                  <a:pt x="79318" y="39658"/>
                </a:cubicBezTo>
                <a:lnTo>
                  <a:pt x="79318" y="39658"/>
                </a:lnTo>
                <a:cubicBezTo>
                  <a:pt x="79318" y="39658"/>
                  <a:pt x="79318" y="39658"/>
                  <a:pt x="79318" y="39658"/>
                </a:cubicBezTo>
                <a:lnTo>
                  <a:pt x="79318" y="39658"/>
                </a:lnTo>
                <a:lnTo>
                  <a:pt x="79317" y="39657"/>
                </a:lnTo>
                <a:lnTo>
                  <a:pt x="79317" y="39657"/>
                </a:lnTo>
                <a:cubicBezTo>
                  <a:pt x="79317" y="61560"/>
                  <a:pt x="61561" y="79315"/>
                  <a:pt x="39659" y="79315"/>
                </a:cubicBezTo>
                <a:lnTo>
                  <a:pt x="39659" y="79315"/>
                </a:lnTo>
                <a:lnTo>
                  <a:pt x="39658" y="79314"/>
                </a:lnTo>
                <a:lnTo>
                  <a:pt x="39658" y="79314"/>
                </a:lnTo>
                <a:cubicBezTo>
                  <a:pt x="17756" y="79314"/>
                  <a:pt x="0" y="61559"/>
                  <a:pt x="0" y="39657"/>
                </a:cubicBezTo>
                <a:close/>
              </a:path>
            </a:pathLst>
          </a:custGeom>
          <a:solidFill>
            <a:srgbClr val="8787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3" name="object 123"/>
          <p:cNvSpPr/>
          <p:nvPr/>
        </p:nvSpPr>
        <p:spPr>
          <a:xfrm>
            <a:off x="8770541" y="4789869"/>
            <a:ext cx="125807" cy="125806"/>
          </a:xfrm>
          <a:custGeom>
            <a:avLst/>
            <a:gdLst/>
            <a:ahLst/>
            <a:cxnLst/>
            <a:rect l="l" t="t" r="r" b="b"/>
            <a:pathLst>
              <a:path w="125807" h="125806">
                <a:moveTo>
                  <a:pt x="0" y="62904"/>
                </a:moveTo>
                <a:cubicBezTo>
                  <a:pt x="0" y="28163"/>
                  <a:pt x="28163" y="0"/>
                  <a:pt x="62904" y="0"/>
                </a:cubicBezTo>
                <a:lnTo>
                  <a:pt x="62904" y="0"/>
                </a:lnTo>
                <a:lnTo>
                  <a:pt x="62903" y="0"/>
                </a:lnTo>
                <a:lnTo>
                  <a:pt x="62903" y="0"/>
                </a:lnTo>
                <a:cubicBezTo>
                  <a:pt x="97644" y="0"/>
                  <a:pt x="125807" y="28163"/>
                  <a:pt x="125807" y="62903"/>
                </a:cubicBezTo>
                <a:lnTo>
                  <a:pt x="125807" y="62903"/>
                </a:lnTo>
                <a:cubicBezTo>
                  <a:pt x="125807" y="62903"/>
                  <a:pt x="125807" y="62904"/>
                  <a:pt x="125807" y="62904"/>
                </a:cubicBezTo>
                <a:lnTo>
                  <a:pt x="125807" y="62904"/>
                </a:lnTo>
                <a:lnTo>
                  <a:pt x="125807" y="62903"/>
                </a:lnTo>
                <a:lnTo>
                  <a:pt x="125807" y="62903"/>
                </a:lnTo>
                <a:cubicBezTo>
                  <a:pt x="125807" y="97644"/>
                  <a:pt x="97644" y="125806"/>
                  <a:pt x="62904" y="125806"/>
                </a:cubicBezTo>
                <a:lnTo>
                  <a:pt x="62904" y="125806"/>
                </a:lnTo>
                <a:lnTo>
                  <a:pt x="62904" y="125806"/>
                </a:lnTo>
                <a:lnTo>
                  <a:pt x="62904" y="125806"/>
                </a:lnTo>
                <a:cubicBezTo>
                  <a:pt x="28162" y="125806"/>
                  <a:pt x="0" y="97643"/>
                  <a:pt x="0" y="62902"/>
                </a:cubicBezTo>
                <a:close/>
              </a:path>
            </a:pathLst>
          </a:custGeom>
          <a:solidFill>
            <a:srgbClr val="ae102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4" name="object 124"/>
          <p:cNvSpPr/>
          <p:nvPr/>
        </p:nvSpPr>
        <p:spPr>
          <a:xfrm>
            <a:off x="2673685" y="4720409"/>
            <a:ext cx="1288733" cy="261610"/>
          </a:xfrm>
          <a:custGeom>
            <a:avLst/>
            <a:gdLst/>
            <a:ahLst/>
            <a:cxnLst/>
            <a:rect l="l" t="t" r="r" b="b"/>
            <a:pathLst>
              <a:path w="1288733" h="261610">
                <a:moveTo>
                  <a:pt x="0" y="0"/>
                </a:moveTo>
                <a:lnTo>
                  <a:pt x="1288733" y="0"/>
                </a:lnTo>
                <a:lnTo>
                  <a:pt x="1288733" y="261610"/>
                </a:lnTo>
                <a:lnTo>
                  <a:pt x="0" y="26161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2765125" y="4794727"/>
            <a:ext cx="1139812" cy="15263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070" spc="10" dirty="0">
                <a:solidFill>
                  <a:srgbClr val="878787"/>
                </a:solidFill>
                <a:latin typeface="Calibri"/>
                <a:cs typeface="Calibri"/>
              </a:rPr>
              <a:t>Congress Highlights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274320" y="114370"/>
            <a:ext cx="7304087" cy="390634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2110" b="1" spc="10" dirty="0">
                <a:solidFill>
                  <a:srgbClr val="ae1022"/>
                </a:solidFill>
                <a:latin typeface="Arial"/>
                <a:cs typeface="Arial"/>
              </a:rPr>
              <a:t>Relief of hypoxaemia in the 2017 ESC STEMI Guidelines</a:t>
            </a:r>
            <a:endParaRPr sz="21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2351365" y="4448581"/>
            <a:ext cx="6593204" cy="299904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309" spc="10" dirty="0">
                <a:solidFill>
                  <a:srgbClr val="808080"/>
                </a:solidFill>
                <a:latin typeface="Calibri"/>
                <a:cs typeface="Calibri"/>
              </a:rPr>
              <a:t>2017 ESC Guidelines for the management of acute myocardial infarction in patients presenting with ST-segment elevation. </a:t>
            </a:r>
            <a:r>
              <a:rPr sz="309" i="1" spc="10" dirty="0">
                <a:solidFill>
                  <a:srgbClr val="808080"/>
                </a:solidFill>
                <a:latin typeface="Arial"/>
                <a:cs typeface="Arial"/>
              </a:rPr>
              <a:t>EHJ.</a:t>
            </a:r>
            <a:endParaRPr sz="300">
              <a:latin typeface="Arial"/>
              <a:cs typeface="Arial"/>
            </a:endParaRPr>
          </a:p>
          <a:p>
            <a:pPr marL="4343399">
              <a:lnSpc>
                <a:spcPct val="100000"/>
              </a:lnSpc>
            </a:pPr>
            <a:r>
              <a:rPr sz="1000" spc="10" dirty="0">
                <a:solidFill>
                  <a:srgbClr val="808080"/>
                </a:solidFill>
                <a:latin typeface="Calibri"/>
                <a:cs typeface="Calibri"/>
              </a:rPr>
              <a:t>https://doi.org/10.1093/eurheartj/ehx393.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25" name="object 125"/>
          <p:cNvSpPr/>
          <p:nvPr/>
        </p:nvSpPr>
        <p:spPr>
          <a:xfrm>
            <a:off x="273354" y="539086"/>
            <a:ext cx="8681833" cy="19050"/>
          </a:xfrm>
          <a:custGeom>
            <a:avLst/>
            <a:gdLst/>
            <a:ahLst/>
            <a:cxnLst/>
            <a:rect l="l" t="t" r="r" b="b"/>
            <a:pathLst>
              <a:path w="8681833" h="19050">
                <a:moveTo>
                  <a:pt x="8672309" y="9525"/>
                </a:moveTo>
                <a:lnTo>
                  <a:pt x="9525" y="9525"/>
                </a:lnTo>
              </a:path>
            </a:pathLst>
          </a:custGeom>
          <a:ln w="19050">
            <a:solidFill>
              <a:srgbClr val="d0d0d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6" name="object 126"/>
          <p:cNvSpPr/>
          <p:nvPr/>
        </p:nvSpPr>
        <p:spPr>
          <a:xfrm>
            <a:off x="323108" y="1780087"/>
            <a:ext cx="7049478" cy="323914"/>
          </a:xfrm>
          <a:custGeom>
            <a:avLst/>
            <a:gdLst/>
            <a:ahLst/>
            <a:cxnLst/>
            <a:rect l="l" t="t" r="r" b="b"/>
            <a:pathLst>
              <a:path w="7049478" h="323914">
                <a:moveTo>
                  <a:pt x="0" y="0"/>
                </a:moveTo>
                <a:lnTo>
                  <a:pt x="7049479" y="0"/>
                </a:lnTo>
                <a:lnTo>
                  <a:pt x="7049479" y="323914"/>
                </a:lnTo>
                <a:lnTo>
                  <a:pt x="0" y="323914"/>
                </a:lnTo>
                <a:close/>
              </a:path>
            </a:pathLst>
          </a:custGeom>
          <a:solidFill>
            <a:srgbClr val="ae102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7" name="object 127"/>
          <p:cNvSpPr/>
          <p:nvPr/>
        </p:nvSpPr>
        <p:spPr>
          <a:xfrm>
            <a:off x="7372587" y="1780087"/>
            <a:ext cx="720886" cy="323914"/>
          </a:xfrm>
          <a:custGeom>
            <a:avLst/>
            <a:gdLst/>
            <a:ahLst/>
            <a:cxnLst/>
            <a:rect l="l" t="t" r="r" b="b"/>
            <a:pathLst>
              <a:path w="720886" h="323914">
                <a:moveTo>
                  <a:pt x="0" y="0"/>
                </a:moveTo>
                <a:lnTo>
                  <a:pt x="720886" y="0"/>
                </a:lnTo>
                <a:lnTo>
                  <a:pt x="720886" y="323914"/>
                </a:lnTo>
                <a:lnTo>
                  <a:pt x="0" y="323914"/>
                </a:lnTo>
                <a:close/>
              </a:path>
            </a:pathLst>
          </a:custGeom>
          <a:solidFill>
            <a:srgbClr val="ae102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8" name="object 128"/>
          <p:cNvSpPr/>
          <p:nvPr/>
        </p:nvSpPr>
        <p:spPr>
          <a:xfrm>
            <a:off x="8093472" y="1780087"/>
            <a:ext cx="720886" cy="323914"/>
          </a:xfrm>
          <a:custGeom>
            <a:avLst/>
            <a:gdLst/>
            <a:ahLst/>
            <a:cxnLst/>
            <a:rect l="l" t="t" r="r" b="b"/>
            <a:pathLst>
              <a:path w="720886" h="323914">
                <a:moveTo>
                  <a:pt x="0" y="0"/>
                </a:moveTo>
                <a:lnTo>
                  <a:pt x="720887" y="0"/>
                </a:lnTo>
                <a:lnTo>
                  <a:pt x="720887" y="323914"/>
                </a:lnTo>
                <a:lnTo>
                  <a:pt x="0" y="323914"/>
                </a:lnTo>
                <a:close/>
              </a:path>
            </a:pathLst>
          </a:custGeom>
          <a:solidFill>
            <a:srgbClr val="ae102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9" name="object 129"/>
          <p:cNvSpPr/>
          <p:nvPr/>
        </p:nvSpPr>
        <p:spPr>
          <a:xfrm>
            <a:off x="323108" y="2104001"/>
            <a:ext cx="7049478" cy="498389"/>
          </a:xfrm>
          <a:custGeom>
            <a:avLst/>
            <a:gdLst/>
            <a:ahLst/>
            <a:cxnLst/>
            <a:rect l="l" t="t" r="r" b="b"/>
            <a:pathLst>
              <a:path w="7049478" h="498389">
                <a:moveTo>
                  <a:pt x="0" y="0"/>
                </a:moveTo>
                <a:lnTo>
                  <a:pt x="7049479" y="0"/>
                </a:lnTo>
                <a:lnTo>
                  <a:pt x="7049479" y="498389"/>
                </a:lnTo>
                <a:lnTo>
                  <a:pt x="0" y="498389"/>
                </a:lnTo>
                <a:close/>
              </a:path>
            </a:pathLst>
          </a:custGeom>
          <a:solidFill>
            <a:srgbClr val="eeeef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0" name="object 130"/>
          <p:cNvSpPr/>
          <p:nvPr/>
        </p:nvSpPr>
        <p:spPr>
          <a:xfrm>
            <a:off x="7372587" y="2104001"/>
            <a:ext cx="720886" cy="498389"/>
          </a:xfrm>
          <a:custGeom>
            <a:avLst/>
            <a:gdLst/>
            <a:ahLst/>
            <a:cxnLst/>
            <a:rect l="l" t="t" r="r" b="b"/>
            <a:pathLst>
              <a:path w="720886" h="498389">
                <a:moveTo>
                  <a:pt x="0" y="0"/>
                </a:moveTo>
                <a:lnTo>
                  <a:pt x="720886" y="0"/>
                </a:lnTo>
                <a:lnTo>
                  <a:pt x="720886" y="498389"/>
                </a:lnTo>
                <a:lnTo>
                  <a:pt x="0" y="498389"/>
                </a:lnTo>
                <a:close/>
              </a:path>
            </a:pathLst>
          </a:custGeom>
          <a:solidFill>
            <a:srgbClr val="00aba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1" name="object 131"/>
          <p:cNvSpPr/>
          <p:nvPr/>
        </p:nvSpPr>
        <p:spPr>
          <a:xfrm>
            <a:off x="8093472" y="2104001"/>
            <a:ext cx="720886" cy="498389"/>
          </a:xfrm>
          <a:custGeom>
            <a:avLst/>
            <a:gdLst/>
            <a:ahLst/>
            <a:cxnLst/>
            <a:rect l="l" t="t" r="r" b="b"/>
            <a:pathLst>
              <a:path w="720886" h="498389">
                <a:moveTo>
                  <a:pt x="0" y="0"/>
                </a:moveTo>
                <a:lnTo>
                  <a:pt x="720887" y="0"/>
                </a:lnTo>
                <a:lnTo>
                  <a:pt x="720887" y="498389"/>
                </a:lnTo>
                <a:lnTo>
                  <a:pt x="0" y="498389"/>
                </a:lnTo>
                <a:close/>
              </a:path>
            </a:pathLst>
          </a:custGeom>
          <a:solidFill>
            <a:srgbClr val="bbdd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2" name="object 132"/>
          <p:cNvSpPr/>
          <p:nvPr/>
        </p:nvSpPr>
        <p:spPr>
          <a:xfrm>
            <a:off x="323108" y="2602390"/>
            <a:ext cx="7049478" cy="498389"/>
          </a:xfrm>
          <a:custGeom>
            <a:avLst/>
            <a:gdLst/>
            <a:ahLst/>
            <a:cxnLst/>
            <a:rect l="l" t="t" r="r" b="b"/>
            <a:pathLst>
              <a:path w="7049478" h="498389">
                <a:moveTo>
                  <a:pt x="0" y="0"/>
                </a:moveTo>
                <a:lnTo>
                  <a:pt x="7049479" y="0"/>
                </a:lnTo>
                <a:lnTo>
                  <a:pt x="7049479" y="498389"/>
                </a:lnTo>
                <a:lnTo>
                  <a:pt x="0" y="498389"/>
                </a:lnTo>
                <a:close/>
              </a:path>
            </a:pathLst>
          </a:custGeom>
          <a:solidFill>
            <a:srgbClr val="eeeef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3" name="object 133"/>
          <p:cNvSpPr/>
          <p:nvPr/>
        </p:nvSpPr>
        <p:spPr>
          <a:xfrm>
            <a:off x="7372587" y="2602390"/>
            <a:ext cx="720886" cy="498389"/>
          </a:xfrm>
          <a:custGeom>
            <a:avLst/>
            <a:gdLst/>
            <a:ahLst/>
            <a:cxnLst/>
            <a:rect l="l" t="t" r="r" b="b"/>
            <a:pathLst>
              <a:path w="720886" h="498389">
                <a:moveTo>
                  <a:pt x="0" y="0"/>
                </a:moveTo>
                <a:lnTo>
                  <a:pt x="720886" y="0"/>
                </a:lnTo>
                <a:lnTo>
                  <a:pt x="720886" y="498389"/>
                </a:lnTo>
                <a:lnTo>
                  <a:pt x="0" y="498389"/>
                </a:lnTo>
                <a:close/>
              </a:path>
            </a:pathLst>
          </a:custGeom>
          <a:solidFill>
            <a:srgbClr val="f48a96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4" name="object 134"/>
          <p:cNvSpPr/>
          <p:nvPr/>
        </p:nvSpPr>
        <p:spPr>
          <a:xfrm>
            <a:off x="8093472" y="2602390"/>
            <a:ext cx="720886" cy="498389"/>
          </a:xfrm>
          <a:custGeom>
            <a:avLst/>
            <a:gdLst/>
            <a:ahLst/>
            <a:cxnLst/>
            <a:rect l="l" t="t" r="r" b="b"/>
            <a:pathLst>
              <a:path w="720886" h="498389">
                <a:moveTo>
                  <a:pt x="0" y="0"/>
                </a:moveTo>
                <a:lnTo>
                  <a:pt x="720887" y="0"/>
                </a:lnTo>
                <a:lnTo>
                  <a:pt x="720887" y="498389"/>
                </a:lnTo>
                <a:lnTo>
                  <a:pt x="0" y="498389"/>
                </a:lnTo>
                <a:close/>
              </a:path>
            </a:pathLst>
          </a:custGeom>
          <a:solidFill>
            <a:srgbClr val="77bc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5" name="object 135"/>
          <p:cNvSpPr/>
          <p:nvPr/>
        </p:nvSpPr>
        <p:spPr>
          <a:xfrm>
            <a:off x="7344012" y="1751512"/>
            <a:ext cx="57150" cy="381064"/>
          </a:xfrm>
          <a:custGeom>
            <a:avLst/>
            <a:gdLst/>
            <a:ahLst/>
            <a:cxnLst/>
            <a:rect l="l" t="t" r="r" b="b"/>
            <a:pathLst>
              <a:path w="57150" h="381064">
                <a:moveTo>
                  <a:pt x="28575" y="28575"/>
                </a:moveTo>
                <a:lnTo>
                  <a:pt x="28575" y="352489"/>
                </a:lnTo>
              </a:path>
            </a:pathLst>
          </a:custGeom>
          <a:ln w="5715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6" name="object 136"/>
          <p:cNvSpPr/>
          <p:nvPr/>
        </p:nvSpPr>
        <p:spPr>
          <a:xfrm>
            <a:off x="7344012" y="2075426"/>
            <a:ext cx="57150" cy="555539"/>
          </a:xfrm>
          <a:custGeom>
            <a:avLst/>
            <a:gdLst/>
            <a:ahLst/>
            <a:cxnLst/>
            <a:rect l="l" t="t" r="r" b="b"/>
            <a:pathLst>
              <a:path w="57150" h="555539">
                <a:moveTo>
                  <a:pt x="28575" y="28575"/>
                </a:moveTo>
                <a:lnTo>
                  <a:pt x="28575" y="526964"/>
                </a:lnTo>
              </a:path>
            </a:pathLst>
          </a:custGeom>
          <a:ln w="5715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7" name="object 137"/>
          <p:cNvSpPr/>
          <p:nvPr/>
        </p:nvSpPr>
        <p:spPr>
          <a:xfrm>
            <a:off x="7344012" y="2573815"/>
            <a:ext cx="57150" cy="555539"/>
          </a:xfrm>
          <a:custGeom>
            <a:avLst/>
            <a:gdLst/>
            <a:ahLst/>
            <a:cxnLst/>
            <a:rect l="l" t="t" r="r" b="b"/>
            <a:pathLst>
              <a:path w="57150" h="555539">
                <a:moveTo>
                  <a:pt x="28575" y="28575"/>
                </a:moveTo>
                <a:lnTo>
                  <a:pt x="28575" y="526964"/>
                </a:lnTo>
              </a:path>
            </a:pathLst>
          </a:custGeom>
          <a:ln w="5715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8" name="object 138"/>
          <p:cNvSpPr/>
          <p:nvPr/>
        </p:nvSpPr>
        <p:spPr>
          <a:xfrm>
            <a:off x="8064897" y="1751512"/>
            <a:ext cx="57150" cy="381064"/>
          </a:xfrm>
          <a:custGeom>
            <a:avLst/>
            <a:gdLst/>
            <a:ahLst/>
            <a:cxnLst/>
            <a:rect l="l" t="t" r="r" b="b"/>
            <a:pathLst>
              <a:path w="57150" h="381064">
                <a:moveTo>
                  <a:pt x="28575" y="28575"/>
                </a:moveTo>
                <a:lnTo>
                  <a:pt x="28575" y="352489"/>
                </a:lnTo>
              </a:path>
            </a:pathLst>
          </a:custGeom>
          <a:ln w="5715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9" name="object 139"/>
          <p:cNvSpPr/>
          <p:nvPr/>
        </p:nvSpPr>
        <p:spPr>
          <a:xfrm>
            <a:off x="8064897" y="2075426"/>
            <a:ext cx="57150" cy="555539"/>
          </a:xfrm>
          <a:custGeom>
            <a:avLst/>
            <a:gdLst/>
            <a:ahLst/>
            <a:cxnLst/>
            <a:rect l="l" t="t" r="r" b="b"/>
            <a:pathLst>
              <a:path w="57150" h="555539">
                <a:moveTo>
                  <a:pt x="28575" y="28575"/>
                </a:moveTo>
                <a:lnTo>
                  <a:pt x="28575" y="526964"/>
                </a:lnTo>
              </a:path>
            </a:pathLst>
          </a:custGeom>
          <a:ln w="5715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0" name="object 140"/>
          <p:cNvSpPr/>
          <p:nvPr/>
        </p:nvSpPr>
        <p:spPr>
          <a:xfrm>
            <a:off x="8064897" y="2573815"/>
            <a:ext cx="57150" cy="555539"/>
          </a:xfrm>
          <a:custGeom>
            <a:avLst/>
            <a:gdLst/>
            <a:ahLst/>
            <a:cxnLst/>
            <a:rect l="l" t="t" r="r" b="b"/>
            <a:pathLst>
              <a:path w="57150" h="555539">
                <a:moveTo>
                  <a:pt x="28575" y="28575"/>
                </a:moveTo>
                <a:lnTo>
                  <a:pt x="28575" y="526964"/>
                </a:lnTo>
              </a:path>
            </a:pathLst>
          </a:custGeom>
          <a:ln w="5715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1" name="object 141"/>
          <p:cNvSpPr/>
          <p:nvPr/>
        </p:nvSpPr>
        <p:spPr>
          <a:xfrm>
            <a:off x="294533" y="1751512"/>
            <a:ext cx="7106628" cy="57150"/>
          </a:xfrm>
          <a:custGeom>
            <a:avLst/>
            <a:gdLst/>
            <a:ahLst/>
            <a:cxnLst/>
            <a:rect l="l" t="t" r="r" b="b"/>
            <a:pathLst>
              <a:path w="7106628" h="57150">
                <a:moveTo>
                  <a:pt x="28575" y="28575"/>
                </a:moveTo>
                <a:lnTo>
                  <a:pt x="7078054" y="28575"/>
                </a:lnTo>
              </a:path>
            </a:pathLst>
          </a:custGeom>
          <a:ln w="5715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2" name="object 142"/>
          <p:cNvSpPr/>
          <p:nvPr/>
        </p:nvSpPr>
        <p:spPr>
          <a:xfrm>
            <a:off x="7344012" y="1751512"/>
            <a:ext cx="778035" cy="57150"/>
          </a:xfrm>
          <a:custGeom>
            <a:avLst/>
            <a:gdLst/>
            <a:ahLst/>
            <a:cxnLst/>
            <a:rect l="l" t="t" r="r" b="b"/>
            <a:pathLst>
              <a:path w="778035" h="57150">
                <a:moveTo>
                  <a:pt x="28575" y="28575"/>
                </a:moveTo>
                <a:lnTo>
                  <a:pt x="749460" y="28575"/>
                </a:lnTo>
              </a:path>
            </a:pathLst>
          </a:custGeom>
          <a:ln w="5715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3" name="object 143"/>
          <p:cNvSpPr/>
          <p:nvPr/>
        </p:nvSpPr>
        <p:spPr>
          <a:xfrm>
            <a:off x="8064897" y="1751512"/>
            <a:ext cx="778036" cy="57150"/>
          </a:xfrm>
          <a:custGeom>
            <a:avLst/>
            <a:gdLst/>
            <a:ahLst/>
            <a:cxnLst/>
            <a:rect l="l" t="t" r="r" b="b"/>
            <a:pathLst>
              <a:path w="778036" h="57150">
                <a:moveTo>
                  <a:pt x="28575" y="28575"/>
                </a:moveTo>
                <a:lnTo>
                  <a:pt x="749462" y="28575"/>
                </a:lnTo>
              </a:path>
            </a:pathLst>
          </a:custGeom>
          <a:ln w="5715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4" name="object 144"/>
          <p:cNvSpPr/>
          <p:nvPr/>
        </p:nvSpPr>
        <p:spPr>
          <a:xfrm>
            <a:off x="294533" y="2075426"/>
            <a:ext cx="7106628" cy="57150"/>
          </a:xfrm>
          <a:custGeom>
            <a:avLst/>
            <a:gdLst/>
            <a:ahLst/>
            <a:cxnLst/>
            <a:rect l="l" t="t" r="r" b="b"/>
            <a:pathLst>
              <a:path w="7106628" h="57150">
                <a:moveTo>
                  <a:pt x="28575" y="28575"/>
                </a:moveTo>
                <a:lnTo>
                  <a:pt x="7078054" y="28575"/>
                </a:lnTo>
              </a:path>
            </a:pathLst>
          </a:custGeom>
          <a:ln w="5715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5" name="object 145"/>
          <p:cNvSpPr/>
          <p:nvPr/>
        </p:nvSpPr>
        <p:spPr>
          <a:xfrm>
            <a:off x="7344012" y="2075426"/>
            <a:ext cx="778035" cy="57150"/>
          </a:xfrm>
          <a:custGeom>
            <a:avLst/>
            <a:gdLst/>
            <a:ahLst/>
            <a:cxnLst/>
            <a:rect l="l" t="t" r="r" b="b"/>
            <a:pathLst>
              <a:path w="778035" h="57150">
                <a:moveTo>
                  <a:pt x="28575" y="28575"/>
                </a:moveTo>
                <a:lnTo>
                  <a:pt x="749460" y="28575"/>
                </a:lnTo>
              </a:path>
            </a:pathLst>
          </a:custGeom>
          <a:ln w="5715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6" name="object 146"/>
          <p:cNvSpPr/>
          <p:nvPr/>
        </p:nvSpPr>
        <p:spPr>
          <a:xfrm>
            <a:off x="8064897" y="2075426"/>
            <a:ext cx="778036" cy="57150"/>
          </a:xfrm>
          <a:custGeom>
            <a:avLst/>
            <a:gdLst/>
            <a:ahLst/>
            <a:cxnLst/>
            <a:rect l="l" t="t" r="r" b="b"/>
            <a:pathLst>
              <a:path w="778036" h="57150">
                <a:moveTo>
                  <a:pt x="28575" y="28575"/>
                </a:moveTo>
                <a:lnTo>
                  <a:pt x="749462" y="28575"/>
                </a:lnTo>
              </a:path>
            </a:pathLst>
          </a:custGeom>
          <a:ln w="5715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7" name="object 147"/>
          <p:cNvSpPr/>
          <p:nvPr/>
        </p:nvSpPr>
        <p:spPr>
          <a:xfrm>
            <a:off x="294533" y="2573815"/>
            <a:ext cx="7106628" cy="57150"/>
          </a:xfrm>
          <a:custGeom>
            <a:avLst/>
            <a:gdLst/>
            <a:ahLst/>
            <a:cxnLst/>
            <a:rect l="l" t="t" r="r" b="b"/>
            <a:pathLst>
              <a:path w="7106628" h="57150">
                <a:moveTo>
                  <a:pt x="28575" y="28575"/>
                </a:moveTo>
                <a:lnTo>
                  <a:pt x="7078054" y="28575"/>
                </a:lnTo>
              </a:path>
            </a:pathLst>
          </a:custGeom>
          <a:ln w="5715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8" name="object 148"/>
          <p:cNvSpPr/>
          <p:nvPr/>
        </p:nvSpPr>
        <p:spPr>
          <a:xfrm>
            <a:off x="7344012" y="2573815"/>
            <a:ext cx="778035" cy="57150"/>
          </a:xfrm>
          <a:custGeom>
            <a:avLst/>
            <a:gdLst/>
            <a:ahLst/>
            <a:cxnLst/>
            <a:rect l="l" t="t" r="r" b="b"/>
            <a:pathLst>
              <a:path w="778035" h="57150">
                <a:moveTo>
                  <a:pt x="28575" y="28575"/>
                </a:moveTo>
                <a:lnTo>
                  <a:pt x="749460" y="28575"/>
                </a:lnTo>
              </a:path>
            </a:pathLst>
          </a:custGeom>
          <a:ln w="5715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9" name="object 149"/>
          <p:cNvSpPr/>
          <p:nvPr/>
        </p:nvSpPr>
        <p:spPr>
          <a:xfrm>
            <a:off x="8064897" y="2573815"/>
            <a:ext cx="778036" cy="57150"/>
          </a:xfrm>
          <a:custGeom>
            <a:avLst/>
            <a:gdLst/>
            <a:ahLst/>
            <a:cxnLst/>
            <a:rect l="l" t="t" r="r" b="b"/>
            <a:pathLst>
              <a:path w="778036" h="57150">
                <a:moveTo>
                  <a:pt x="28575" y="28575"/>
                </a:moveTo>
                <a:lnTo>
                  <a:pt x="749462" y="28575"/>
                </a:lnTo>
              </a:path>
            </a:pathLst>
          </a:custGeom>
          <a:ln w="5715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0" name="object 150"/>
          <p:cNvSpPr/>
          <p:nvPr/>
        </p:nvSpPr>
        <p:spPr>
          <a:xfrm>
            <a:off x="294533" y="3072204"/>
            <a:ext cx="7106628" cy="57150"/>
          </a:xfrm>
          <a:custGeom>
            <a:avLst/>
            <a:gdLst/>
            <a:ahLst/>
            <a:cxnLst/>
            <a:rect l="l" t="t" r="r" b="b"/>
            <a:pathLst>
              <a:path w="7106628" h="57150">
                <a:moveTo>
                  <a:pt x="28575" y="28575"/>
                </a:moveTo>
                <a:lnTo>
                  <a:pt x="7078054" y="28575"/>
                </a:lnTo>
              </a:path>
            </a:pathLst>
          </a:custGeom>
          <a:ln w="5715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1" name="object 151"/>
          <p:cNvSpPr/>
          <p:nvPr/>
        </p:nvSpPr>
        <p:spPr>
          <a:xfrm>
            <a:off x="7344012" y="3072204"/>
            <a:ext cx="778035" cy="57150"/>
          </a:xfrm>
          <a:custGeom>
            <a:avLst/>
            <a:gdLst/>
            <a:ahLst/>
            <a:cxnLst/>
            <a:rect l="l" t="t" r="r" b="b"/>
            <a:pathLst>
              <a:path w="778035" h="57150">
                <a:moveTo>
                  <a:pt x="28575" y="28575"/>
                </a:moveTo>
                <a:lnTo>
                  <a:pt x="749460" y="28575"/>
                </a:lnTo>
              </a:path>
            </a:pathLst>
          </a:custGeom>
          <a:ln w="5715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2" name="object 152"/>
          <p:cNvSpPr/>
          <p:nvPr/>
        </p:nvSpPr>
        <p:spPr>
          <a:xfrm>
            <a:off x="8064897" y="3072204"/>
            <a:ext cx="778036" cy="57150"/>
          </a:xfrm>
          <a:custGeom>
            <a:avLst/>
            <a:gdLst/>
            <a:ahLst/>
            <a:cxnLst/>
            <a:rect l="l" t="t" r="r" b="b"/>
            <a:pathLst>
              <a:path w="778036" h="57150">
                <a:moveTo>
                  <a:pt x="28575" y="28575"/>
                </a:moveTo>
                <a:lnTo>
                  <a:pt x="749462" y="28575"/>
                </a:lnTo>
              </a:path>
            </a:pathLst>
          </a:custGeom>
          <a:ln w="5715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395108" y="1827401"/>
            <a:ext cx="1626006" cy="250005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359" b="1" spc="10" dirty="0">
                <a:solidFill>
                  <a:srgbClr val="ffffff"/>
                </a:solidFill>
                <a:latin typeface="Arial"/>
                <a:cs typeface="Arial"/>
              </a:rPr>
              <a:t>Recommendations</a:t>
            </a:r>
            <a:endParaRPr sz="13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7523480" y="1827401"/>
            <a:ext cx="465125" cy="250005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359" b="1" spc="10" dirty="0">
                <a:solidFill>
                  <a:srgbClr val="ffffff"/>
                </a:solidFill>
                <a:latin typeface="Arial"/>
                <a:cs typeface="Arial"/>
              </a:rPr>
              <a:t>Class</a:t>
            </a:r>
            <a:endParaRPr sz="13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8237867" y="1827401"/>
            <a:ext cx="481991" cy="250005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389" b="1" spc="10" dirty="0">
                <a:solidFill>
                  <a:srgbClr val="ffffff"/>
                </a:solidFill>
                <a:latin typeface="Arial"/>
                <a:cs typeface="Arial"/>
              </a:rPr>
              <a:t>Level</a:t>
            </a:r>
            <a:endParaRPr sz="13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395108" y="2277892"/>
            <a:ext cx="6283360" cy="208144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440" spc="10" dirty="0">
                <a:solidFill>
                  <a:srgbClr val="1e1b1c"/>
                </a:solidFill>
                <a:latin typeface="Calibri"/>
                <a:cs typeface="Calibri"/>
              </a:rPr>
              <a:t>Oxygen is indicated in patients with hypoxaemia (SaO  &lt;90% or PaO  &lt;60 mmHg)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4533721" y="2372883"/>
            <a:ext cx="92034" cy="137375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000" spc="10" dirty="0">
                <a:solidFill>
                  <a:srgbClr val="1e1b1c"/>
                </a:solidFill>
                <a:latin typeface="Calibri"/>
                <a:cs typeface="Calibri"/>
              </a:rPr>
              <a:t>2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5628178" y="2372883"/>
            <a:ext cx="92034" cy="137375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000" spc="10" dirty="0">
                <a:solidFill>
                  <a:srgbClr val="1e1b1c"/>
                </a:solidFill>
                <a:latin typeface="Calibri"/>
                <a:cs typeface="Calibri"/>
              </a:rPr>
              <a:t>2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7707630" y="2245718"/>
            <a:ext cx="93726" cy="234380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500" b="1" spc="10" dirty="0">
                <a:solidFill>
                  <a:srgbClr val="1e1b1c"/>
                </a:solidFill>
                <a:latin typeface="Arial"/>
                <a:cs typeface="Arial"/>
              </a:rPr>
              <a:t>I</a:t>
            </a:r>
            <a:endParaRPr sz="15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8403116" y="2245718"/>
            <a:ext cx="143827" cy="234380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379" b="1" spc="10" dirty="0">
                <a:solidFill>
                  <a:srgbClr val="1e1b1c"/>
                </a:solidFill>
                <a:latin typeface="Arial"/>
                <a:cs typeface="Arial"/>
              </a:rPr>
              <a:t>C</a:t>
            </a:r>
            <a:endParaRPr sz="13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395108" y="2776282"/>
            <a:ext cx="5019866" cy="208144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440" spc="10" dirty="0">
                <a:solidFill>
                  <a:srgbClr val="1e1b1c"/>
                </a:solidFill>
                <a:latin typeface="Calibri"/>
                <a:cs typeface="Calibri"/>
              </a:rPr>
              <a:t>Routine oxygen is not recommended in patients with SaO  ≥90%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4841696" y="2871272"/>
            <a:ext cx="92034" cy="137375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000" spc="10" dirty="0">
                <a:solidFill>
                  <a:srgbClr val="1e1b1c"/>
                </a:solidFill>
                <a:latin typeface="Calibri"/>
                <a:cs typeface="Calibri"/>
              </a:rPr>
              <a:t>2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7656830" y="2744107"/>
            <a:ext cx="195071" cy="234380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500" b="1" spc="10" dirty="0">
                <a:solidFill>
                  <a:srgbClr val="1e1b1c"/>
                </a:solidFill>
                <a:latin typeface="Arial"/>
                <a:cs typeface="Arial"/>
              </a:rPr>
              <a:t>III</a:t>
            </a:r>
            <a:endParaRPr sz="15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8400735" y="2744107"/>
            <a:ext cx="149733" cy="234380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379" b="1" spc="10" dirty="0">
                <a:solidFill>
                  <a:srgbClr val="1e1b1c"/>
                </a:solidFill>
                <a:latin typeface="Arial"/>
                <a:cs typeface="Arial"/>
              </a:rPr>
              <a:t>B</a:t>
            </a:r>
            <a:endParaRPr sz="1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object 153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4" name="object 154"/>
          <p:cNvSpPr/>
          <p:nvPr/>
        </p:nvSpPr>
        <p:spPr>
          <a:xfrm>
            <a:off x="2512583" y="4848533"/>
            <a:ext cx="6345524" cy="9525"/>
          </a:xfrm>
          <a:custGeom>
            <a:avLst/>
            <a:gdLst/>
            <a:ahLst/>
            <a:cxnLst/>
            <a:rect l="l" t="t" r="r" b="b"/>
            <a:pathLst>
              <a:path w="6345524" h="9525">
                <a:moveTo>
                  <a:pt x="6340762" y="4763"/>
                </a:moveTo>
                <a:lnTo>
                  <a:pt x="4762" y="4763"/>
                </a:lnTo>
              </a:path>
            </a:pathLst>
          </a:custGeom>
          <a:ln w="9525">
            <a:solidFill>
              <a:srgbClr val="d0d0d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pic>
        <p:nvPicPr>
          <p:cNvPr id="30" name="Image"/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203200" y="4724400"/>
            <a:ext cx="930550" cy="266699"/>
          </a:xfrm>
          <a:prstGeom prst="rect">
            <a:avLst/>
          </a:prstGeom>
        </p:spPr>
      </p:pic>
      <p:pic>
        <p:nvPicPr>
          <p:cNvPr id="31" name="Image"/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1231900" y="4635500"/>
            <a:ext cx="1056085" cy="378389"/>
          </a:xfrm>
          <a:prstGeom prst="rect">
            <a:avLst/>
          </a:prstGeom>
        </p:spPr>
      </p:pic>
      <p:sp>
        <p:nvSpPr>
          <p:cNvPr id="155" name="object 155"/>
          <p:cNvSpPr/>
          <p:nvPr/>
        </p:nvSpPr>
        <p:spPr>
          <a:xfrm>
            <a:off x="2475884" y="4793801"/>
            <a:ext cx="123110" cy="123109"/>
          </a:xfrm>
          <a:custGeom>
            <a:avLst/>
            <a:gdLst/>
            <a:ahLst/>
            <a:cxnLst/>
            <a:rect l="l" t="t" r="r" b="b"/>
            <a:pathLst>
              <a:path w="123110" h="123109">
                <a:moveTo>
                  <a:pt x="0" y="61556"/>
                </a:moveTo>
                <a:cubicBezTo>
                  <a:pt x="0" y="27560"/>
                  <a:pt x="27560" y="0"/>
                  <a:pt x="61555" y="0"/>
                </a:cubicBezTo>
                <a:lnTo>
                  <a:pt x="61555" y="0"/>
                </a:lnTo>
                <a:lnTo>
                  <a:pt x="61555" y="0"/>
                </a:lnTo>
                <a:lnTo>
                  <a:pt x="61555" y="0"/>
                </a:lnTo>
                <a:cubicBezTo>
                  <a:pt x="95551" y="0"/>
                  <a:pt x="123110" y="27559"/>
                  <a:pt x="123110" y="61555"/>
                </a:cubicBezTo>
                <a:lnTo>
                  <a:pt x="123110" y="61555"/>
                </a:lnTo>
                <a:cubicBezTo>
                  <a:pt x="123110" y="61555"/>
                  <a:pt x="123110" y="61555"/>
                  <a:pt x="123110" y="61555"/>
                </a:cubicBezTo>
                <a:lnTo>
                  <a:pt x="123110" y="61555"/>
                </a:lnTo>
                <a:lnTo>
                  <a:pt x="123110" y="61554"/>
                </a:lnTo>
                <a:lnTo>
                  <a:pt x="123110" y="61554"/>
                </a:lnTo>
                <a:cubicBezTo>
                  <a:pt x="123110" y="95550"/>
                  <a:pt x="95551" y="123109"/>
                  <a:pt x="61555" y="123109"/>
                </a:cubicBezTo>
                <a:lnTo>
                  <a:pt x="61555" y="123109"/>
                </a:lnTo>
                <a:lnTo>
                  <a:pt x="61555" y="123109"/>
                </a:lnTo>
                <a:lnTo>
                  <a:pt x="61555" y="123109"/>
                </a:lnTo>
                <a:cubicBezTo>
                  <a:pt x="27559" y="123109"/>
                  <a:pt x="0" y="95550"/>
                  <a:pt x="0" y="61554"/>
                </a:cubicBezTo>
                <a:close/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6" name="object 156"/>
          <p:cNvSpPr/>
          <p:nvPr/>
        </p:nvSpPr>
        <p:spPr>
          <a:xfrm>
            <a:off x="8585136" y="4813637"/>
            <a:ext cx="79318" cy="79315"/>
          </a:xfrm>
          <a:custGeom>
            <a:avLst/>
            <a:gdLst/>
            <a:ahLst/>
            <a:cxnLst/>
            <a:rect l="l" t="t" r="r" b="b"/>
            <a:pathLst>
              <a:path w="79318" h="79315">
                <a:moveTo>
                  <a:pt x="4" y="39658"/>
                </a:moveTo>
                <a:cubicBezTo>
                  <a:pt x="4" y="17756"/>
                  <a:pt x="17759" y="0"/>
                  <a:pt x="39662" y="0"/>
                </a:cubicBezTo>
                <a:lnTo>
                  <a:pt x="39662" y="0"/>
                </a:lnTo>
                <a:lnTo>
                  <a:pt x="39660" y="0"/>
                </a:lnTo>
                <a:lnTo>
                  <a:pt x="39660" y="0"/>
                </a:lnTo>
                <a:cubicBezTo>
                  <a:pt x="61563" y="0"/>
                  <a:pt x="79318" y="17755"/>
                  <a:pt x="79318" y="39658"/>
                </a:cubicBezTo>
                <a:lnTo>
                  <a:pt x="79318" y="39658"/>
                </a:lnTo>
                <a:cubicBezTo>
                  <a:pt x="79318" y="39658"/>
                  <a:pt x="79318" y="39658"/>
                  <a:pt x="79318" y="39658"/>
                </a:cubicBezTo>
                <a:lnTo>
                  <a:pt x="79318" y="39658"/>
                </a:lnTo>
                <a:lnTo>
                  <a:pt x="79317" y="39657"/>
                </a:lnTo>
                <a:lnTo>
                  <a:pt x="79317" y="39657"/>
                </a:lnTo>
                <a:cubicBezTo>
                  <a:pt x="79317" y="61560"/>
                  <a:pt x="61561" y="79315"/>
                  <a:pt x="39659" y="79315"/>
                </a:cubicBezTo>
                <a:lnTo>
                  <a:pt x="39659" y="79315"/>
                </a:lnTo>
                <a:lnTo>
                  <a:pt x="39658" y="79314"/>
                </a:lnTo>
                <a:lnTo>
                  <a:pt x="39658" y="79314"/>
                </a:lnTo>
                <a:cubicBezTo>
                  <a:pt x="17756" y="79314"/>
                  <a:pt x="0" y="61559"/>
                  <a:pt x="0" y="39657"/>
                </a:cubicBezTo>
                <a:close/>
              </a:path>
            </a:pathLst>
          </a:custGeom>
          <a:solidFill>
            <a:srgbClr val="8787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7" name="object 157"/>
          <p:cNvSpPr/>
          <p:nvPr/>
        </p:nvSpPr>
        <p:spPr>
          <a:xfrm>
            <a:off x="8770541" y="4789869"/>
            <a:ext cx="125807" cy="125806"/>
          </a:xfrm>
          <a:custGeom>
            <a:avLst/>
            <a:gdLst/>
            <a:ahLst/>
            <a:cxnLst/>
            <a:rect l="l" t="t" r="r" b="b"/>
            <a:pathLst>
              <a:path w="125807" h="125806">
                <a:moveTo>
                  <a:pt x="0" y="62904"/>
                </a:moveTo>
                <a:cubicBezTo>
                  <a:pt x="0" y="28163"/>
                  <a:pt x="28163" y="0"/>
                  <a:pt x="62904" y="0"/>
                </a:cubicBezTo>
                <a:lnTo>
                  <a:pt x="62904" y="0"/>
                </a:lnTo>
                <a:lnTo>
                  <a:pt x="62903" y="0"/>
                </a:lnTo>
                <a:lnTo>
                  <a:pt x="62903" y="0"/>
                </a:lnTo>
                <a:cubicBezTo>
                  <a:pt x="97644" y="0"/>
                  <a:pt x="125807" y="28163"/>
                  <a:pt x="125807" y="62903"/>
                </a:cubicBezTo>
                <a:lnTo>
                  <a:pt x="125807" y="62903"/>
                </a:lnTo>
                <a:cubicBezTo>
                  <a:pt x="125807" y="62903"/>
                  <a:pt x="125807" y="62904"/>
                  <a:pt x="125807" y="62904"/>
                </a:cubicBezTo>
                <a:lnTo>
                  <a:pt x="125807" y="62904"/>
                </a:lnTo>
                <a:lnTo>
                  <a:pt x="125807" y="62903"/>
                </a:lnTo>
                <a:lnTo>
                  <a:pt x="125807" y="62903"/>
                </a:lnTo>
                <a:cubicBezTo>
                  <a:pt x="125807" y="97644"/>
                  <a:pt x="97644" y="125806"/>
                  <a:pt x="62904" y="125806"/>
                </a:cubicBezTo>
                <a:lnTo>
                  <a:pt x="62904" y="125806"/>
                </a:lnTo>
                <a:lnTo>
                  <a:pt x="62904" y="125806"/>
                </a:lnTo>
                <a:lnTo>
                  <a:pt x="62904" y="125806"/>
                </a:lnTo>
                <a:cubicBezTo>
                  <a:pt x="28162" y="125806"/>
                  <a:pt x="0" y="97643"/>
                  <a:pt x="0" y="62902"/>
                </a:cubicBezTo>
                <a:close/>
              </a:path>
            </a:pathLst>
          </a:custGeom>
          <a:solidFill>
            <a:srgbClr val="ae102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8" name="object 158"/>
          <p:cNvSpPr/>
          <p:nvPr/>
        </p:nvSpPr>
        <p:spPr>
          <a:xfrm>
            <a:off x="2673685" y="4720409"/>
            <a:ext cx="1288733" cy="261610"/>
          </a:xfrm>
          <a:custGeom>
            <a:avLst/>
            <a:gdLst/>
            <a:ahLst/>
            <a:cxnLst/>
            <a:rect l="l" t="t" r="r" b="b"/>
            <a:pathLst>
              <a:path w="1288733" h="261610">
                <a:moveTo>
                  <a:pt x="0" y="0"/>
                </a:moveTo>
                <a:lnTo>
                  <a:pt x="1288733" y="0"/>
                </a:lnTo>
                <a:lnTo>
                  <a:pt x="1288733" y="261610"/>
                </a:lnTo>
                <a:lnTo>
                  <a:pt x="0" y="26161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2765125" y="4794727"/>
            <a:ext cx="1139812" cy="15263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070" spc="10" dirty="0">
                <a:solidFill>
                  <a:srgbClr val="878787"/>
                </a:solidFill>
                <a:latin typeface="Calibri"/>
                <a:cs typeface="Calibri"/>
              </a:rPr>
              <a:t>Congress Highlights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274320" y="114370"/>
            <a:ext cx="1314132" cy="390634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2110" b="1" spc="10" dirty="0">
                <a:solidFill>
                  <a:srgbClr val="ae1022"/>
                </a:solidFill>
                <a:latin typeface="Arial"/>
                <a:cs typeface="Arial"/>
              </a:rPr>
              <a:t>NZOTACS</a:t>
            </a:r>
            <a:endParaRPr sz="21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6909078" y="4600981"/>
            <a:ext cx="2012315" cy="151258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849" i="1" spc="10" dirty="0">
                <a:solidFill>
                  <a:srgbClr val="808080"/>
                </a:solidFill>
                <a:latin typeface="Arial"/>
                <a:cs typeface="Arial"/>
              </a:rPr>
              <a:t>R. Stewart, Hot Line Session 2, FP 2300</a:t>
            </a:r>
            <a:endParaRPr sz="800">
              <a:latin typeface="Arial"/>
              <a:cs typeface="Arial"/>
            </a:endParaRPr>
          </a:p>
        </p:txBody>
      </p:sp>
      <p:sp>
        <p:nvSpPr>
          <p:cNvPr id="159" name="object 159"/>
          <p:cNvSpPr/>
          <p:nvPr/>
        </p:nvSpPr>
        <p:spPr>
          <a:xfrm>
            <a:off x="273354" y="539086"/>
            <a:ext cx="8681833" cy="19050"/>
          </a:xfrm>
          <a:custGeom>
            <a:avLst/>
            <a:gdLst/>
            <a:ahLst/>
            <a:cxnLst/>
            <a:rect l="l" t="t" r="r" b="b"/>
            <a:pathLst>
              <a:path w="8681833" h="19050">
                <a:moveTo>
                  <a:pt x="8672309" y="9525"/>
                </a:moveTo>
                <a:lnTo>
                  <a:pt x="9525" y="9525"/>
                </a:lnTo>
              </a:path>
            </a:pathLst>
          </a:custGeom>
          <a:ln w="19050">
            <a:solidFill>
              <a:srgbClr val="d0d0d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0" name="object 160"/>
          <p:cNvSpPr/>
          <p:nvPr/>
        </p:nvSpPr>
        <p:spPr>
          <a:xfrm>
            <a:off x="580333" y="1343903"/>
            <a:ext cx="3776488" cy="465830"/>
          </a:xfrm>
          <a:custGeom>
            <a:avLst/>
            <a:gdLst/>
            <a:ahLst/>
            <a:cxnLst/>
            <a:rect l="l" t="t" r="r" b="b"/>
            <a:pathLst>
              <a:path w="3776488" h="465830">
                <a:moveTo>
                  <a:pt x="0" y="0"/>
                </a:moveTo>
                <a:lnTo>
                  <a:pt x="3776488" y="0"/>
                </a:lnTo>
                <a:lnTo>
                  <a:pt x="3776488" y="465830"/>
                </a:lnTo>
                <a:lnTo>
                  <a:pt x="0" y="465830"/>
                </a:lnTo>
                <a:close/>
              </a:path>
            </a:pathLst>
          </a:custGeom>
          <a:solidFill>
            <a:srgbClr val="8787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876079" y="1399855"/>
            <a:ext cx="3225470" cy="389542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19" spc="10" dirty="0">
                <a:solidFill>
                  <a:srgbClr val="ffffff"/>
                </a:solidFill>
                <a:latin typeface="Calibri"/>
                <a:cs typeface="Calibri"/>
              </a:rPr>
              <a:t>40,872 pts with suspected or confirmed ACS</a:t>
            </a:r>
            <a:endParaRPr sz="1200">
              <a:latin typeface="Calibri"/>
              <a:cs typeface="Calibri"/>
            </a:endParaRPr>
          </a:p>
          <a:p>
            <a:pPr marL="362973">
              <a:lnSpc>
                <a:spcPct val="100000"/>
              </a:lnSpc>
            </a:pP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(STEMI 10%, NSTEMI 25%, UA 8%)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61" name="object 161"/>
          <p:cNvSpPr/>
          <p:nvPr/>
        </p:nvSpPr>
        <p:spPr>
          <a:xfrm>
            <a:off x="580332" y="2308601"/>
            <a:ext cx="1815307" cy="605580"/>
          </a:xfrm>
          <a:custGeom>
            <a:avLst/>
            <a:gdLst/>
            <a:ahLst/>
            <a:cxnLst/>
            <a:rect l="l" t="t" r="r" b="b"/>
            <a:pathLst>
              <a:path w="1815307" h="605580">
                <a:moveTo>
                  <a:pt x="0" y="0"/>
                </a:moveTo>
                <a:lnTo>
                  <a:pt x="1815307" y="0"/>
                </a:lnTo>
                <a:lnTo>
                  <a:pt x="1815307" y="605580"/>
                </a:lnTo>
                <a:lnTo>
                  <a:pt x="0" y="605580"/>
                </a:lnTo>
                <a:close/>
              </a:path>
            </a:pathLst>
          </a:custGeom>
          <a:solidFill>
            <a:srgbClr val="00aba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2" name="object 162"/>
          <p:cNvSpPr/>
          <p:nvPr/>
        </p:nvSpPr>
        <p:spPr>
          <a:xfrm>
            <a:off x="573982" y="2302251"/>
            <a:ext cx="1828007" cy="618280"/>
          </a:xfrm>
          <a:custGeom>
            <a:avLst/>
            <a:gdLst/>
            <a:ahLst/>
            <a:cxnLst/>
            <a:rect l="l" t="t" r="r" b="b"/>
            <a:pathLst>
              <a:path w="1828007" h="618280">
                <a:moveTo>
                  <a:pt x="6350" y="6350"/>
                </a:moveTo>
                <a:lnTo>
                  <a:pt x="1821657" y="6350"/>
                </a:lnTo>
                <a:lnTo>
                  <a:pt x="1821657" y="611930"/>
                </a:lnTo>
                <a:lnTo>
                  <a:pt x="6350" y="611930"/>
                </a:lnTo>
                <a:close/>
              </a:path>
            </a:pathLst>
          </a:custGeom>
          <a:ln w="12700">
            <a:solidFill>
              <a:srgbClr val="00aba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726593" y="2409092"/>
            <a:ext cx="1577975" cy="398475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919" b="1" spc="10" dirty="0">
                <a:solidFill>
                  <a:srgbClr val="ffffff"/>
                </a:solidFill>
                <a:latin typeface="Arial"/>
                <a:cs typeface="Arial"/>
              </a:rPr>
              <a:t>Low oxygen protocol</a:t>
            </a:r>
            <a:endParaRPr sz="900">
              <a:latin typeface="Arial"/>
              <a:cs typeface="Arial"/>
            </a:endParaRPr>
          </a:p>
          <a:p>
            <a:pPr marL="411348">
              <a:lnSpc>
                <a:spcPct val="100000"/>
              </a:lnSpc>
            </a:pP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N=20,568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63" name="object 163"/>
          <p:cNvSpPr/>
          <p:nvPr/>
        </p:nvSpPr>
        <p:spPr>
          <a:xfrm>
            <a:off x="2541670" y="2308601"/>
            <a:ext cx="1809122" cy="605580"/>
          </a:xfrm>
          <a:custGeom>
            <a:avLst/>
            <a:gdLst/>
            <a:ahLst/>
            <a:cxnLst/>
            <a:rect l="l" t="t" r="r" b="b"/>
            <a:pathLst>
              <a:path w="1809122" h="605580">
                <a:moveTo>
                  <a:pt x="0" y="0"/>
                </a:moveTo>
                <a:lnTo>
                  <a:pt x="1809122" y="0"/>
                </a:lnTo>
                <a:lnTo>
                  <a:pt x="1809122" y="605580"/>
                </a:lnTo>
                <a:lnTo>
                  <a:pt x="0" y="605580"/>
                </a:lnTo>
                <a:close/>
              </a:path>
            </a:pathLst>
          </a:custGeom>
          <a:solidFill>
            <a:srgbClr val="55268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4" name="object 164"/>
          <p:cNvSpPr/>
          <p:nvPr/>
        </p:nvSpPr>
        <p:spPr>
          <a:xfrm>
            <a:off x="2535320" y="2302251"/>
            <a:ext cx="1821822" cy="618280"/>
          </a:xfrm>
          <a:custGeom>
            <a:avLst/>
            <a:gdLst/>
            <a:ahLst/>
            <a:cxnLst/>
            <a:rect l="l" t="t" r="r" b="b"/>
            <a:pathLst>
              <a:path w="1821822" h="618280">
                <a:moveTo>
                  <a:pt x="6350" y="6350"/>
                </a:moveTo>
                <a:lnTo>
                  <a:pt x="1815472" y="6350"/>
                </a:lnTo>
                <a:lnTo>
                  <a:pt x="1815472" y="611930"/>
                </a:lnTo>
                <a:lnTo>
                  <a:pt x="6350" y="611930"/>
                </a:lnTo>
                <a:close/>
              </a:path>
            </a:pathLst>
          </a:custGeom>
          <a:ln w="12700">
            <a:solidFill>
              <a:srgbClr val="552682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2667202" y="2409092"/>
            <a:ext cx="1610156" cy="398475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919" b="1" spc="10" dirty="0">
                <a:solidFill>
                  <a:srgbClr val="ffffff"/>
                </a:solidFill>
                <a:latin typeface="Arial"/>
                <a:cs typeface="Arial"/>
              </a:rPr>
              <a:t>High oxygen protocol</a:t>
            </a:r>
            <a:endParaRPr sz="900">
              <a:latin typeface="Arial"/>
              <a:cs typeface="Arial"/>
            </a:endParaRPr>
          </a:p>
          <a:p>
            <a:pPr marL="428984">
              <a:lnSpc>
                <a:spcPct val="100000"/>
              </a:lnSpc>
            </a:pP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N=20,304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1891024" y="943798"/>
            <a:ext cx="1261567" cy="37500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2040" b="1" spc="10" dirty="0">
                <a:latin typeface="Arial"/>
                <a:cs typeface="Arial"/>
              </a:rPr>
              <a:t>NZOTACS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5" name="object 165"/>
          <p:cNvSpPr/>
          <p:nvPr/>
        </p:nvSpPr>
        <p:spPr>
          <a:xfrm>
            <a:off x="580332" y="2914181"/>
            <a:ext cx="1815307" cy="1301940"/>
          </a:xfrm>
          <a:custGeom>
            <a:avLst/>
            <a:gdLst/>
            <a:ahLst/>
            <a:cxnLst/>
            <a:rect l="l" t="t" r="r" b="b"/>
            <a:pathLst>
              <a:path w="1815307" h="1301940">
                <a:moveTo>
                  <a:pt x="0" y="0"/>
                </a:moveTo>
                <a:lnTo>
                  <a:pt x="1815307" y="0"/>
                </a:lnTo>
                <a:lnTo>
                  <a:pt x="1815307" y="1301940"/>
                </a:lnTo>
                <a:lnTo>
                  <a:pt x="0" y="130194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6" name="object 166"/>
          <p:cNvSpPr/>
          <p:nvPr/>
        </p:nvSpPr>
        <p:spPr>
          <a:xfrm>
            <a:off x="573982" y="2907831"/>
            <a:ext cx="1828007" cy="1314640"/>
          </a:xfrm>
          <a:custGeom>
            <a:avLst/>
            <a:gdLst/>
            <a:ahLst/>
            <a:cxnLst/>
            <a:rect l="l" t="t" r="r" b="b"/>
            <a:pathLst>
              <a:path w="1828007" h="1314640">
                <a:moveTo>
                  <a:pt x="6350" y="6350"/>
                </a:moveTo>
                <a:lnTo>
                  <a:pt x="1821657" y="6350"/>
                </a:lnTo>
                <a:lnTo>
                  <a:pt x="1821657" y="1308290"/>
                </a:lnTo>
                <a:lnTo>
                  <a:pt x="6350" y="1308290"/>
                </a:lnTo>
                <a:close/>
              </a:path>
            </a:pathLst>
          </a:custGeom>
          <a:ln w="12700">
            <a:solidFill>
              <a:srgbClr val="00aba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811419" y="3296870"/>
            <a:ext cx="1396974" cy="194268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Only give oxygen if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901404" y="3488894"/>
            <a:ext cx="324662" cy="194268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SaO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1185566" y="3577552"/>
            <a:ext cx="85898" cy="128217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900" spc="10" dirty="0">
                <a:latin typeface="Calibri"/>
                <a:cs typeface="Calibri"/>
              </a:rPr>
              <a:t>2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1271291" y="3488894"/>
            <a:ext cx="840460" cy="194268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&lt;90%, with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699413" y="3680918"/>
            <a:ext cx="1617514" cy="194268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target SaO  90 to 94%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1457556" y="3769576"/>
            <a:ext cx="85898" cy="128217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900" spc="10" dirty="0">
                <a:latin typeface="Calibri"/>
                <a:cs typeface="Calibri"/>
              </a:rPr>
              <a:t>2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67" name="object 167"/>
          <p:cNvSpPr/>
          <p:nvPr/>
        </p:nvSpPr>
        <p:spPr>
          <a:xfrm>
            <a:off x="2541670" y="2914181"/>
            <a:ext cx="1809122" cy="1301940"/>
          </a:xfrm>
          <a:custGeom>
            <a:avLst/>
            <a:gdLst/>
            <a:ahLst/>
            <a:cxnLst/>
            <a:rect l="l" t="t" r="r" b="b"/>
            <a:pathLst>
              <a:path w="1809122" h="1301940">
                <a:moveTo>
                  <a:pt x="0" y="0"/>
                </a:moveTo>
                <a:lnTo>
                  <a:pt x="1809122" y="0"/>
                </a:lnTo>
                <a:lnTo>
                  <a:pt x="1809122" y="1301940"/>
                </a:lnTo>
                <a:lnTo>
                  <a:pt x="0" y="130194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8" name="object 168"/>
          <p:cNvSpPr/>
          <p:nvPr/>
        </p:nvSpPr>
        <p:spPr>
          <a:xfrm>
            <a:off x="2535320" y="2907831"/>
            <a:ext cx="1821822" cy="1314640"/>
          </a:xfrm>
          <a:custGeom>
            <a:avLst/>
            <a:gdLst/>
            <a:ahLst/>
            <a:cxnLst/>
            <a:rect l="l" t="t" r="r" b="b"/>
            <a:pathLst>
              <a:path w="1821822" h="1314640">
                <a:moveTo>
                  <a:pt x="6350" y="6350"/>
                </a:moveTo>
                <a:lnTo>
                  <a:pt x="1815472" y="6350"/>
                </a:lnTo>
                <a:lnTo>
                  <a:pt x="1815472" y="1308290"/>
                </a:lnTo>
                <a:lnTo>
                  <a:pt x="6350" y="1308290"/>
                </a:lnTo>
                <a:close/>
              </a:path>
            </a:pathLst>
          </a:custGeom>
          <a:ln w="12700">
            <a:solidFill>
              <a:srgbClr val="552682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2655966" y="3104846"/>
            <a:ext cx="1626336" cy="721505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76975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Give oxygen by face</a:t>
            </a:r>
            <a:endParaRPr sz="14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1370" spc="10" dirty="0">
                <a:latin typeface="Calibri"/>
                <a:cs typeface="Calibri"/>
              </a:rPr>
              <a:t>mask at 6-8 L/min  for</a:t>
            </a:r>
            <a:endParaRPr sz="13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1310" spc="10" dirty="0">
                <a:latin typeface="Calibri"/>
                <a:cs typeface="Calibri"/>
              </a:rPr>
              <a:t>ischaemic chest pain</a:t>
            </a:r>
            <a:endParaRPr sz="1300">
              <a:latin typeface="Calibri"/>
              <a:cs typeface="Calibri"/>
            </a:endParaRPr>
          </a:p>
          <a:p>
            <a:pPr marL="187300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or ECG changes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2737722" y="3872942"/>
            <a:ext cx="1400708" cy="194268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370" spc="10" dirty="0">
                <a:latin typeface="Calibri"/>
                <a:cs typeface="Calibri"/>
              </a:rPr>
              <a:t>irrespective of SaO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4096002" y="3961600"/>
            <a:ext cx="85898" cy="128217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900" spc="10" dirty="0">
                <a:latin typeface="Calibri"/>
                <a:cs typeface="Calibri"/>
              </a:rPr>
              <a:t>2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1696591" y="2088977"/>
            <a:ext cx="1538630" cy="111010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770" spc="10" dirty="0">
                <a:latin typeface="Calibri"/>
                <a:cs typeface="Calibri"/>
              </a:rPr>
              <a:t>Cluster randomised crossover design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1057773" y="4290439"/>
            <a:ext cx="890867" cy="15263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100" spc="10" dirty="0">
                <a:solidFill>
                  <a:srgbClr val="00abaa"/>
                </a:solidFill>
                <a:latin typeface="Calibri"/>
                <a:cs typeface="Calibri"/>
              </a:rPr>
              <a:t>CONTROL ARM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2777811" y="4285679"/>
            <a:ext cx="1372552" cy="15263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070" spc="10" dirty="0">
                <a:solidFill>
                  <a:srgbClr val="552682"/>
                </a:solidFill>
                <a:latin typeface="Calibri"/>
                <a:cs typeface="Calibri"/>
              </a:rPr>
              <a:t>INVESTIGATIONAL ARM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69" name="object 169"/>
          <p:cNvSpPr/>
          <p:nvPr/>
        </p:nvSpPr>
        <p:spPr>
          <a:xfrm>
            <a:off x="4690593" y="917861"/>
            <a:ext cx="4177610" cy="338553"/>
          </a:xfrm>
          <a:custGeom>
            <a:avLst/>
            <a:gdLst/>
            <a:ahLst/>
            <a:cxnLst/>
            <a:rect l="l" t="t" r="r" b="b"/>
            <a:pathLst>
              <a:path w="4177610" h="338553">
                <a:moveTo>
                  <a:pt x="0" y="0"/>
                </a:moveTo>
                <a:lnTo>
                  <a:pt x="4177611" y="0"/>
                </a:lnTo>
                <a:lnTo>
                  <a:pt x="4177611" y="338553"/>
                </a:lnTo>
                <a:lnTo>
                  <a:pt x="0" y="33855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4762594" y="1005178"/>
            <a:ext cx="3464153" cy="222020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600" spc="10" dirty="0">
                <a:solidFill>
                  <a:srgbClr val="878787"/>
                </a:solidFill>
                <a:latin typeface="Calibri"/>
                <a:cs typeface="Calibri"/>
              </a:rPr>
              <a:t>DEATH AT 30 DAYS (PRIMARY ENDPOINT)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70" name="object 170"/>
          <p:cNvSpPr/>
          <p:nvPr/>
        </p:nvSpPr>
        <p:spPr>
          <a:xfrm>
            <a:off x="4617244" y="1112837"/>
            <a:ext cx="4263231" cy="3109912"/>
          </a:xfrm>
          <a:custGeom>
            <a:avLst/>
            <a:gdLst/>
            <a:ahLst/>
            <a:cxnLst/>
            <a:rect l="l" t="t" r="r" b="b"/>
            <a:pathLst>
              <a:path w="4263231" h="3109912">
                <a:moveTo>
                  <a:pt x="4256881" y="330200"/>
                </a:moveTo>
                <a:lnTo>
                  <a:pt x="4251325" y="3103563"/>
                </a:lnTo>
                <a:lnTo>
                  <a:pt x="6350" y="3103563"/>
                </a:lnTo>
                <a:lnTo>
                  <a:pt x="6350" y="635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1" name="object 171"/>
          <p:cNvSpPr/>
          <p:nvPr/>
        </p:nvSpPr>
        <p:spPr>
          <a:xfrm>
            <a:off x="4569313" y="1033137"/>
            <a:ext cx="108000" cy="108000"/>
          </a:xfrm>
          <a:custGeom>
            <a:avLst/>
            <a:gdLst/>
            <a:ahLst/>
            <a:cxnLst/>
            <a:rect l="l" t="t" r="r" b="b"/>
            <a:pathLst>
              <a:path w="108000" h="108000">
                <a:moveTo>
                  <a:pt x="1" y="54001"/>
                </a:moveTo>
                <a:cubicBezTo>
                  <a:pt x="1" y="24177"/>
                  <a:pt x="24178" y="1"/>
                  <a:pt x="54001" y="0"/>
                </a:cubicBezTo>
                <a:lnTo>
                  <a:pt x="54001" y="0"/>
                </a:lnTo>
                <a:lnTo>
                  <a:pt x="54000" y="0"/>
                </a:lnTo>
                <a:lnTo>
                  <a:pt x="54000" y="0"/>
                </a:lnTo>
                <a:cubicBezTo>
                  <a:pt x="83824" y="0"/>
                  <a:pt x="108000" y="24177"/>
                  <a:pt x="108000" y="54001"/>
                </a:cubicBezTo>
                <a:lnTo>
                  <a:pt x="108000" y="54001"/>
                </a:lnTo>
                <a:cubicBezTo>
                  <a:pt x="108000" y="54001"/>
                  <a:pt x="108000" y="54001"/>
                  <a:pt x="108000" y="54001"/>
                </a:cubicBezTo>
                <a:lnTo>
                  <a:pt x="108000" y="54001"/>
                </a:lnTo>
                <a:lnTo>
                  <a:pt x="108000" y="54001"/>
                </a:lnTo>
                <a:lnTo>
                  <a:pt x="108000" y="54001"/>
                </a:lnTo>
                <a:cubicBezTo>
                  <a:pt x="108000" y="83824"/>
                  <a:pt x="83824" y="108000"/>
                  <a:pt x="54001" y="108000"/>
                </a:cubicBezTo>
                <a:lnTo>
                  <a:pt x="54001" y="108000"/>
                </a:lnTo>
                <a:lnTo>
                  <a:pt x="54001" y="108000"/>
                </a:lnTo>
                <a:lnTo>
                  <a:pt x="54001" y="108000"/>
                </a:lnTo>
                <a:cubicBezTo>
                  <a:pt x="24177" y="108000"/>
                  <a:pt x="0" y="83824"/>
                  <a:pt x="0" y="54001"/>
                </a:cubicBezTo>
                <a:close/>
              </a:path>
            </a:pathLst>
          </a:custGeom>
          <a:solidFill>
            <a:srgbClr val="ae102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4825801" y="1798951"/>
            <a:ext cx="1121740" cy="249773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800" spc="10" dirty="0">
                <a:solidFill>
                  <a:srgbClr val="878787"/>
                </a:solidFill>
                <a:latin typeface="Calibri"/>
                <a:cs typeface="Calibri"/>
              </a:rPr>
              <a:t>Unadjusted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5090823" y="2516949"/>
            <a:ext cx="877824" cy="249773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800" spc="10" dirty="0">
                <a:latin typeface="Calibri"/>
                <a:cs typeface="Calibri"/>
              </a:rPr>
              <a:t>Adjusted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7624408" y="1831520"/>
            <a:ext cx="1027175" cy="166515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3.02% vs. 3.12%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2" name="object 172"/>
          <p:cNvSpPr/>
          <p:nvPr/>
        </p:nvSpPr>
        <p:spPr>
          <a:xfrm>
            <a:off x="4798753" y="3337363"/>
            <a:ext cx="3853179" cy="12700"/>
          </a:xfrm>
          <a:custGeom>
            <a:avLst/>
            <a:gdLst/>
            <a:ahLst/>
            <a:cxnLst/>
            <a:rect l="l" t="t" r="r" b="b"/>
            <a:pathLst>
              <a:path w="3853179" h="12700">
                <a:moveTo>
                  <a:pt x="6350" y="6350"/>
                </a:moveTo>
                <a:lnTo>
                  <a:pt x="3846830" y="635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3" name="object 173"/>
          <p:cNvSpPr/>
          <p:nvPr/>
        </p:nvSpPr>
        <p:spPr>
          <a:xfrm>
            <a:off x="4802564" y="3291643"/>
            <a:ext cx="12700" cy="104140"/>
          </a:xfrm>
          <a:custGeom>
            <a:avLst/>
            <a:gdLst/>
            <a:ahLst/>
            <a:cxnLst/>
            <a:rect l="l" t="t" r="r" b="b"/>
            <a:pathLst>
              <a:path w="12700" h="104140">
                <a:moveTo>
                  <a:pt x="6350" y="6350"/>
                </a:moveTo>
                <a:lnTo>
                  <a:pt x="6350" y="9779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4" name="object 174"/>
          <p:cNvSpPr/>
          <p:nvPr/>
        </p:nvSpPr>
        <p:spPr>
          <a:xfrm>
            <a:off x="5617904" y="3291643"/>
            <a:ext cx="12700" cy="104140"/>
          </a:xfrm>
          <a:custGeom>
            <a:avLst/>
            <a:gdLst/>
            <a:ahLst/>
            <a:cxnLst/>
            <a:rect l="l" t="t" r="r" b="b"/>
            <a:pathLst>
              <a:path w="12700" h="104140">
                <a:moveTo>
                  <a:pt x="6350" y="6350"/>
                </a:moveTo>
                <a:lnTo>
                  <a:pt x="6350" y="9779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5" name="object 175"/>
          <p:cNvSpPr/>
          <p:nvPr/>
        </p:nvSpPr>
        <p:spPr>
          <a:xfrm>
            <a:off x="6360854" y="3291643"/>
            <a:ext cx="12700" cy="104140"/>
          </a:xfrm>
          <a:custGeom>
            <a:avLst/>
            <a:gdLst/>
            <a:ahLst/>
            <a:cxnLst/>
            <a:rect l="l" t="t" r="r" b="b"/>
            <a:pathLst>
              <a:path w="12700" h="104140">
                <a:moveTo>
                  <a:pt x="6350" y="6350"/>
                </a:moveTo>
                <a:lnTo>
                  <a:pt x="6350" y="9779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6" name="object 176"/>
          <p:cNvSpPr/>
          <p:nvPr/>
        </p:nvSpPr>
        <p:spPr>
          <a:xfrm>
            <a:off x="7606724" y="3291643"/>
            <a:ext cx="12700" cy="104140"/>
          </a:xfrm>
          <a:custGeom>
            <a:avLst/>
            <a:gdLst/>
            <a:ahLst/>
            <a:cxnLst/>
            <a:rect l="l" t="t" r="r" b="b"/>
            <a:pathLst>
              <a:path w="12700" h="104140">
                <a:moveTo>
                  <a:pt x="6350" y="6350"/>
                </a:moveTo>
                <a:lnTo>
                  <a:pt x="6350" y="9779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7" name="object 177"/>
          <p:cNvSpPr/>
          <p:nvPr/>
        </p:nvSpPr>
        <p:spPr>
          <a:xfrm>
            <a:off x="8136314" y="3291643"/>
            <a:ext cx="12700" cy="104140"/>
          </a:xfrm>
          <a:custGeom>
            <a:avLst/>
            <a:gdLst/>
            <a:ahLst/>
            <a:cxnLst/>
            <a:rect l="l" t="t" r="r" b="b"/>
            <a:pathLst>
              <a:path w="12700" h="104140">
                <a:moveTo>
                  <a:pt x="6350" y="6350"/>
                </a:moveTo>
                <a:lnTo>
                  <a:pt x="6350" y="9779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8" name="object 178"/>
          <p:cNvSpPr/>
          <p:nvPr/>
        </p:nvSpPr>
        <p:spPr>
          <a:xfrm>
            <a:off x="8635424" y="3291643"/>
            <a:ext cx="12700" cy="104140"/>
          </a:xfrm>
          <a:custGeom>
            <a:avLst/>
            <a:gdLst/>
            <a:ahLst/>
            <a:cxnLst/>
            <a:rect l="l" t="t" r="r" b="b"/>
            <a:pathLst>
              <a:path w="12700" h="104140">
                <a:moveTo>
                  <a:pt x="6350" y="6350"/>
                </a:moveTo>
                <a:lnTo>
                  <a:pt x="6350" y="9779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9" name="object 179"/>
          <p:cNvSpPr/>
          <p:nvPr/>
        </p:nvSpPr>
        <p:spPr>
          <a:xfrm>
            <a:off x="7016174" y="1391639"/>
            <a:ext cx="12700" cy="2004144"/>
          </a:xfrm>
          <a:custGeom>
            <a:avLst/>
            <a:gdLst/>
            <a:ahLst/>
            <a:cxnLst/>
            <a:rect l="l" t="t" r="r" b="b"/>
            <a:pathLst>
              <a:path w="12700" h="2004144">
                <a:moveTo>
                  <a:pt x="6350" y="6350"/>
                </a:moveTo>
                <a:lnTo>
                  <a:pt x="6350" y="199779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0" name="object 180"/>
          <p:cNvSpPr/>
          <p:nvPr/>
        </p:nvSpPr>
        <p:spPr>
          <a:xfrm>
            <a:off x="6052244" y="2616395"/>
            <a:ext cx="1445260" cy="12700"/>
          </a:xfrm>
          <a:custGeom>
            <a:avLst/>
            <a:gdLst/>
            <a:ahLst/>
            <a:cxnLst/>
            <a:rect l="l" t="t" r="r" b="b"/>
            <a:pathLst>
              <a:path w="1445260" h="12700">
                <a:moveTo>
                  <a:pt x="6350" y="6350"/>
                </a:moveTo>
                <a:lnTo>
                  <a:pt x="1438910" y="635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1" name="object 181"/>
          <p:cNvSpPr/>
          <p:nvPr/>
        </p:nvSpPr>
        <p:spPr>
          <a:xfrm>
            <a:off x="6052244" y="1892495"/>
            <a:ext cx="1445260" cy="12700"/>
          </a:xfrm>
          <a:custGeom>
            <a:avLst/>
            <a:gdLst/>
            <a:ahLst/>
            <a:cxnLst/>
            <a:rect l="l" t="t" r="r" b="b"/>
            <a:pathLst>
              <a:path w="1445260" h="12700">
                <a:moveTo>
                  <a:pt x="6350" y="6350"/>
                </a:moveTo>
                <a:lnTo>
                  <a:pt x="1438910" y="635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2" name="object 182"/>
          <p:cNvSpPr/>
          <p:nvPr/>
        </p:nvSpPr>
        <p:spPr>
          <a:xfrm>
            <a:off x="6801544" y="1812247"/>
            <a:ext cx="68577" cy="168510"/>
          </a:xfrm>
          <a:custGeom>
            <a:avLst/>
            <a:gdLst/>
            <a:ahLst/>
            <a:cxnLst/>
            <a:rect l="l" t="t" r="r" b="b"/>
            <a:pathLst>
              <a:path w="68577" h="168510">
                <a:moveTo>
                  <a:pt x="0" y="0"/>
                </a:moveTo>
                <a:lnTo>
                  <a:pt x="68577" y="0"/>
                </a:lnTo>
                <a:lnTo>
                  <a:pt x="68577" y="168510"/>
                </a:lnTo>
                <a:lnTo>
                  <a:pt x="0" y="168510"/>
                </a:lnTo>
                <a:close/>
              </a:path>
            </a:pathLst>
          </a:custGeom>
          <a:solidFill>
            <a:srgbClr val="8787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3" name="object 183"/>
          <p:cNvSpPr/>
          <p:nvPr/>
        </p:nvSpPr>
        <p:spPr>
          <a:xfrm>
            <a:off x="6732967" y="2538490"/>
            <a:ext cx="68577" cy="168510"/>
          </a:xfrm>
          <a:custGeom>
            <a:avLst/>
            <a:gdLst/>
            <a:ahLst/>
            <a:cxnLst/>
            <a:rect l="l" t="t" r="r" b="b"/>
            <a:pathLst>
              <a:path w="68577" h="168510">
                <a:moveTo>
                  <a:pt x="0" y="0"/>
                </a:moveTo>
                <a:lnTo>
                  <a:pt x="68577" y="0"/>
                </a:lnTo>
                <a:lnTo>
                  <a:pt x="68577" y="168510"/>
                </a:lnTo>
                <a:lnTo>
                  <a:pt x="0" y="1685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4696201" y="3438243"/>
            <a:ext cx="264922" cy="194268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0.7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5511542" y="3438243"/>
            <a:ext cx="264922" cy="194268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0.8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6250276" y="3438243"/>
            <a:ext cx="264921" cy="194268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0.9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6903700" y="3438243"/>
            <a:ext cx="264921" cy="194268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1.0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7497562" y="3438243"/>
            <a:ext cx="264922" cy="194268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1.1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8029951" y="3438243"/>
            <a:ext cx="264922" cy="194268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1.2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8517589" y="3438243"/>
            <a:ext cx="264922" cy="194268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1.3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5149095" y="3773503"/>
            <a:ext cx="1547037" cy="218755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19" b="1" spc="10" dirty="0">
                <a:solidFill>
                  <a:srgbClr val="552682"/>
                </a:solidFill>
                <a:latin typeface="Arial"/>
                <a:cs typeface="Arial"/>
              </a:rPr>
              <a:t>Favours high oxygen</a:t>
            </a:r>
            <a:endParaRPr sz="12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7197751" y="3772014"/>
            <a:ext cx="1500098" cy="218755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19" b="1" spc="10" dirty="0">
                <a:solidFill>
                  <a:srgbClr val="00abaa"/>
                </a:solidFill>
                <a:latin typeface="Arial"/>
                <a:cs typeface="Arial"/>
              </a:rPr>
              <a:t>Favours low oxygen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4" name="object 184"/>
          <p:cNvSpPr/>
          <p:nvPr/>
        </p:nvSpPr>
        <p:spPr>
          <a:xfrm>
            <a:off x="1497185" y="1996066"/>
            <a:ext cx="1918050" cy="0"/>
          </a:xfrm>
          <a:custGeom>
            <a:avLst/>
            <a:gdLst/>
            <a:ahLst/>
            <a:cxnLst/>
            <a:rect l="l" t="t" r="r" b="b"/>
            <a:pathLst>
              <a:path w="1918050" h="0">
                <a:moveTo>
                  <a:pt x="0" y="0"/>
                </a:moveTo>
                <a:lnTo>
                  <a:pt x="1918050" y="0"/>
                </a:lnTo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5" name="object 185"/>
          <p:cNvSpPr/>
          <p:nvPr/>
        </p:nvSpPr>
        <p:spPr>
          <a:xfrm>
            <a:off x="1490835" y="1989716"/>
            <a:ext cx="1930750" cy="12700"/>
          </a:xfrm>
          <a:custGeom>
            <a:avLst/>
            <a:gdLst/>
            <a:ahLst/>
            <a:cxnLst/>
            <a:rect l="l" t="t" r="r" b="b"/>
            <a:pathLst>
              <a:path w="1930750" h="12700">
                <a:moveTo>
                  <a:pt x="6350" y="6350"/>
                </a:moveTo>
                <a:lnTo>
                  <a:pt x="1924400" y="635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6" name="object 186"/>
          <p:cNvSpPr/>
          <p:nvPr/>
        </p:nvSpPr>
        <p:spPr>
          <a:xfrm>
            <a:off x="1497185" y="1990778"/>
            <a:ext cx="0" cy="330116"/>
          </a:xfrm>
          <a:custGeom>
            <a:avLst/>
            <a:gdLst/>
            <a:ahLst/>
            <a:cxnLst/>
            <a:rect l="l" t="t" r="r" b="b"/>
            <a:pathLst>
              <a:path w="0" h="330116">
                <a:moveTo>
                  <a:pt x="0" y="330117"/>
                </a:moveTo>
                <a:lnTo>
                  <a:pt x="0" y="0"/>
                </a:lnTo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7" name="object 187"/>
          <p:cNvSpPr/>
          <p:nvPr/>
        </p:nvSpPr>
        <p:spPr>
          <a:xfrm>
            <a:off x="1459085" y="1990778"/>
            <a:ext cx="76200" cy="330116"/>
          </a:xfrm>
          <a:custGeom>
            <a:avLst/>
            <a:gdLst/>
            <a:ahLst/>
            <a:cxnLst/>
            <a:rect l="l" t="t" r="r" b="b"/>
            <a:pathLst>
              <a:path w="76200" h="330116">
                <a:moveTo>
                  <a:pt x="44450" y="295827"/>
                </a:moveTo>
                <a:lnTo>
                  <a:pt x="44450" y="0"/>
                </a:lnTo>
                <a:lnTo>
                  <a:pt x="31749" y="0"/>
                </a:lnTo>
                <a:lnTo>
                  <a:pt x="31749" y="295827"/>
                </a:lnTo>
                <a:close/>
                <a:moveTo>
                  <a:pt x="38100" y="330117"/>
                </a:moveTo>
                <a:lnTo>
                  <a:pt x="76200" y="253917"/>
                </a:lnTo>
                <a:lnTo>
                  <a:pt x="0" y="253917"/>
                </a:lnTo>
                <a:lnTo>
                  <a:pt x="38100" y="330117"/>
                </a:lnTo>
                <a:close/>
              </a:path>
            </a:pathLst>
          </a:custGeom>
          <a:solidFill>
            <a:srgbClr val="8787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8" name="object 188"/>
          <p:cNvSpPr/>
          <p:nvPr/>
        </p:nvSpPr>
        <p:spPr>
          <a:xfrm>
            <a:off x="3415235" y="1996065"/>
            <a:ext cx="0" cy="316570"/>
          </a:xfrm>
          <a:custGeom>
            <a:avLst/>
            <a:gdLst/>
            <a:ahLst/>
            <a:cxnLst/>
            <a:rect l="l" t="t" r="r" b="b"/>
            <a:pathLst>
              <a:path w="0" h="316570">
                <a:moveTo>
                  <a:pt x="0" y="316570"/>
                </a:moveTo>
                <a:lnTo>
                  <a:pt x="0" y="0"/>
                </a:lnTo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9" name="object 189"/>
          <p:cNvSpPr/>
          <p:nvPr/>
        </p:nvSpPr>
        <p:spPr>
          <a:xfrm>
            <a:off x="3377135" y="1996065"/>
            <a:ext cx="76200" cy="316570"/>
          </a:xfrm>
          <a:custGeom>
            <a:avLst/>
            <a:gdLst/>
            <a:ahLst/>
            <a:cxnLst/>
            <a:rect l="l" t="t" r="r" b="b"/>
            <a:pathLst>
              <a:path w="76200" h="316570">
                <a:moveTo>
                  <a:pt x="44450" y="282280"/>
                </a:moveTo>
                <a:lnTo>
                  <a:pt x="44450" y="0"/>
                </a:lnTo>
                <a:lnTo>
                  <a:pt x="31749" y="0"/>
                </a:lnTo>
                <a:lnTo>
                  <a:pt x="31749" y="282280"/>
                </a:lnTo>
                <a:close/>
                <a:moveTo>
                  <a:pt x="38100" y="316570"/>
                </a:moveTo>
                <a:lnTo>
                  <a:pt x="76200" y="240370"/>
                </a:lnTo>
                <a:lnTo>
                  <a:pt x="0" y="240370"/>
                </a:lnTo>
                <a:lnTo>
                  <a:pt x="38100" y="316570"/>
                </a:lnTo>
                <a:close/>
              </a:path>
            </a:pathLst>
          </a:custGeom>
          <a:solidFill>
            <a:srgbClr val="8787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0" name="object 190"/>
          <p:cNvSpPr/>
          <p:nvPr/>
        </p:nvSpPr>
        <p:spPr>
          <a:xfrm>
            <a:off x="2444956" y="1711280"/>
            <a:ext cx="0" cy="279498"/>
          </a:xfrm>
          <a:custGeom>
            <a:avLst/>
            <a:gdLst/>
            <a:ahLst/>
            <a:cxnLst/>
            <a:rect l="l" t="t" r="r" b="b"/>
            <a:pathLst>
              <a:path w="0" h="279498">
                <a:moveTo>
                  <a:pt x="0" y="279498"/>
                </a:moveTo>
                <a:lnTo>
                  <a:pt x="0" y="0"/>
                </a:lnTo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1" name="object 191"/>
          <p:cNvSpPr/>
          <p:nvPr/>
        </p:nvSpPr>
        <p:spPr>
          <a:xfrm>
            <a:off x="2438606" y="1704930"/>
            <a:ext cx="12700" cy="292198"/>
          </a:xfrm>
          <a:custGeom>
            <a:avLst/>
            <a:gdLst/>
            <a:ahLst/>
            <a:cxnLst/>
            <a:rect l="l" t="t" r="r" b="b"/>
            <a:pathLst>
              <a:path w="12700" h="292198">
                <a:moveTo>
                  <a:pt x="6350" y="285848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object 19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solidFill>
            <a:srgbClr val="ae102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3" name="object 193"/>
          <p:cNvSpPr/>
          <p:nvPr/>
        </p:nvSpPr>
        <p:spPr>
          <a:xfrm>
            <a:off x="2512583" y="4848533"/>
            <a:ext cx="6345524" cy="9525"/>
          </a:xfrm>
          <a:custGeom>
            <a:avLst/>
            <a:gdLst/>
            <a:ahLst/>
            <a:cxnLst/>
            <a:rect l="l" t="t" r="r" b="b"/>
            <a:pathLst>
              <a:path w="6345524" h="9525">
                <a:moveTo>
                  <a:pt x="6340762" y="4763"/>
                </a:moveTo>
                <a:lnTo>
                  <a:pt x="4762" y="4763"/>
                </a:lnTo>
              </a:path>
            </a:pathLst>
          </a:custGeom>
          <a:ln w="9525">
            <a:solidFill>
              <a:srgbClr val="d0d0d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pic>
        <p:nvPicPr>
          <p:cNvPr id="32" name="Image"/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203200" y="4724400"/>
            <a:ext cx="930550" cy="266699"/>
          </a:xfrm>
          <a:prstGeom prst="rect">
            <a:avLst/>
          </a:prstGeom>
        </p:spPr>
      </p:pic>
      <p:pic>
        <p:nvPicPr>
          <p:cNvPr id="33" name="Image"/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1231900" y="4635500"/>
            <a:ext cx="1056085" cy="378389"/>
          </a:xfrm>
          <a:prstGeom prst="rect">
            <a:avLst/>
          </a:prstGeom>
        </p:spPr>
      </p:pic>
      <p:sp>
        <p:nvSpPr>
          <p:cNvPr id="194" name="object 194"/>
          <p:cNvSpPr/>
          <p:nvPr/>
        </p:nvSpPr>
        <p:spPr>
          <a:xfrm>
            <a:off x="2475884" y="4793801"/>
            <a:ext cx="123110" cy="123109"/>
          </a:xfrm>
          <a:custGeom>
            <a:avLst/>
            <a:gdLst/>
            <a:ahLst/>
            <a:cxnLst/>
            <a:rect l="l" t="t" r="r" b="b"/>
            <a:pathLst>
              <a:path w="123110" h="123109">
                <a:moveTo>
                  <a:pt x="0" y="61556"/>
                </a:moveTo>
                <a:cubicBezTo>
                  <a:pt x="0" y="27560"/>
                  <a:pt x="27560" y="0"/>
                  <a:pt x="61555" y="0"/>
                </a:cubicBezTo>
                <a:lnTo>
                  <a:pt x="61555" y="0"/>
                </a:lnTo>
                <a:lnTo>
                  <a:pt x="61555" y="0"/>
                </a:lnTo>
                <a:lnTo>
                  <a:pt x="61555" y="0"/>
                </a:lnTo>
                <a:cubicBezTo>
                  <a:pt x="95551" y="0"/>
                  <a:pt x="123110" y="27559"/>
                  <a:pt x="123110" y="61555"/>
                </a:cubicBezTo>
                <a:lnTo>
                  <a:pt x="123110" y="61555"/>
                </a:lnTo>
                <a:cubicBezTo>
                  <a:pt x="123110" y="61555"/>
                  <a:pt x="123110" y="61555"/>
                  <a:pt x="123110" y="61555"/>
                </a:cubicBezTo>
                <a:lnTo>
                  <a:pt x="123110" y="61555"/>
                </a:lnTo>
                <a:lnTo>
                  <a:pt x="123110" y="61554"/>
                </a:lnTo>
                <a:lnTo>
                  <a:pt x="123110" y="61554"/>
                </a:lnTo>
                <a:cubicBezTo>
                  <a:pt x="123110" y="95550"/>
                  <a:pt x="95551" y="123109"/>
                  <a:pt x="61555" y="123109"/>
                </a:cubicBezTo>
                <a:lnTo>
                  <a:pt x="61555" y="123109"/>
                </a:lnTo>
                <a:lnTo>
                  <a:pt x="61555" y="123109"/>
                </a:lnTo>
                <a:lnTo>
                  <a:pt x="61555" y="123109"/>
                </a:lnTo>
                <a:cubicBezTo>
                  <a:pt x="27559" y="123109"/>
                  <a:pt x="0" y="95550"/>
                  <a:pt x="0" y="61554"/>
                </a:cubicBezTo>
                <a:close/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5" name="object 195"/>
          <p:cNvSpPr/>
          <p:nvPr/>
        </p:nvSpPr>
        <p:spPr>
          <a:xfrm>
            <a:off x="8585136" y="4813637"/>
            <a:ext cx="79318" cy="79315"/>
          </a:xfrm>
          <a:custGeom>
            <a:avLst/>
            <a:gdLst/>
            <a:ahLst/>
            <a:cxnLst/>
            <a:rect l="l" t="t" r="r" b="b"/>
            <a:pathLst>
              <a:path w="79318" h="79315">
                <a:moveTo>
                  <a:pt x="4" y="39658"/>
                </a:moveTo>
                <a:cubicBezTo>
                  <a:pt x="4" y="17756"/>
                  <a:pt x="17759" y="0"/>
                  <a:pt x="39662" y="0"/>
                </a:cubicBezTo>
                <a:lnTo>
                  <a:pt x="39662" y="0"/>
                </a:lnTo>
                <a:lnTo>
                  <a:pt x="39660" y="0"/>
                </a:lnTo>
                <a:lnTo>
                  <a:pt x="39660" y="0"/>
                </a:lnTo>
                <a:cubicBezTo>
                  <a:pt x="61563" y="0"/>
                  <a:pt x="79318" y="17755"/>
                  <a:pt x="79318" y="39658"/>
                </a:cubicBezTo>
                <a:lnTo>
                  <a:pt x="79318" y="39658"/>
                </a:lnTo>
                <a:cubicBezTo>
                  <a:pt x="79318" y="39658"/>
                  <a:pt x="79318" y="39658"/>
                  <a:pt x="79318" y="39658"/>
                </a:cubicBezTo>
                <a:lnTo>
                  <a:pt x="79318" y="39658"/>
                </a:lnTo>
                <a:lnTo>
                  <a:pt x="79317" y="39657"/>
                </a:lnTo>
                <a:lnTo>
                  <a:pt x="79317" y="39657"/>
                </a:lnTo>
                <a:cubicBezTo>
                  <a:pt x="79317" y="61560"/>
                  <a:pt x="61561" y="79315"/>
                  <a:pt x="39659" y="79315"/>
                </a:cubicBezTo>
                <a:lnTo>
                  <a:pt x="39659" y="79315"/>
                </a:lnTo>
                <a:lnTo>
                  <a:pt x="39658" y="79314"/>
                </a:lnTo>
                <a:lnTo>
                  <a:pt x="39658" y="79314"/>
                </a:lnTo>
                <a:cubicBezTo>
                  <a:pt x="17756" y="79314"/>
                  <a:pt x="0" y="61559"/>
                  <a:pt x="0" y="39657"/>
                </a:cubicBezTo>
                <a:close/>
              </a:path>
            </a:pathLst>
          </a:custGeom>
          <a:solidFill>
            <a:srgbClr val="8787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6" name="object 196"/>
          <p:cNvSpPr/>
          <p:nvPr/>
        </p:nvSpPr>
        <p:spPr>
          <a:xfrm>
            <a:off x="8770541" y="4789869"/>
            <a:ext cx="125807" cy="125806"/>
          </a:xfrm>
          <a:custGeom>
            <a:avLst/>
            <a:gdLst/>
            <a:ahLst/>
            <a:cxnLst/>
            <a:rect l="l" t="t" r="r" b="b"/>
            <a:pathLst>
              <a:path w="125807" h="125806">
                <a:moveTo>
                  <a:pt x="0" y="62904"/>
                </a:moveTo>
                <a:cubicBezTo>
                  <a:pt x="0" y="28163"/>
                  <a:pt x="28163" y="0"/>
                  <a:pt x="62904" y="0"/>
                </a:cubicBezTo>
                <a:lnTo>
                  <a:pt x="62904" y="0"/>
                </a:lnTo>
                <a:lnTo>
                  <a:pt x="62903" y="0"/>
                </a:lnTo>
                <a:lnTo>
                  <a:pt x="62903" y="0"/>
                </a:lnTo>
                <a:cubicBezTo>
                  <a:pt x="97644" y="0"/>
                  <a:pt x="125807" y="28163"/>
                  <a:pt x="125807" y="62903"/>
                </a:cubicBezTo>
                <a:lnTo>
                  <a:pt x="125807" y="62903"/>
                </a:lnTo>
                <a:cubicBezTo>
                  <a:pt x="125807" y="62903"/>
                  <a:pt x="125807" y="62904"/>
                  <a:pt x="125807" y="62904"/>
                </a:cubicBezTo>
                <a:lnTo>
                  <a:pt x="125807" y="62904"/>
                </a:lnTo>
                <a:lnTo>
                  <a:pt x="125807" y="62903"/>
                </a:lnTo>
                <a:lnTo>
                  <a:pt x="125807" y="62903"/>
                </a:lnTo>
                <a:cubicBezTo>
                  <a:pt x="125807" y="97644"/>
                  <a:pt x="97644" y="125806"/>
                  <a:pt x="62904" y="125806"/>
                </a:cubicBezTo>
                <a:lnTo>
                  <a:pt x="62904" y="125806"/>
                </a:lnTo>
                <a:lnTo>
                  <a:pt x="62904" y="125806"/>
                </a:lnTo>
                <a:lnTo>
                  <a:pt x="62904" y="125806"/>
                </a:lnTo>
                <a:cubicBezTo>
                  <a:pt x="28162" y="125806"/>
                  <a:pt x="0" y="97643"/>
                  <a:pt x="0" y="62902"/>
                </a:cubicBezTo>
                <a:close/>
              </a:path>
            </a:pathLst>
          </a:custGeom>
          <a:solidFill>
            <a:srgbClr val="ae102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7" name="object 197"/>
          <p:cNvSpPr/>
          <p:nvPr/>
        </p:nvSpPr>
        <p:spPr>
          <a:xfrm>
            <a:off x="2673685" y="4720409"/>
            <a:ext cx="1288733" cy="261610"/>
          </a:xfrm>
          <a:custGeom>
            <a:avLst/>
            <a:gdLst/>
            <a:ahLst/>
            <a:cxnLst/>
            <a:rect l="l" t="t" r="r" b="b"/>
            <a:pathLst>
              <a:path w="1288733" h="261610">
                <a:moveTo>
                  <a:pt x="0" y="0"/>
                </a:moveTo>
                <a:lnTo>
                  <a:pt x="1288733" y="0"/>
                </a:lnTo>
                <a:lnTo>
                  <a:pt x="1288733" y="261610"/>
                </a:lnTo>
                <a:lnTo>
                  <a:pt x="0" y="26161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2765125" y="4794727"/>
            <a:ext cx="1139812" cy="15263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070" spc="10" dirty="0">
                <a:solidFill>
                  <a:srgbClr val="878787"/>
                </a:solidFill>
                <a:latin typeface="Calibri"/>
                <a:cs typeface="Calibri"/>
              </a:rPr>
              <a:t>Congress Highlights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98" name="object 198"/>
          <p:cNvSpPr/>
          <p:nvPr/>
        </p:nvSpPr>
        <p:spPr>
          <a:xfrm>
            <a:off x="8770541" y="4789869"/>
            <a:ext cx="125807" cy="125806"/>
          </a:xfrm>
          <a:custGeom>
            <a:avLst/>
            <a:gdLst/>
            <a:ahLst/>
            <a:cxnLst/>
            <a:rect l="l" t="t" r="r" b="b"/>
            <a:pathLst>
              <a:path w="125807" h="125806">
                <a:moveTo>
                  <a:pt x="0" y="62904"/>
                </a:moveTo>
                <a:cubicBezTo>
                  <a:pt x="0" y="28163"/>
                  <a:pt x="28163" y="0"/>
                  <a:pt x="62904" y="0"/>
                </a:cubicBezTo>
                <a:lnTo>
                  <a:pt x="62904" y="0"/>
                </a:lnTo>
                <a:lnTo>
                  <a:pt x="62903" y="0"/>
                </a:lnTo>
                <a:lnTo>
                  <a:pt x="62903" y="0"/>
                </a:lnTo>
                <a:cubicBezTo>
                  <a:pt x="97644" y="0"/>
                  <a:pt x="125807" y="28163"/>
                  <a:pt x="125807" y="62903"/>
                </a:cubicBezTo>
                <a:lnTo>
                  <a:pt x="125807" y="62903"/>
                </a:lnTo>
                <a:cubicBezTo>
                  <a:pt x="125807" y="62903"/>
                  <a:pt x="125807" y="62904"/>
                  <a:pt x="125807" y="62904"/>
                </a:cubicBezTo>
                <a:lnTo>
                  <a:pt x="125807" y="62904"/>
                </a:lnTo>
                <a:lnTo>
                  <a:pt x="125807" y="62903"/>
                </a:lnTo>
                <a:lnTo>
                  <a:pt x="125807" y="62903"/>
                </a:lnTo>
                <a:cubicBezTo>
                  <a:pt x="125807" y="97644"/>
                  <a:pt x="97644" y="125806"/>
                  <a:pt x="62904" y="125806"/>
                </a:cubicBezTo>
                <a:lnTo>
                  <a:pt x="62904" y="125806"/>
                </a:lnTo>
                <a:lnTo>
                  <a:pt x="62904" y="125806"/>
                </a:lnTo>
                <a:lnTo>
                  <a:pt x="62904" y="125806"/>
                </a:lnTo>
                <a:cubicBezTo>
                  <a:pt x="28162" y="125806"/>
                  <a:pt x="0" y="97643"/>
                  <a:pt x="0" y="62902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pic>
        <p:nvPicPr>
          <p:cNvPr id="34" name="Image"/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5778500" y="2501900"/>
            <a:ext cx="3364291" cy="2641600"/>
          </a:xfrm>
          <a:prstGeom prst="rect">
            <a:avLst/>
          </a:prstGeom>
        </p:spPr>
      </p:pic>
      <p:sp>
        <p:nvSpPr>
          <p:cNvPr id="199" name="object 199"/>
          <p:cNvSpPr/>
          <p:nvPr/>
        </p:nvSpPr>
        <p:spPr>
          <a:xfrm>
            <a:off x="51061" y="4527126"/>
            <a:ext cx="2286786" cy="607431"/>
          </a:xfrm>
          <a:custGeom>
            <a:avLst/>
            <a:gdLst/>
            <a:ahLst/>
            <a:cxnLst/>
            <a:rect l="l" t="t" r="r" b="b"/>
            <a:pathLst>
              <a:path w="2286786" h="607431">
                <a:moveTo>
                  <a:pt x="0" y="0"/>
                </a:moveTo>
                <a:lnTo>
                  <a:pt x="2286786" y="0"/>
                </a:lnTo>
                <a:lnTo>
                  <a:pt x="2286786" y="607431"/>
                </a:lnTo>
                <a:lnTo>
                  <a:pt x="0" y="607431"/>
                </a:lnTo>
                <a:close/>
              </a:path>
            </a:pathLst>
          </a:custGeom>
          <a:solidFill>
            <a:srgbClr val="ae102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0" name="object 200"/>
          <p:cNvSpPr/>
          <p:nvPr/>
        </p:nvSpPr>
        <p:spPr>
          <a:xfrm>
            <a:off x="410618" y="390324"/>
            <a:ext cx="14747" cy="3282350"/>
          </a:xfrm>
          <a:custGeom>
            <a:avLst/>
            <a:gdLst/>
            <a:ahLst/>
            <a:cxnLst/>
            <a:rect l="l" t="t" r="r" b="b"/>
            <a:pathLst>
              <a:path w="14747" h="3282350">
                <a:moveTo>
                  <a:pt x="11573" y="3175"/>
                </a:moveTo>
                <a:lnTo>
                  <a:pt x="3175" y="3279175"/>
                </a:lnTo>
              </a:path>
            </a:pathLst>
          </a:custGeom>
          <a:ln w="6350">
            <a:solidFill>
              <a:srgbClr val="d0d0d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1" name="object 201"/>
          <p:cNvSpPr/>
          <p:nvPr/>
        </p:nvSpPr>
        <p:spPr>
          <a:xfrm>
            <a:off x="363991" y="3613234"/>
            <a:ext cx="108000" cy="108000"/>
          </a:xfrm>
          <a:custGeom>
            <a:avLst/>
            <a:gdLst/>
            <a:ahLst/>
            <a:cxnLst/>
            <a:rect l="l" t="t" r="r" b="b"/>
            <a:pathLst>
              <a:path w="108000" h="108000">
                <a:moveTo>
                  <a:pt x="1" y="54000"/>
                </a:moveTo>
                <a:cubicBezTo>
                  <a:pt x="1" y="24177"/>
                  <a:pt x="24177" y="0"/>
                  <a:pt x="54000" y="0"/>
                </a:cubicBezTo>
                <a:lnTo>
                  <a:pt x="54000" y="0"/>
                </a:lnTo>
                <a:lnTo>
                  <a:pt x="54000" y="0"/>
                </a:lnTo>
                <a:lnTo>
                  <a:pt x="54000" y="0"/>
                </a:lnTo>
                <a:cubicBezTo>
                  <a:pt x="83824" y="0"/>
                  <a:pt x="108000" y="24176"/>
                  <a:pt x="108000" y="54000"/>
                </a:cubicBezTo>
                <a:lnTo>
                  <a:pt x="108000" y="54000"/>
                </a:lnTo>
                <a:cubicBezTo>
                  <a:pt x="108000" y="54000"/>
                  <a:pt x="108000" y="54000"/>
                  <a:pt x="108000" y="54000"/>
                </a:cubicBezTo>
                <a:lnTo>
                  <a:pt x="108000" y="54000"/>
                </a:lnTo>
                <a:lnTo>
                  <a:pt x="108000" y="54000"/>
                </a:lnTo>
                <a:lnTo>
                  <a:pt x="108000" y="54000"/>
                </a:lnTo>
                <a:cubicBezTo>
                  <a:pt x="108000" y="83823"/>
                  <a:pt x="83824" y="108000"/>
                  <a:pt x="54000" y="108000"/>
                </a:cubicBezTo>
                <a:lnTo>
                  <a:pt x="54000" y="108000"/>
                </a:lnTo>
                <a:cubicBezTo>
                  <a:pt x="24177" y="108000"/>
                  <a:pt x="0" y="83823"/>
                  <a:pt x="0" y="54000"/>
                </a:cubicBezTo>
                <a:close/>
              </a:path>
            </a:pathLst>
          </a:custGeom>
          <a:solidFill>
            <a:srgbClr val="d47c86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2" name="object 202"/>
          <p:cNvSpPr/>
          <p:nvPr/>
        </p:nvSpPr>
        <p:spPr>
          <a:xfrm>
            <a:off x="345991" y="249500"/>
            <a:ext cx="144000" cy="144000"/>
          </a:xfrm>
          <a:custGeom>
            <a:avLst/>
            <a:gdLst/>
            <a:ahLst/>
            <a:cxnLst/>
            <a:rect l="l" t="t" r="r" b="b"/>
            <a:pathLst>
              <a:path w="144000" h="144000">
                <a:moveTo>
                  <a:pt x="0" y="72000"/>
                </a:moveTo>
                <a:cubicBezTo>
                  <a:pt x="0" y="32235"/>
                  <a:pt x="32236" y="0"/>
                  <a:pt x="72000" y="0"/>
                </a:cubicBezTo>
                <a:lnTo>
                  <a:pt x="72000" y="0"/>
                </a:lnTo>
                <a:lnTo>
                  <a:pt x="72000" y="0"/>
                </a:lnTo>
                <a:lnTo>
                  <a:pt x="72000" y="0"/>
                </a:lnTo>
                <a:cubicBezTo>
                  <a:pt x="111765" y="0"/>
                  <a:pt x="144000" y="32235"/>
                  <a:pt x="144000" y="72000"/>
                </a:cubicBezTo>
                <a:lnTo>
                  <a:pt x="144000" y="72000"/>
                </a:lnTo>
                <a:cubicBezTo>
                  <a:pt x="144000" y="72000"/>
                  <a:pt x="144000" y="72000"/>
                  <a:pt x="144000" y="72000"/>
                </a:cubicBezTo>
                <a:lnTo>
                  <a:pt x="144000" y="72000"/>
                </a:lnTo>
                <a:lnTo>
                  <a:pt x="144000" y="72000"/>
                </a:lnTo>
                <a:lnTo>
                  <a:pt x="144000" y="72000"/>
                </a:lnTo>
                <a:cubicBezTo>
                  <a:pt x="144000" y="111764"/>
                  <a:pt x="111765" y="144000"/>
                  <a:pt x="72000" y="144000"/>
                </a:cubicBezTo>
                <a:lnTo>
                  <a:pt x="72000" y="144000"/>
                </a:lnTo>
                <a:lnTo>
                  <a:pt x="72000" y="144000"/>
                </a:lnTo>
                <a:lnTo>
                  <a:pt x="72000" y="144000"/>
                </a:lnTo>
                <a:cubicBezTo>
                  <a:pt x="32236" y="144000"/>
                  <a:pt x="0" y="111764"/>
                  <a:pt x="0" y="7200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3" name="object 203"/>
          <p:cNvSpPr/>
          <p:nvPr/>
        </p:nvSpPr>
        <p:spPr>
          <a:xfrm>
            <a:off x="2673685" y="4720409"/>
            <a:ext cx="1288733" cy="261610"/>
          </a:xfrm>
          <a:custGeom>
            <a:avLst/>
            <a:gdLst/>
            <a:ahLst/>
            <a:cxnLst/>
            <a:rect l="l" t="t" r="r" b="b"/>
            <a:pathLst>
              <a:path w="1288733" h="261610">
                <a:moveTo>
                  <a:pt x="0" y="0"/>
                </a:moveTo>
                <a:lnTo>
                  <a:pt x="1288733" y="0"/>
                </a:lnTo>
                <a:lnTo>
                  <a:pt x="1288733" y="261610"/>
                </a:lnTo>
                <a:lnTo>
                  <a:pt x="0" y="261610"/>
                </a:lnTo>
                <a:close/>
              </a:path>
            </a:pathLst>
          </a:custGeom>
          <a:solidFill>
            <a:srgbClr val="ae102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2765125" y="4794727"/>
            <a:ext cx="1139812" cy="15263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070" spc="10" dirty="0">
                <a:solidFill>
                  <a:srgbClr val="ffffff"/>
                </a:solidFill>
                <a:latin typeface="Calibri"/>
                <a:cs typeface="Calibri"/>
              </a:rPr>
              <a:t>Congress Highlights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35" name="Image"/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203200" y="4724400"/>
            <a:ext cx="930550" cy="266699"/>
          </a:xfrm>
          <a:prstGeom prst="rect">
            <a:avLst/>
          </a:prstGeom>
        </p:spPr>
      </p:pic>
      <p:pic>
        <p:nvPicPr>
          <p:cNvPr id="36" name="Image"/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1231900" y="4635500"/>
            <a:ext cx="1056085" cy="378389"/>
          </a:xfrm>
          <a:prstGeom prst="rect">
            <a:avLst/>
          </a:prstGeom>
        </p:spPr>
      </p:pic>
      <p:pic>
        <p:nvPicPr>
          <p:cNvPr id="37" name="Image"/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4953000" y="2514600"/>
            <a:ext cx="1817289" cy="1804038"/>
          </a:xfrm>
          <a:prstGeom prst="rect">
            <a:avLst/>
          </a:prstGeom>
        </p:spPr>
      </p:pic>
      <p:sp>
        <p:nvSpPr>
          <p:cNvPr id="1" name="text 1"/>
          <p:cNvSpPr txBox="1"/>
          <p:nvPr/>
        </p:nvSpPr>
        <p:spPr>
          <a:xfrm>
            <a:off x="563703" y="1034722"/>
            <a:ext cx="4686757" cy="562513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2940" b="1" spc="10" dirty="0">
                <a:solidFill>
                  <a:srgbClr val="ffffff"/>
                </a:solidFill>
                <a:latin typeface="Arial"/>
                <a:cs typeface="Arial"/>
              </a:rPr>
              <a:t>ANTIPLATELET THERAPY</a:t>
            </a:r>
            <a:endParaRPr sz="29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574166" y="1935306"/>
            <a:ext cx="1842008" cy="988726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2000" spc="10" dirty="0">
                <a:solidFill>
                  <a:srgbClr val="ffffff"/>
                </a:solidFill>
                <a:latin typeface="Calibri"/>
                <a:cs typeface="Calibri"/>
              </a:rPr>
              <a:t>ISAR-REACT 5</a:t>
            </a:r>
            <a:endParaRPr sz="20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2000" spc="10" dirty="0">
                <a:solidFill>
                  <a:srgbClr val="ffffff"/>
                </a:solidFill>
                <a:latin typeface="Calibri"/>
                <a:cs typeface="Calibri"/>
              </a:rPr>
              <a:t>POPular AGE</a:t>
            </a:r>
            <a:endParaRPr sz="20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2000" spc="10" dirty="0">
                <a:solidFill>
                  <a:srgbClr val="ffffff"/>
                </a:solidFill>
                <a:latin typeface="Calibri"/>
                <a:cs typeface="Calibri"/>
              </a:rPr>
              <a:t>POPular Genetics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593559" y="181086"/>
            <a:ext cx="3105074" cy="281256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530" b="1" spc="10" dirty="0">
                <a:solidFill>
                  <a:srgbClr val="ffffff"/>
                </a:solidFill>
                <a:latin typeface="Arial"/>
                <a:cs typeface="Arial"/>
              </a:rPr>
              <a:t>ACUTE CORONARY SYNDROMES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object 204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5" name="object 205"/>
          <p:cNvSpPr/>
          <p:nvPr/>
        </p:nvSpPr>
        <p:spPr>
          <a:xfrm>
            <a:off x="2512583" y="4848533"/>
            <a:ext cx="6345524" cy="9525"/>
          </a:xfrm>
          <a:custGeom>
            <a:avLst/>
            <a:gdLst/>
            <a:ahLst/>
            <a:cxnLst/>
            <a:rect l="l" t="t" r="r" b="b"/>
            <a:pathLst>
              <a:path w="6345524" h="9525">
                <a:moveTo>
                  <a:pt x="6340762" y="4763"/>
                </a:moveTo>
                <a:lnTo>
                  <a:pt x="4762" y="4763"/>
                </a:lnTo>
              </a:path>
            </a:pathLst>
          </a:custGeom>
          <a:ln w="9525">
            <a:solidFill>
              <a:srgbClr val="d0d0d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pic>
        <p:nvPicPr>
          <p:cNvPr id="38" name="Image"/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203200" y="4724400"/>
            <a:ext cx="930550" cy="266699"/>
          </a:xfrm>
          <a:prstGeom prst="rect">
            <a:avLst/>
          </a:prstGeom>
        </p:spPr>
      </p:pic>
      <p:pic>
        <p:nvPicPr>
          <p:cNvPr id="39" name="Image"/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1231900" y="4635500"/>
            <a:ext cx="1056085" cy="378389"/>
          </a:xfrm>
          <a:prstGeom prst="rect">
            <a:avLst/>
          </a:prstGeom>
        </p:spPr>
      </p:pic>
      <p:sp>
        <p:nvSpPr>
          <p:cNvPr id="206" name="object 206"/>
          <p:cNvSpPr/>
          <p:nvPr/>
        </p:nvSpPr>
        <p:spPr>
          <a:xfrm>
            <a:off x="2475884" y="4793801"/>
            <a:ext cx="123110" cy="123109"/>
          </a:xfrm>
          <a:custGeom>
            <a:avLst/>
            <a:gdLst/>
            <a:ahLst/>
            <a:cxnLst/>
            <a:rect l="l" t="t" r="r" b="b"/>
            <a:pathLst>
              <a:path w="123110" h="123109">
                <a:moveTo>
                  <a:pt x="0" y="61556"/>
                </a:moveTo>
                <a:cubicBezTo>
                  <a:pt x="0" y="27560"/>
                  <a:pt x="27560" y="0"/>
                  <a:pt x="61555" y="0"/>
                </a:cubicBezTo>
                <a:lnTo>
                  <a:pt x="61555" y="0"/>
                </a:lnTo>
                <a:lnTo>
                  <a:pt x="61555" y="0"/>
                </a:lnTo>
                <a:lnTo>
                  <a:pt x="61555" y="0"/>
                </a:lnTo>
                <a:cubicBezTo>
                  <a:pt x="95551" y="0"/>
                  <a:pt x="123110" y="27559"/>
                  <a:pt x="123110" y="61555"/>
                </a:cubicBezTo>
                <a:lnTo>
                  <a:pt x="123110" y="61555"/>
                </a:lnTo>
                <a:cubicBezTo>
                  <a:pt x="123110" y="61555"/>
                  <a:pt x="123110" y="61555"/>
                  <a:pt x="123110" y="61555"/>
                </a:cubicBezTo>
                <a:lnTo>
                  <a:pt x="123110" y="61555"/>
                </a:lnTo>
                <a:lnTo>
                  <a:pt x="123110" y="61554"/>
                </a:lnTo>
                <a:lnTo>
                  <a:pt x="123110" y="61554"/>
                </a:lnTo>
                <a:cubicBezTo>
                  <a:pt x="123110" y="95550"/>
                  <a:pt x="95551" y="123109"/>
                  <a:pt x="61555" y="123109"/>
                </a:cubicBezTo>
                <a:lnTo>
                  <a:pt x="61555" y="123109"/>
                </a:lnTo>
                <a:lnTo>
                  <a:pt x="61555" y="123109"/>
                </a:lnTo>
                <a:lnTo>
                  <a:pt x="61555" y="123109"/>
                </a:lnTo>
                <a:cubicBezTo>
                  <a:pt x="27559" y="123109"/>
                  <a:pt x="0" y="95550"/>
                  <a:pt x="0" y="61554"/>
                </a:cubicBezTo>
                <a:close/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7" name="object 207"/>
          <p:cNvSpPr/>
          <p:nvPr/>
        </p:nvSpPr>
        <p:spPr>
          <a:xfrm>
            <a:off x="8585136" y="4813637"/>
            <a:ext cx="79318" cy="79315"/>
          </a:xfrm>
          <a:custGeom>
            <a:avLst/>
            <a:gdLst/>
            <a:ahLst/>
            <a:cxnLst/>
            <a:rect l="l" t="t" r="r" b="b"/>
            <a:pathLst>
              <a:path w="79318" h="79315">
                <a:moveTo>
                  <a:pt x="4" y="39658"/>
                </a:moveTo>
                <a:cubicBezTo>
                  <a:pt x="4" y="17756"/>
                  <a:pt x="17759" y="0"/>
                  <a:pt x="39662" y="0"/>
                </a:cubicBezTo>
                <a:lnTo>
                  <a:pt x="39662" y="0"/>
                </a:lnTo>
                <a:lnTo>
                  <a:pt x="39660" y="0"/>
                </a:lnTo>
                <a:lnTo>
                  <a:pt x="39660" y="0"/>
                </a:lnTo>
                <a:cubicBezTo>
                  <a:pt x="61563" y="0"/>
                  <a:pt x="79318" y="17755"/>
                  <a:pt x="79318" y="39658"/>
                </a:cubicBezTo>
                <a:lnTo>
                  <a:pt x="79318" y="39658"/>
                </a:lnTo>
                <a:cubicBezTo>
                  <a:pt x="79318" y="39658"/>
                  <a:pt x="79318" y="39658"/>
                  <a:pt x="79318" y="39658"/>
                </a:cubicBezTo>
                <a:lnTo>
                  <a:pt x="79318" y="39658"/>
                </a:lnTo>
                <a:lnTo>
                  <a:pt x="79317" y="39657"/>
                </a:lnTo>
                <a:lnTo>
                  <a:pt x="79317" y="39657"/>
                </a:lnTo>
                <a:cubicBezTo>
                  <a:pt x="79317" y="61560"/>
                  <a:pt x="61561" y="79315"/>
                  <a:pt x="39659" y="79315"/>
                </a:cubicBezTo>
                <a:lnTo>
                  <a:pt x="39659" y="79315"/>
                </a:lnTo>
                <a:lnTo>
                  <a:pt x="39658" y="79314"/>
                </a:lnTo>
                <a:lnTo>
                  <a:pt x="39658" y="79314"/>
                </a:lnTo>
                <a:cubicBezTo>
                  <a:pt x="17756" y="79314"/>
                  <a:pt x="0" y="61559"/>
                  <a:pt x="0" y="39657"/>
                </a:cubicBezTo>
                <a:close/>
              </a:path>
            </a:pathLst>
          </a:custGeom>
          <a:solidFill>
            <a:srgbClr val="8787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8" name="object 208"/>
          <p:cNvSpPr/>
          <p:nvPr/>
        </p:nvSpPr>
        <p:spPr>
          <a:xfrm>
            <a:off x="8770541" y="4789869"/>
            <a:ext cx="125807" cy="125806"/>
          </a:xfrm>
          <a:custGeom>
            <a:avLst/>
            <a:gdLst/>
            <a:ahLst/>
            <a:cxnLst/>
            <a:rect l="l" t="t" r="r" b="b"/>
            <a:pathLst>
              <a:path w="125807" h="125806">
                <a:moveTo>
                  <a:pt x="0" y="62904"/>
                </a:moveTo>
                <a:cubicBezTo>
                  <a:pt x="0" y="28163"/>
                  <a:pt x="28163" y="0"/>
                  <a:pt x="62904" y="0"/>
                </a:cubicBezTo>
                <a:lnTo>
                  <a:pt x="62904" y="0"/>
                </a:lnTo>
                <a:lnTo>
                  <a:pt x="62903" y="0"/>
                </a:lnTo>
                <a:lnTo>
                  <a:pt x="62903" y="0"/>
                </a:lnTo>
                <a:cubicBezTo>
                  <a:pt x="97644" y="0"/>
                  <a:pt x="125807" y="28163"/>
                  <a:pt x="125807" y="62903"/>
                </a:cubicBezTo>
                <a:lnTo>
                  <a:pt x="125807" y="62903"/>
                </a:lnTo>
                <a:cubicBezTo>
                  <a:pt x="125807" y="62903"/>
                  <a:pt x="125807" y="62904"/>
                  <a:pt x="125807" y="62904"/>
                </a:cubicBezTo>
                <a:lnTo>
                  <a:pt x="125807" y="62904"/>
                </a:lnTo>
                <a:lnTo>
                  <a:pt x="125807" y="62903"/>
                </a:lnTo>
                <a:lnTo>
                  <a:pt x="125807" y="62903"/>
                </a:lnTo>
                <a:cubicBezTo>
                  <a:pt x="125807" y="97644"/>
                  <a:pt x="97644" y="125806"/>
                  <a:pt x="62904" y="125806"/>
                </a:cubicBezTo>
                <a:lnTo>
                  <a:pt x="62904" y="125806"/>
                </a:lnTo>
                <a:lnTo>
                  <a:pt x="62904" y="125806"/>
                </a:lnTo>
                <a:lnTo>
                  <a:pt x="62904" y="125806"/>
                </a:lnTo>
                <a:cubicBezTo>
                  <a:pt x="28162" y="125806"/>
                  <a:pt x="0" y="97643"/>
                  <a:pt x="0" y="62902"/>
                </a:cubicBezTo>
                <a:close/>
              </a:path>
            </a:pathLst>
          </a:custGeom>
          <a:solidFill>
            <a:srgbClr val="ae102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9" name="object 209"/>
          <p:cNvSpPr/>
          <p:nvPr/>
        </p:nvSpPr>
        <p:spPr>
          <a:xfrm>
            <a:off x="2673685" y="4720409"/>
            <a:ext cx="1288733" cy="261610"/>
          </a:xfrm>
          <a:custGeom>
            <a:avLst/>
            <a:gdLst/>
            <a:ahLst/>
            <a:cxnLst/>
            <a:rect l="l" t="t" r="r" b="b"/>
            <a:pathLst>
              <a:path w="1288733" h="261610">
                <a:moveTo>
                  <a:pt x="0" y="0"/>
                </a:moveTo>
                <a:lnTo>
                  <a:pt x="1288733" y="0"/>
                </a:lnTo>
                <a:lnTo>
                  <a:pt x="1288733" y="261610"/>
                </a:lnTo>
                <a:lnTo>
                  <a:pt x="0" y="26161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2765125" y="4794727"/>
            <a:ext cx="1139812" cy="15263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070" spc="10" dirty="0">
                <a:solidFill>
                  <a:srgbClr val="878787"/>
                </a:solidFill>
                <a:latin typeface="Calibri"/>
                <a:cs typeface="Calibri"/>
              </a:rPr>
              <a:t>Congress Highlights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274320" y="114370"/>
            <a:ext cx="6620192" cy="390634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2110" b="1" spc="10" dirty="0">
                <a:solidFill>
                  <a:srgbClr val="ae1022"/>
                </a:solidFill>
                <a:latin typeface="Arial"/>
                <a:cs typeface="Arial"/>
              </a:rPr>
              <a:t>Antiplatelet therapy for ACS in the ESC Guidelines</a:t>
            </a:r>
            <a:endParaRPr sz="21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2467253" y="4448581"/>
            <a:ext cx="6477317" cy="299904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309" spc="10" dirty="0">
                <a:solidFill>
                  <a:srgbClr val="808080"/>
                </a:solidFill>
                <a:latin typeface="Calibri"/>
                <a:cs typeface="Calibri"/>
              </a:rPr>
              <a:t>2017 ESC focused update on dual antiplatelet therapy in coronary artery disease developed in collaboration with EACTS. </a:t>
            </a:r>
            <a:r>
              <a:rPr sz="309" i="1" spc="10" dirty="0">
                <a:solidFill>
                  <a:srgbClr val="808080"/>
                </a:solidFill>
                <a:latin typeface="Arial"/>
                <a:cs typeface="Arial"/>
              </a:rPr>
              <a:t>EHJ.</a:t>
            </a:r>
            <a:endParaRPr sz="300">
              <a:latin typeface="Arial"/>
              <a:cs typeface="Arial"/>
            </a:endParaRPr>
          </a:p>
          <a:p>
            <a:pPr marL="4227512">
              <a:lnSpc>
                <a:spcPct val="100000"/>
              </a:lnSpc>
            </a:pPr>
            <a:r>
              <a:rPr sz="1000" spc="10" dirty="0">
                <a:solidFill>
                  <a:srgbClr val="808080"/>
                </a:solidFill>
                <a:latin typeface="Calibri"/>
                <a:cs typeface="Calibri"/>
              </a:rPr>
              <a:t>https://doi.org/10.1093/eurheartj/ehx419.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10" name="object 210"/>
          <p:cNvSpPr/>
          <p:nvPr/>
        </p:nvSpPr>
        <p:spPr>
          <a:xfrm>
            <a:off x="273354" y="539086"/>
            <a:ext cx="8681833" cy="19050"/>
          </a:xfrm>
          <a:custGeom>
            <a:avLst/>
            <a:gdLst/>
            <a:ahLst/>
            <a:cxnLst/>
            <a:rect l="l" t="t" r="r" b="b"/>
            <a:pathLst>
              <a:path w="8681833" h="19050">
                <a:moveTo>
                  <a:pt x="8672309" y="9525"/>
                </a:moveTo>
                <a:lnTo>
                  <a:pt x="9525" y="9525"/>
                </a:lnTo>
              </a:path>
            </a:pathLst>
          </a:custGeom>
          <a:ln w="19050">
            <a:solidFill>
              <a:srgbClr val="d0d0d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1" name="object 211"/>
          <p:cNvSpPr/>
          <p:nvPr/>
        </p:nvSpPr>
        <p:spPr>
          <a:xfrm>
            <a:off x="282880" y="992027"/>
            <a:ext cx="7049478" cy="323914"/>
          </a:xfrm>
          <a:custGeom>
            <a:avLst/>
            <a:gdLst/>
            <a:ahLst/>
            <a:cxnLst/>
            <a:rect l="l" t="t" r="r" b="b"/>
            <a:pathLst>
              <a:path w="7049478" h="323914">
                <a:moveTo>
                  <a:pt x="0" y="0"/>
                </a:moveTo>
                <a:lnTo>
                  <a:pt x="7049478" y="0"/>
                </a:lnTo>
                <a:lnTo>
                  <a:pt x="7049478" y="323914"/>
                </a:lnTo>
                <a:lnTo>
                  <a:pt x="0" y="323914"/>
                </a:lnTo>
                <a:close/>
              </a:path>
            </a:pathLst>
          </a:custGeom>
          <a:solidFill>
            <a:srgbClr val="ae102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2" name="object 212"/>
          <p:cNvSpPr/>
          <p:nvPr/>
        </p:nvSpPr>
        <p:spPr>
          <a:xfrm>
            <a:off x="7332358" y="992027"/>
            <a:ext cx="720886" cy="323914"/>
          </a:xfrm>
          <a:custGeom>
            <a:avLst/>
            <a:gdLst/>
            <a:ahLst/>
            <a:cxnLst/>
            <a:rect l="l" t="t" r="r" b="b"/>
            <a:pathLst>
              <a:path w="720886" h="323914">
                <a:moveTo>
                  <a:pt x="0" y="0"/>
                </a:moveTo>
                <a:lnTo>
                  <a:pt x="720887" y="0"/>
                </a:lnTo>
                <a:lnTo>
                  <a:pt x="720887" y="323914"/>
                </a:lnTo>
                <a:lnTo>
                  <a:pt x="0" y="323914"/>
                </a:lnTo>
                <a:close/>
              </a:path>
            </a:pathLst>
          </a:custGeom>
          <a:solidFill>
            <a:srgbClr val="ae102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3" name="object 213"/>
          <p:cNvSpPr/>
          <p:nvPr/>
        </p:nvSpPr>
        <p:spPr>
          <a:xfrm>
            <a:off x="8053243" y="992027"/>
            <a:ext cx="720886" cy="323914"/>
          </a:xfrm>
          <a:custGeom>
            <a:avLst/>
            <a:gdLst/>
            <a:ahLst/>
            <a:cxnLst/>
            <a:rect l="l" t="t" r="r" b="b"/>
            <a:pathLst>
              <a:path w="720886" h="323914">
                <a:moveTo>
                  <a:pt x="0" y="0"/>
                </a:moveTo>
                <a:lnTo>
                  <a:pt x="720887" y="0"/>
                </a:lnTo>
                <a:lnTo>
                  <a:pt x="720887" y="323914"/>
                </a:lnTo>
                <a:lnTo>
                  <a:pt x="0" y="323914"/>
                </a:lnTo>
                <a:close/>
              </a:path>
            </a:pathLst>
          </a:custGeom>
          <a:solidFill>
            <a:srgbClr val="ae102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4" name="object 214"/>
          <p:cNvSpPr/>
          <p:nvPr/>
        </p:nvSpPr>
        <p:spPr>
          <a:xfrm>
            <a:off x="282880" y="1315941"/>
            <a:ext cx="7049478" cy="1047360"/>
          </a:xfrm>
          <a:custGeom>
            <a:avLst/>
            <a:gdLst/>
            <a:ahLst/>
            <a:cxnLst/>
            <a:rect l="l" t="t" r="r" b="b"/>
            <a:pathLst>
              <a:path w="7049478" h="1047360">
                <a:moveTo>
                  <a:pt x="0" y="0"/>
                </a:moveTo>
                <a:lnTo>
                  <a:pt x="7049478" y="0"/>
                </a:lnTo>
                <a:lnTo>
                  <a:pt x="7049478" y="1047360"/>
                </a:lnTo>
                <a:lnTo>
                  <a:pt x="0" y="1047360"/>
                </a:lnTo>
                <a:close/>
              </a:path>
            </a:pathLst>
          </a:custGeom>
          <a:solidFill>
            <a:srgbClr val="eeeef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5" name="object 215"/>
          <p:cNvSpPr/>
          <p:nvPr/>
        </p:nvSpPr>
        <p:spPr>
          <a:xfrm>
            <a:off x="7332358" y="1315941"/>
            <a:ext cx="720886" cy="1047360"/>
          </a:xfrm>
          <a:custGeom>
            <a:avLst/>
            <a:gdLst/>
            <a:ahLst/>
            <a:cxnLst/>
            <a:rect l="l" t="t" r="r" b="b"/>
            <a:pathLst>
              <a:path w="720886" h="1047360">
                <a:moveTo>
                  <a:pt x="0" y="0"/>
                </a:moveTo>
                <a:lnTo>
                  <a:pt x="720887" y="0"/>
                </a:lnTo>
                <a:lnTo>
                  <a:pt x="720887" y="1047360"/>
                </a:lnTo>
                <a:lnTo>
                  <a:pt x="0" y="1047360"/>
                </a:lnTo>
                <a:close/>
              </a:path>
            </a:pathLst>
          </a:custGeom>
          <a:solidFill>
            <a:srgbClr val="00aba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6" name="object 216"/>
          <p:cNvSpPr/>
          <p:nvPr/>
        </p:nvSpPr>
        <p:spPr>
          <a:xfrm>
            <a:off x="8053243" y="1315941"/>
            <a:ext cx="720886" cy="1047360"/>
          </a:xfrm>
          <a:custGeom>
            <a:avLst/>
            <a:gdLst/>
            <a:ahLst/>
            <a:cxnLst/>
            <a:rect l="l" t="t" r="r" b="b"/>
            <a:pathLst>
              <a:path w="720886" h="1047360">
                <a:moveTo>
                  <a:pt x="0" y="0"/>
                </a:moveTo>
                <a:lnTo>
                  <a:pt x="720887" y="0"/>
                </a:lnTo>
                <a:lnTo>
                  <a:pt x="720887" y="1047360"/>
                </a:lnTo>
                <a:lnTo>
                  <a:pt x="0" y="1047360"/>
                </a:lnTo>
                <a:close/>
              </a:path>
            </a:pathLst>
          </a:custGeom>
          <a:solidFill>
            <a:srgbClr val="77bc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7" name="object 217"/>
          <p:cNvSpPr/>
          <p:nvPr/>
        </p:nvSpPr>
        <p:spPr>
          <a:xfrm>
            <a:off x="282880" y="2363301"/>
            <a:ext cx="7049478" cy="1291200"/>
          </a:xfrm>
          <a:custGeom>
            <a:avLst/>
            <a:gdLst/>
            <a:ahLst/>
            <a:cxnLst/>
            <a:rect l="l" t="t" r="r" b="b"/>
            <a:pathLst>
              <a:path w="7049478" h="1291200">
                <a:moveTo>
                  <a:pt x="0" y="0"/>
                </a:moveTo>
                <a:lnTo>
                  <a:pt x="7049478" y="0"/>
                </a:lnTo>
                <a:lnTo>
                  <a:pt x="7049478" y="1291200"/>
                </a:lnTo>
                <a:lnTo>
                  <a:pt x="0" y="1291200"/>
                </a:lnTo>
                <a:close/>
              </a:path>
            </a:pathLst>
          </a:custGeom>
          <a:solidFill>
            <a:srgbClr val="eeeef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8" name="object 218"/>
          <p:cNvSpPr/>
          <p:nvPr/>
        </p:nvSpPr>
        <p:spPr>
          <a:xfrm>
            <a:off x="7332358" y="2363301"/>
            <a:ext cx="720886" cy="1291200"/>
          </a:xfrm>
          <a:custGeom>
            <a:avLst/>
            <a:gdLst/>
            <a:ahLst/>
            <a:cxnLst/>
            <a:rect l="l" t="t" r="r" b="b"/>
            <a:pathLst>
              <a:path w="720886" h="1291200">
                <a:moveTo>
                  <a:pt x="0" y="0"/>
                </a:moveTo>
                <a:lnTo>
                  <a:pt x="720887" y="0"/>
                </a:lnTo>
                <a:lnTo>
                  <a:pt x="720887" y="1291200"/>
                </a:lnTo>
                <a:lnTo>
                  <a:pt x="0" y="1291200"/>
                </a:lnTo>
                <a:close/>
              </a:path>
            </a:pathLst>
          </a:custGeom>
          <a:solidFill>
            <a:srgbClr val="00aba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9" name="object 219"/>
          <p:cNvSpPr/>
          <p:nvPr/>
        </p:nvSpPr>
        <p:spPr>
          <a:xfrm>
            <a:off x="8053243" y="2363301"/>
            <a:ext cx="720886" cy="1291200"/>
          </a:xfrm>
          <a:custGeom>
            <a:avLst/>
            <a:gdLst/>
            <a:ahLst/>
            <a:cxnLst/>
            <a:rect l="l" t="t" r="r" b="b"/>
            <a:pathLst>
              <a:path w="720886" h="1291200">
                <a:moveTo>
                  <a:pt x="0" y="0"/>
                </a:moveTo>
                <a:lnTo>
                  <a:pt x="720887" y="0"/>
                </a:lnTo>
                <a:lnTo>
                  <a:pt x="720887" y="1291200"/>
                </a:lnTo>
                <a:lnTo>
                  <a:pt x="0" y="1291200"/>
                </a:lnTo>
                <a:close/>
              </a:path>
            </a:pathLst>
          </a:custGeom>
          <a:solidFill>
            <a:srgbClr val="77bc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0" name="object 220"/>
          <p:cNvSpPr/>
          <p:nvPr/>
        </p:nvSpPr>
        <p:spPr>
          <a:xfrm>
            <a:off x="276530" y="985677"/>
            <a:ext cx="12700" cy="336614"/>
          </a:xfrm>
          <a:custGeom>
            <a:avLst/>
            <a:gdLst/>
            <a:ahLst/>
            <a:cxnLst/>
            <a:rect l="l" t="t" r="r" b="b"/>
            <a:pathLst>
              <a:path w="12700" h="336614">
                <a:moveTo>
                  <a:pt x="6350" y="6350"/>
                </a:moveTo>
                <a:lnTo>
                  <a:pt x="6350" y="330264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1" name="object 221"/>
          <p:cNvSpPr/>
          <p:nvPr/>
        </p:nvSpPr>
        <p:spPr>
          <a:xfrm>
            <a:off x="276530" y="1309591"/>
            <a:ext cx="12700" cy="1060060"/>
          </a:xfrm>
          <a:custGeom>
            <a:avLst/>
            <a:gdLst/>
            <a:ahLst/>
            <a:cxnLst/>
            <a:rect l="l" t="t" r="r" b="b"/>
            <a:pathLst>
              <a:path w="12700" h="1060060">
                <a:moveTo>
                  <a:pt x="6350" y="6350"/>
                </a:moveTo>
                <a:lnTo>
                  <a:pt x="6350" y="105371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2" name="object 222"/>
          <p:cNvSpPr/>
          <p:nvPr/>
        </p:nvSpPr>
        <p:spPr>
          <a:xfrm>
            <a:off x="276530" y="2356951"/>
            <a:ext cx="12700" cy="1303900"/>
          </a:xfrm>
          <a:custGeom>
            <a:avLst/>
            <a:gdLst/>
            <a:ahLst/>
            <a:cxnLst/>
            <a:rect l="l" t="t" r="r" b="b"/>
            <a:pathLst>
              <a:path w="12700" h="1303900">
                <a:moveTo>
                  <a:pt x="6350" y="6350"/>
                </a:moveTo>
                <a:lnTo>
                  <a:pt x="6350" y="129755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3" name="object 223"/>
          <p:cNvSpPr/>
          <p:nvPr/>
        </p:nvSpPr>
        <p:spPr>
          <a:xfrm>
            <a:off x="7303783" y="963452"/>
            <a:ext cx="57150" cy="381064"/>
          </a:xfrm>
          <a:custGeom>
            <a:avLst/>
            <a:gdLst/>
            <a:ahLst/>
            <a:cxnLst/>
            <a:rect l="l" t="t" r="r" b="b"/>
            <a:pathLst>
              <a:path w="57150" h="381064">
                <a:moveTo>
                  <a:pt x="28575" y="28575"/>
                </a:moveTo>
                <a:lnTo>
                  <a:pt x="28575" y="352489"/>
                </a:lnTo>
              </a:path>
            </a:pathLst>
          </a:custGeom>
          <a:ln w="5715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4" name="object 224"/>
          <p:cNvSpPr/>
          <p:nvPr/>
        </p:nvSpPr>
        <p:spPr>
          <a:xfrm>
            <a:off x="7303783" y="1287366"/>
            <a:ext cx="57150" cy="1104510"/>
          </a:xfrm>
          <a:custGeom>
            <a:avLst/>
            <a:gdLst/>
            <a:ahLst/>
            <a:cxnLst/>
            <a:rect l="l" t="t" r="r" b="b"/>
            <a:pathLst>
              <a:path w="57150" h="1104510">
                <a:moveTo>
                  <a:pt x="28575" y="28575"/>
                </a:moveTo>
                <a:lnTo>
                  <a:pt x="28575" y="1075935"/>
                </a:lnTo>
              </a:path>
            </a:pathLst>
          </a:custGeom>
          <a:ln w="5715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5" name="object 225"/>
          <p:cNvSpPr/>
          <p:nvPr/>
        </p:nvSpPr>
        <p:spPr>
          <a:xfrm>
            <a:off x="7303783" y="2334726"/>
            <a:ext cx="57150" cy="1348350"/>
          </a:xfrm>
          <a:custGeom>
            <a:avLst/>
            <a:gdLst/>
            <a:ahLst/>
            <a:cxnLst/>
            <a:rect l="l" t="t" r="r" b="b"/>
            <a:pathLst>
              <a:path w="57150" h="1348350">
                <a:moveTo>
                  <a:pt x="28575" y="28575"/>
                </a:moveTo>
                <a:lnTo>
                  <a:pt x="28575" y="1319775"/>
                </a:lnTo>
              </a:path>
            </a:pathLst>
          </a:custGeom>
          <a:ln w="5715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6" name="object 226"/>
          <p:cNvSpPr/>
          <p:nvPr/>
        </p:nvSpPr>
        <p:spPr>
          <a:xfrm>
            <a:off x="8024668" y="963452"/>
            <a:ext cx="57150" cy="381064"/>
          </a:xfrm>
          <a:custGeom>
            <a:avLst/>
            <a:gdLst/>
            <a:ahLst/>
            <a:cxnLst/>
            <a:rect l="l" t="t" r="r" b="b"/>
            <a:pathLst>
              <a:path w="57150" h="381064">
                <a:moveTo>
                  <a:pt x="28575" y="28575"/>
                </a:moveTo>
                <a:lnTo>
                  <a:pt x="28575" y="352489"/>
                </a:lnTo>
              </a:path>
            </a:pathLst>
          </a:custGeom>
          <a:ln w="5715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7" name="object 227"/>
          <p:cNvSpPr/>
          <p:nvPr/>
        </p:nvSpPr>
        <p:spPr>
          <a:xfrm>
            <a:off x="8024668" y="1287366"/>
            <a:ext cx="57150" cy="1104510"/>
          </a:xfrm>
          <a:custGeom>
            <a:avLst/>
            <a:gdLst/>
            <a:ahLst/>
            <a:cxnLst/>
            <a:rect l="l" t="t" r="r" b="b"/>
            <a:pathLst>
              <a:path w="57150" h="1104510">
                <a:moveTo>
                  <a:pt x="28575" y="28575"/>
                </a:moveTo>
                <a:lnTo>
                  <a:pt x="28575" y="1075935"/>
                </a:lnTo>
              </a:path>
            </a:pathLst>
          </a:custGeom>
          <a:ln w="5715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8" name="object 228"/>
          <p:cNvSpPr/>
          <p:nvPr/>
        </p:nvSpPr>
        <p:spPr>
          <a:xfrm>
            <a:off x="8024668" y="2334726"/>
            <a:ext cx="57150" cy="1348350"/>
          </a:xfrm>
          <a:custGeom>
            <a:avLst/>
            <a:gdLst/>
            <a:ahLst/>
            <a:cxnLst/>
            <a:rect l="l" t="t" r="r" b="b"/>
            <a:pathLst>
              <a:path w="57150" h="1348350">
                <a:moveTo>
                  <a:pt x="28575" y="28575"/>
                </a:moveTo>
                <a:lnTo>
                  <a:pt x="28575" y="1319775"/>
                </a:lnTo>
              </a:path>
            </a:pathLst>
          </a:custGeom>
          <a:ln w="5715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9" name="object 229"/>
          <p:cNvSpPr/>
          <p:nvPr/>
        </p:nvSpPr>
        <p:spPr>
          <a:xfrm>
            <a:off x="254305" y="963452"/>
            <a:ext cx="7106628" cy="57150"/>
          </a:xfrm>
          <a:custGeom>
            <a:avLst/>
            <a:gdLst/>
            <a:ahLst/>
            <a:cxnLst/>
            <a:rect l="l" t="t" r="r" b="b"/>
            <a:pathLst>
              <a:path w="7106628" h="57150">
                <a:moveTo>
                  <a:pt x="28575" y="28575"/>
                </a:moveTo>
                <a:lnTo>
                  <a:pt x="7078053" y="28575"/>
                </a:lnTo>
              </a:path>
            </a:pathLst>
          </a:custGeom>
          <a:ln w="5715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0" name="object 230"/>
          <p:cNvSpPr/>
          <p:nvPr/>
        </p:nvSpPr>
        <p:spPr>
          <a:xfrm>
            <a:off x="7303783" y="963452"/>
            <a:ext cx="778035" cy="57150"/>
          </a:xfrm>
          <a:custGeom>
            <a:avLst/>
            <a:gdLst/>
            <a:ahLst/>
            <a:cxnLst/>
            <a:rect l="l" t="t" r="r" b="b"/>
            <a:pathLst>
              <a:path w="778035" h="57150">
                <a:moveTo>
                  <a:pt x="28575" y="28575"/>
                </a:moveTo>
                <a:lnTo>
                  <a:pt x="749460" y="28575"/>
                </a:lnTo>
              </a:path>
            </a:pathLst>
          </a:custGeom>
          <a:ln w="5715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1" name="object 231"/>
          <p:cNvSpPr/>
          <p:nvPr/>
        </p:nvSpPr>
        <p:spPr>
          <a:xfrm>
            <a:off x="8024668" y="963452"/>
            <a:ext cx="778036" cy="57150"/>
          </a:xfrm>
          <a:custGeom>
            <a:avLst/>
            <a:gdLst/>
            <a:ahLst/>
            <a:cxnLst/>
            <a:rect l="l" t="t" r="r" b="b"/>
            <a:pathLst>
              <a:path w="778036" h="57150">
                <a:moveTo>
                  <a:pt x="28575" y="28575"/>
                </a:moveTo>
                <a:lnTo>
                  <a:pt x="749462" y="28575"/>
                </a:lnTo>
              </a:path>
            </a:pathLst>
          </a:custGeom>
          <a:ln w="5715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2" name="object 232"/>
          <p:cNvSpPr/>
          <p:nvPr/>
        </p:nvSpPr>
        <p:spPr>
          <a:xfrm>
            <a:off x="254305" y="1287366"/>
            <a:ext cx="7106628" cy="57150"/>
          </a:xfrm>
          <a:custGeom>
            <a:avLst/>
            <a:gdLst/>
            <a:ahLst/>
            <a:cxnLst/>
            <a:rect l="l" t="t" r="r" b="b"/>
            <a:pathLst>
              <a:path w="7106628" h="57150">
                <a:moveTo>
                  <a:pt x="28575" y="28575"/>
                </a:moveTo>
                <a:lnTo>
                  <a:pt x="7078053" y="28575"/>
                </a:lnTo>
              </a:path>
            </a:pathLst>
          </a:custGeom>
          <a:ln w="5715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3" name="object 233"/>
          <p:cNvSpPr/>
          <p:nvPr/>
        </p:nvSpPr>
        <p:spPr>
          <a:xfrm>
            <a:off x="7303783" y="1287366"/>
            <a:ext cx="778035" cy="57150"/>
          </a:xfrm>
          <a:custGeom>
            <a:avLst/>
            <a:gdLst/>
            <a:ahLst/>
            <a:cxnLst/>
            <a:rect l="l" t="t" r="r" b="b"/>
            <a:pathLst>
              <a:path w="778035" h="57150">
                <a:moveTo>
                  <a:pt x="28575" y="28575"/>
                </a:moveTo>
                <a:lnTo>
                  <a:pt x="749460" y="28575"/>
                </a:lnTo>
              </a:path>
            </a:pathLst>
          </a:custGeom>
          <a:ln w="5715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4" name="object 234"/>
          <p:cNvSpPr/>
          <p:nvPr/>
        </p:nvSpPr>
        <p:spPr>
          <a:xfrm>
            <a:off x="8024668" y="1287366"/>
            <a:ext cx="778036" cy="57150"/>
          </a:xfrm>
          <a:custGeom>
            <a:avLst/>
            <a:gdLst/>
            <a:ahLst/>
            <a:cxnLst/>
            <a:rect l="l" t="t" r="r" b="b"/>
            <a:pathLst>
              <a:path w="778036" h="57150">
                <a:moveTo>
                  <a:pt x="28575" y="28575"/>
                </a:moveTo>
                <a:lnTo>
                  <a:pt x="749462" y="28575"/>
                </a:lnTo>
              </a:path>
            </a:pathLst>
          </a:custGeom>
          <a:ln w="5715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5" name="object 235"/>
          <p:cNvSpPr/>
          <p:nvPr/>
        </p:nvSpPr>
        <p:spPr>
          <a:xfrm>
            <a:off x="254305" y="2334726"/>
            <a:ext cx="7106628" cy="57150"/>
          </a:xfrm>
          <a:custGeom>
            <a:avLst/>
            <a:gdLst/>
            <a:ahLst/>
            <a:cxnLst/>
            <a:rect l="l" t="t" r="r" b="b"/>
            <a:pathLst>
              <a:path w="7106628" h="57150">
                <a:moveTo>
                  <a:pt x="28575" y="28575"/>
                </a:moveTo>
                <a:lnTo>
                  <a:pt x="7078053" y="28575"/>
                </a:lnTo>
              </a:path>
            </a:pathLst>
          </a:custGeom>
          <a:ln w="5715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6" name="object 236"/>
          <p:cNvSpPr/>
          <p:nvPr/>
        </p:nvSpPr>
        <p:spPr>
          <a:xfrm>
            <a:off x="7303783" y="2334726"/>
            <a:ext cx="778035" cy="57150"/>
          </a:xfrm>
          <a:custGeom>
            <a:avLst/>
            <a:gdLst/>
            <a:ahLst/>
            <a:cxnLst/>
            <a:rect l="l" t="t" r="r" b="b"/>
            <a:pathLst>
              <a:path w="778035" h="57150">
                <a:moveTo>
                  <a:pt x="28575" y="28575"/>
                </a:moveTo>
                <a:lnTo>
                  <a:pt x="749460" y="28575"/>
                </a:lnTo>
              </a:path>
            </a:pathLst>
          </a:custGeom>
          <a:ln w="5715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7" name="object 237"/>
          <p:cNvSpPr/>
          <p:nvPr/>
        </p:nvSpPr>
        <p:spPr>
          <a:xfrm>
            <a:off x="8024668" y="2334726"/>
            <a:ext cx="778036" cy="57150"/>
          </a:xfrm>
          <a:custGeom>
            <a:avLst/>
            <a:gdLst/>
            <a:ahLst/>
            <a:cxnLst/>
            <a:rect l="l" t="t" r="r" b="b"/>
            <a:pathLst>
              <a:path w="778036" h="57150">
                <a:moveTo>
                  <a:pt x="28575" y="28575"/>
                </a:moveTo>
                <a:lnTo>
                  <a:pt x="749462" y="28575"/>
                </a:lnTo>
              </a:path>
            </a:pathLst>
          </a:custGeom>
          <a:ln w="5715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8" name="object 238"/>
          <p:cNvSpPr/>
          <p:nvPr/>
        </p:nvSpPr>
        <p:spPr>
          <a:xfrm>
            <a:off x="254305" y="3625926"/>
            <a:ext cx="7106628" cy="57150"/>
          </a:xfrm>
          <a:custGeom>
            <a:avLst/>
            <a:gdLst/>
            <a:ahLst/>
            <a:cxnLst/>
            <a:rect l="l" t="t" r="r" b="b"/>
            <a:pathLst>
              <a:path w="7106628" h="57150">
                <a:moveTo>
                  <a:pt x="28575" y="28575"/>
                </a:moveTo>
                <a:lnTo>
                  <a:pt x="7078053" y="28575"/>
                </a:lnTo>
              </a:path>
            </a:pathLst>
          </a:custGeom>
          <a:ln w="5715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9" name="object 239"/>
          <p:cNvSpPr/>
          <p:nvPr/>
        </p:nvSpPr>
        <p:spPr>
          <a:xfrm>
            <a:off x="7303783" y="3625926"/>
            <a:ext cx="778035" cy="57150"/>
          </a:xfrm>
          <a:custGeom>
            <a:avLst/>
            <a:gdLst/>
            <a:ahLst/>
            <a:cxnLst/>
            <a:rect l="l" t="t" r="r" b="b"/>
            <a:pathLst>
              <a:path w="778035" h="57150">
                <a:moveTo>
                  <a:pt x="28575" y="28575"/>
                </a:moveTo>
                <a:lnTo>
                  <a:pt x="749460" y="28575"/>
                </a:lnTo>
              </a:path>
            </a:pathLst>
          </a:custGeom>
          <a:ln w="5715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0" name="object 240"/>
          <p:cNvSpPr/>
          <p:nvPr/>
        </p:nvSpPr>
        <p:spPr>
          <a:xfrm>
            <a:off x="8024668" y="3625926"/>
            <a:ext cx="778036" cy="57150"/>
          </a:xfrm>
          <a:custGeom>
            <a:avLst/>
            <a:gdLst/>
            <a:ahLst/>
            <a:cxnLst/>
            <a:rect l="l" t="t" r="r" b="b"/>
            <a:pathLst>
              <a:path w="778036" h="57150">
                <a:moveTo>
                  <a:pt x="28575" y="28575"/>
                </a:moveTo>
                <a:lnTo>
                  <a:pt x="749462" y="28575"/>
                </a:lnTo>
              </a:path>
            </a:pathLst>
          </a:custGeom>
          <a:ln w="5715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354880" y="1039341"/>
            <a:ext cx="6923685" cy="1515495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600" b="1" spc="10" dirty="0">
                <a:solidFill>
                  <a:srgbClr val="ffffff"/>
                </a:solidFill>
                <a:latin typeface="Arial"/>
                <a:cs typeface="Arial"/>
              </a:rPr>
              <a:t>Recommendations on P2Y   inhibitor selection</a:t>
            </a:r>
            <a:endParaRPr sz="160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sz="1600" spc="10" dirty="0">
                <a:solidFill>
                  <a:srgbClr val="1e1b1c"/>
                </a:solidFill>
                <a:latin typeface="Calibri"/>
                <a:cs typeface="Calibri"/>
              </a:rPr>
              <a:t>In patients with ACS, ticagrelor (180 mg loading dose, 90 mg twice daily) on top of</a:t>
            </a:r>
            <a:endParaRPr sz="16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1600" spc="10" dirty="0">
                <a:solidFill>
                  <a:srgbClr val="1e1b1c"/>
                </a:solidFill>
                <a:latin typeface="Calibri"/>
                <a:cs typeface="Calibri"/>
              </a:rPr>
              <a:t>aspirin  is recommended, regardless of initial treatment strategy, including patients</a:t>
            </a:r>
            <a:endParaRPr sz="16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1600" spc="10" dirty="0">
                <a:solidFill>
                  <a:srgbClr val="1e1b1c"/>
                </a:solidFill>
                <a:latin typeface="Calibri"/>
                <a:cs typeface="Calibri"/>
              </a:rPr>
              <a:t>pre-treated with clopidogrel (which should be discontinued when ticagrelor</a:t>
            </a:r>
            <a:endParaRPr sz="16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1600" spc="10" dirty="0">
                <a:solidFill>
                  <a:srgbClr val="1e1b1c"/>
                </a:solidFill>
                <a:latin typeface="Calibri"/>
                <a:cs typeface="Calibri"/>
              </a:rPr>
              <a:t>is commenced) unless there are contraindications</a:t>
            </a:r>
            <a:endParaRPr sz="16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1600" spc="10" dirty="0">
                <a:solidFill>
                  <a:srgbClr val="1e1b1c"/>
                </a:solidFill>
                <a:latin typeface="Calibri"/>
                <a:cs typeface="Calibri"/>
              </a:rPr>
              <a:t>In patients with ACS undergoing PCI, prasugrel (60 mg loading dose, 10 mg daily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2555849" y="1152333"/>
            <a:ext cx="166030" cy="165003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020" b="1" spc="10" dirty="0">
                <a:solidFill>
                  <a:srgbClr val="ffffff"/>
                </a:solidFill>
                <a:latin typeface="Arial"/>
                <a:cs typeface="Arial"/>
              </a:rPr>
              <a:t>12</a:t>
            </a:r>
            <a:endParaRPr sz="10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7483251" y="1039341"/>
            <a:ext cx="465125" cy="250006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359" b="1" spc="10" dirty="0">
                <a:solidFill>
                  <a:srgbClr val="ffffff"/>
                </a:solidFill>
                <a:latin typeface="Arial"/>
                <a:cs typeface="Arial"/>
              </a:rPr>
              <a:t>Class</a:t>
            </a:r>
            <a:endParaRPr sz="13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8197637" y="1039341"/>
            <a:ext cx="481990" cy="250006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389" b="1" spc="10" dirty="0">
                <a:solidFill>
                  <a:srgbClr val="ffffff"/>
                </a:solidFill>
                <a:latin typeface="Arial"/>
                <a:cs typeface="Arial"/>
              </a:rPr>
              <a:t>Level</a:t>
            </a:r>
            <a:endParaRPr sz="13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907330" y="1626941"/>
            <a:ext cx="94548" cy="146534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050" spc="10" dirty="0">
                <a:solidFill>
                  <a:srgbClr val="1e1b1c"/>
                </a:solidFill>
                <a:latin typeface="Calibri"/>
                <a:cs typeface="Calibri"/>
              </a:rPr>
              <a:t>a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7665813" y="1724978"/>
            <a:ext cx="99974" cy="250005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600" b="1" spc="10" dirty="0">
                <a:solidFill>
                  <a:srgbClr val="1e1b1c"/>
                </a:solidFill>
                <a:latin typeface="Arial"/>
                <a:cs typeface="Arial"/>
              </a:rPr>
              <a:t>I</a:t>
            </a:r>
            <a:endParaRPr sz="16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8356536" y="1724978"/>
            <a:ext cx="159715" cy="250005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600" b="1" spc="10" dirty="0">
                <a:solidFill>
                  <a:srgbClr val="1e1b1c"/>
                </a:solidFill>
                <a:latin typeface="Arial"/>
                <a:cs typeface="Arial"/>
              </a:rPr>
              <a:t>B</a:t>
            </a:r>
            <a:endParaRPr sz="16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354880" y="2684738"/>
            <a:ext cx="3970731" cy="222021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600" spc="10" dirty="0">
                <a:solidFill>
                  <a:srgbClr val="1e1b1c"/>
                </a:solidFill>
                <a:latin typeface="Calibri"/>
                <a:cs typeface="Calibri"/>
              </a:rPr>
              <a:t>dose) on top of aspirin is recommended for P2Y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4285530" y="2786061"/>
            <a:ext cx="166030" cy="146534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050" spc="10" dirty="0">
                <a:solidFill>
                  <a:srgbClr val="1e1b1c"/>
                </a:solidFill>
                <a:latin typeface="Calibri"/>
                <a:cs typeface="Calibri"/>
              </a:rPr>
              <a:t>12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4422055" y="2684738"/>
            <a:ext cx="2902305" cy="222021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600" spc="10" dirty="0">
                <a:solidFill>
                  <a:srgbClr val="1e1b1c"/>
                </a:solidFill>
                <a:latin typeface="Calibri"/>
                <a:cs typeface="Calibri"/>
              </a:rPr>
              <a:t> inhibitor-naive patients with NSTE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354880" y="2928578"/>
            <a:ext cx="6943751" cy="66835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600" spc="10" dirty="0">
                <a:solidFill>
                  <a:srgbClr val="1e1b1c"/>
                </a:solidFill>
                <a:latin typeface="Calibri"/>
                <a:cs typeface="Calibri"/>
              </a:rPr>
              <a:t>-ACS or initially conservatively managed STEMI if indication for PCI is established, or</a:t>
            </a:r>
            <a:endParaRPr sz="16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1600" spc="10" dirty="0">
                <a:solidFill>
                  <a:srgbClr val="1e1b1c"/>
                </a:solidFill>
                <a:latin typeface="Calibri"/>
                <a:cs typeface="Calibri"/>
              </a:rPr>
              <a:t>in STEMI patients undergoing immediate coronary catheterization  unless there is a</a:t>
            </a:r>
            <a:endParaRPr sz="16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1600" spc="10" dirty="0">
                <a:solidFill>
                  <a:srgbClr val="1e1b1c"/>
                </a:solidFill>
                <a:latin typeface="Calibri"/>
                <a:cs typeface="Calibri"/>
              </a:rPr>
              <a:t>high risk of life-threatening bleeding or other contraindications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5796830" y="3161981"/>
            <a:ext cx="94549" cy="146534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050" spc="10" dirty="0">
                <a:solidFill>
                  <a:srgbClr val="1e1b1c"/>
                </a:solidFill>
                <a:latin typeface="Calibri"/>
                <a:cs typeface="Calibri"/>
              </a:rPr>
              <a:t>a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7665813" y="2894259"/>
            <a:ext cx="99974" cy="250006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600" b="1" spc="10" dirty="0">
                <a:solidFill>
                  <a:srgbClr val="1e1b1c"/>
                </a:solidFill>
                <a:latin typeface="Arial"/>
                <a:cs typeface="Arial"/>
              </a:rPr>
              <a:t>I</a:t>
            </a:r>
            <a:endParaRPr sz="16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8356536" y="2894259"/>
            <a:ext cx="159715" cy="250006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600" b="1" spc="10" dirty="0">
                <a:solidFill>
                  <a:srgbClr val="1e1b1c"/>
                </a:solidFill>
                <a:latin typeface="Arial"/>
                <a:cs typeface="Arial"/>
              </a:rPr>
              <a:t>B</a:t>
            </a:r>
            <a:endParaRPr sz="16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374320" y="3719696"/>
            <a:ext cx="59093" cy="91583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650" spc="10" dirty="0">
                <a:solidFill>
                  <a:srgbClr val="878787"/>
                </a:solidFill>
                <a:latin typeface="Calibri"/>
                <a:cs typeface="Calibri"/>
              </a:rPr>
              <a:t>a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414007" y="3726219"/>
            <a:ext cx="8267792" cy="138763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000" spc="10" dirty="0">
                <a:solidFill>
                  <a:srgbClr val="878787"/>
                </a:solidFill>
                <a:latin typeface="Calibri"/>
                <a:cs typeface="Calibri"/>
              </a:rPr>
              <a:t> Contraindications for ticagrelor: previous intracranial haemorrhage or ongoing bleeds. Contraindications for prasugrel: previous intracranial haemorrhage,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374320" y="3878619"/>
            <a:ext cx="8307735" cy="278244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000" spc="10" dirty="0">
                <a:solidFill>
                  <a:srgbClr val="878787"/>
                </a:solidFill>
                <a:latin typeface="Calibri"/>
                <a:cs typeface="Calibri"/>
              </a:rPr>
              <a:t>previous ischaemic stroke or transient ischaemic attack, or ongoing bleeds; prasugrel is not recommended for patients ≥75 years of age or with a body weight</a:t>
            </a:r>
            <a:endParaRPr sz="10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1000" spc="10" dirty="0">
                <a:solidFill>
                  <a:srgbClr val="878787"/>
                </a:solidFill>
                <a:latin typeface="Calibri"/>
                <a:cs typeface="Calibri"/>
              </a:rPr>
              <a:t>&lt;60 kg.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object 241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2" name="object 242"/>
          <p:cNvSpPr/>
          <p:nvPr/>
        </p:nvSpPr>
        <p:spPr>
          <a:xfrm>
            <a:off x="2512583" y="4848533"/>
            <a:ext cx="6345524" cy="9525"/>
          </a:xfrm>
          <a:custGeom>
            <a:avLst/>
            <a:gdLst/>
            <a:ahLst/>
            <a:cxnLst/>
            <a:rect l="l" t="t" r="r" b="b"/>
            <a:pathLst>
              <a:path w="6345524" h="9525">
                <a:moveTo>
                  <a:pt x="6340762" y="4763"/>
                </a:moveTo>
                <a:lnTo>
                  <a:pt x="4762" y="4763"/>
                </a:lnTo>
              </a:path>
            </a:pathLst>
          </a:custGeom>
          <a:ln w="9525">
            <a:solidFill>
              <a:srgbClr val="d0d0d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pic>
        <p:nvPicPr>
          <p:cNvPr id="40" name="Image"/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203200" y="4724400"/>
            <a:ext cx="930550" cy="266699"/>
          </a:xfrm>
          <a:prstGeom prst="rect">
            <a:avLst/>
          </a:prstGeom>
        </p:spPr>
      </p:pic>
      <p:pic>
        <p:nvPicPr>
          <p:cNvPr id="41" name="Image"/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1231900" y="4635500"/>
            <a:ext cx="1056085" cy="378389"/>
          </a:xfrm>
          <a:prstGeom prst="rect">
            <a:avLst/>
          </a:prstGeom>
        </p:spPr>
      </p:pic>
      <p:sp>
        <p:nvSpPr>
          <p:cNvPr id="243" name="object 243"/>
          <p:cNvSpPr/>
          <p:nvPr/>
        </p:nvSpPr>
        <p:spPr>
          <a:xfrm>
            <a:off x="2475884" y="4793801"/>
            <a:ext cx="123110" cy="123109"/>
          </a:xfrm>
          <a:custGeom>
            <a:avLst/>
            <a:gdLst/>
            <a:ahLst/>
            <a:cxnLst/>
            <a:rect l="l" t="t" r="r" b="b"/>
            <a:pathLst>
              <a:path w="123110" h="123109">
                <a:moveTo>
                  <a:pt x="0" y="61556"/>
                </a:moveTo>
                <a:cubicBezTo>
                  <a:pt x="0" y="27560"/>
                  <a:pt x="27560" y="0"/>
                  <a:pt x="61555" y="0"/>
                </a:cubicBezTo>
                <a:lnTo>
                  <a:pt x="61555" y="0"/>
                </a:lnTo>
                <a:lnTo>
                  <a:pt x="61555" y="0"/>
                </a:lnTo>
                <a:lnTo>
                  <a:pt x="61555" y="0"/>
                </a:lnTo>
                <a:cubicBezTo>
                  <a:pt x="95551" y="0"/>
                  <a:pt x="123110" y="27559"/>
                  <a:pt x="123110" y="61555"/>
                </a:cubicBezTo>
                <a:lnTo>
                  <a:pt x="123110" y="61555"/>
                </a:lnTo>
                <a:cubicBezTo>
                  <a:pt x="123110" y="61555"/>
                  <a:pt x="123110" y="61555"/>
                  <a:pt x="123110" y="61555"/>
                </a:cubicBezTo>
                <a:lnTo>
                  <a:pt x="123110" y="61555"/>
                </a:lnTo>
                <a:lnTo>
                  <a:pt x="123110" y="61554"/>
                </a:lnTo>
                <a:lnTo>
                  <a:pt x="123110" y="61554"/>
                </a:lnTo>
                <a:cubicBezTo>
                  <a:pt x="123110" y="95550"/>
                  <a:pt x="95551" y="123109"/>
                  <a:pt x="61555" y="123109"/>
                </a:cubicBezTo>
                <a:lnTo>
                  <a:pt x="61555" y="123109"/>
                </a:lnTo>
                <a:lnTo>
                  <a:pt x="61555" y="123109"/>
                </a:lnTo>
                <a:lnTo>
                  <a:pt x="61555" y="123109"/>
                </a:lnTo>
                <a:cubicBezTo>
                  <a:pt x="27559" y="123109"/>
                  <a:pt x="0" y="95550"/>
                  <a:pt x="0" y="61554"/>
                </a:cubicBezTo>
                <a:close/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4" name="object 244"/>
          <p:cNvSpPr/>
          <p:nvPr/>
        </p:nvSpPr>
        <p:spPr>
          <a:xfrm>
            <a:off x="8585136" y="4813637"/>
            <a:ext cx="79318" cy="79315"/>
          </a:xfrm>
          <a:custGeom>
            <a:avLst/>
            <a:gdLst/>
            <a:ahLst/>
            <a:cxnLst/>
            <a:rect l="l" t="t" r="r" b="b"/>
            <a:pathLst>
              <a:path w="79318" h="79315">
                <a:moveTo>
                  <a:pt x="4" y="39658"/>
                </a:moveTo>
                <a:cubicBezTo>
                  <a:pt x="4" y="17756"/>
                  <a:pt x="17759" y="0"/>
                  <a:pt x="39662" y="0"/>
                </a:cubicBezTo>
                <a:lnTo>
                  <a:pt x="39662" y="0"/>
                </a:lnTo>
                <a:lnTo>
                  <a:pt x="39660" y="0"/>
                </a:lnTo>
                <a:lnTo>
                  <a:pt x="39660" y="0"/>
                </a:lnTo>
                <a:cubicBezTo>
                  <a:pt x="61563" y="0"/>
                  <a:pt x="79318" y="17755"/>
                  <a:pt x="79318" y="39658"/>
                </a:cubicBezTo>
                <a:lnTo>
                  <a:pt x="79318" y="39658"/>
                </a:lnTo>
                <a:cubicBezTo>
                  <a:pt x="79318" y="39658"/>
                  <a:pt x="79318" y="39658"/>
                  <a:pt x="79318" y="39658"/>
                </a:cubicBezTo>
                <a:lnTo>
                  <a:pt x="79318" y="39658"/>
                </a:lnTo>
                <a:lnTo>
                  <a:pt x="79317" y="39657"/>
                </a:lnTo>
                <a:lnTo>
                  <a:pt x="79317" y="39657"/>
                </a:lnTo>
                <a:cubicBezTo>
                  <a:pt x="79317" y="61560"/>
                  <a:pt x="61561" y="79315"/>
                  <a:pt x="39659" y="79315"/>
                </a:cubicBezTo>
                <a:lnTo>
                  <a:pt x="39659" y="79315"/>
                </a:lnTo>
                <a:lnTo>
                  <a:pt x="39658" y="79314"/>
                </a:lnTo>
                <a:lnTo>
                  <a:pt x="39658" y="79314"/>
                </a:lnTo>
                <a:cubicBezTo>
                  <a:pt x="17756" y="79314"/>
                  <a:pt x="0" y="61559"/>
                  <a:pt x="0" y="39657"/>
                </a:cubicBezTo>
                <a:close/>
              </a:path>
            </a:pathLst>
          </a:custGeom>
          <a:solidFill>
            <a:srgbClr val="8787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5" name="object 245"/>
          <p:cNvSpPr/>
          <p:nvPr/>
        </p:nvSpPr>
        <p:spPr>
          <a:xfrm>
            <a:off x="8770541" y="4789869"/>
            <a:ext cx="125807" cy="125806"/>
          </a:xfrm>
          <a:custGeom>
            <a:avLst/>
            <a:gdLst/>
            <a:ahLst/>
            <a:cxnLst/>
            <a:rect l="l" t="t" r="r" b="b"/>
            <a:pathLst>
              <a:path w="125807" h="125806">
                <a:moveTo>
                  <a:pt x="0" y="62904"/>
                </a:moveTo>
                <a:cubicBezTo>
                  <a:pt x="0" y="28163"/>
                  <a:pt x="28163" y="0"/>
                  <a:pt x="62904" y="0"/>
                </a:cubicBezTo>
                <a:lnTo>
                  <a:pt x="62904" y="0"/>
                </a:lnTo>
                <a:lnTo>
                  <a:pt x="62903" y="0"/>
                </a:lnTo>
                <a:lnTo>
                  <a:pt x="62903" y="0"/>
                </a:lnTo>
                <a:cubicBezTo>
                  <a:pt x="97644" y="0"/>
                  <a:pt x="125807" y="28163"/>
                  <a:pt x="125807" y="62903"/>
                </a:cubicBezTo>
                <a:lnTo>
                  <a:pt x="125807" y="62903"/>
                </a:lnTo>
                <a:cubicBezTo>
                  <a:pt x="125807" y="62903"/>
                  <a:pt x="125807" y="62904"/>
                  <a:pt x="125807" y="62904"/>
                </a:cubicBezTo>
                <a:lnTo>
                  <a:pt x="125807" y="62904"/>
                </a:lnTo>
                <a:lnTo>
                  <a:pt x="125807" y="62903"/>
                </a:lnTo>
                <a:lnTo>
                  <a:pt x="125807" y="62903"/>
                </a:lnTo>
                <a:cubicBezTo>
                  <a:pt x="125807" y="97644"/>
                  <a:pt x="97644" y="125806"/>
                  <a:pt x="62904" y="125806"/>
                </a:cubicBezTo>
                <a:lnTo>
                  <a:pt x="62904" y="125806"/>
                </a:lnTo>
                <a:lnTo>
                  <a:pt x="62904" y="125806"/>
                </a:lnTo>
                <a:lnTo>
                  <a:pt x="62904" y="125806"/>
                </a:lnTo>
                <a:cubicBezTo>
                  <a:pt x="28162" y="125806"/>
                  <a:pt x="0" y="97643"/>
                  <a:pt x="0" y="62902"/>
                </a:cubicBezTo>
                <a:close/>
              </a:path>
            </a:pathLst>
          </a:custGeom>
          <a:solidFill>
            <a:srgbClr val="ae102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6" name="object 246"/>
          <p:cNvSpPr/>
          <p:nvPr/>
        </p:nvSpPr>
        <p:spPr>
          <a:xfrm>
            <a:off x="2673685" y="4720409"/>
            <a:ext cx="1288733" cy="261610"/>
          </a:xfrm>
          <a:custGeom>
            <a:avLst/>
            <a:gdLst/>
            <a:ahLst/>
            <a:cxnLst/>
            <a:rect l="l" t="t" r="r" b="b"/>
            <a:pathLst>
              <a:path w="1288733" h="261610">
                <a:moveTo>
                  <a:pt x="0" y="0"/>
                </a:moveTo>
                <a:lnTo>
                  <a:pt x="1288733" y="0"/>
                </a:lnTo>
                <a:lnTo>
                  <a:pt x="1288733" y="261610"/>
                </a:lnTo>
                <a:lnTo>
                  <a:pt x="0" y="26161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2765125" y="4794727"/>
            <a:ext cx="1139812" cy="15263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070" spc="10" dirty="0">
                <a:solidFill>
                  <a:srgbClr val="878787"/>
                </a:solidFill>
                <a:latin typeface="Calibri"/>
                <a:cs typeface="Calibri"/>
              </a:rPr>
              <a:t>Congress Highlights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274320" y="114370"/>
            <a:ext cx="1856422" cy="390634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2050" b="1" spc="10" dirty="0">
                <a:solidFill>
                  <a:srgbClr val="ae1022"/>
                </a:solidFill>
                <a:latin typeface="Arial"/>
                <a:cs typeface="Arial"/>
              </a:rPr>
              <a:t>ISAR-REACT 5</a:t>
            </a:r>
            <a:endParaRPr sz="20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7412316" y="4600981"/>
            <a:ext cx="1506918" cy="160423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909" spc="10" dirty="0">
                <a:solidFill>
                  <a:srgbClr val="808080"/>
                </a:solidFill>
                <a:latin typeface="Calibri"/>
                <a:cs typeface="Calibri"/>
              </a:rPr>
              <a:t>Schüpke S, </a:t>
            </a:r>
            <a:r>
              <a:rPr sz="909" i="1" spc="10" dirty="0">
                <a:solidFill>
                  <a:srgbClr val="808080"/>
                </a:solidFill>
                <a:latin typeface="Arial"/>
                <a:cs typeface="Arial"/>
              </a:rPr>
              <a:t>et al. NEJM</a:t>
            </a:r>
            <a:r>
              <a:rPr sz="909" spc="10" dirty="0">
                <a:solidFill>
                  <a:srgbClr val="808080"/>
                </a:solidFill>
                <a:latin typeface="Calibri"/>
                <a:cs typeface="Calibri"/>
              </a:rPr>
              <a:t>. 2019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47" name="object 247"/>
          <p:cNvSpPr/>
          <p:nvPr/>
        </p:nvSpPr>
        <p:spPr>
          <a:xfrm>
            <a:off x="273354" y="539086"/>
            <a:ext cx="8681833" cy="19050"/>
          </a:xfrm>
          <a:custGeom>
            <a:avLst/>
            <a:gdLst/>
            <a:ahLst/>
            <a:cxnLst/>
            <a:rect l="l" t="t" r="r" b="b"/>
            <a:pathLst>
              <a:path w="8681833" h="19050">
                <a:moveTo>
                  <a:pt x="8672309" y="9525"/>
                </a:moveTo>
                <a:lnTo>
                  <a:pt x="9525" y="9525"/>
                </a:lnTo>
              </a:path>
            </a:pathLst>
          </a:custGeom>
          <a:ln w="19050">
            <a:solidFill>
              <a:srgbClr val="d0d0d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8" name="object 248"/>
          <p:cNvSpPr/>
          <p:nvPr/>
        </p:nvSpPr>
        <p:spPr>
          <a:xfrm>
            <a:off x="580333" y="1343903"/>
            <a:ext cx="3776488" cy="465830"/>
          </a:xfrm>
          <a:custGeom>
            <a:avLst/>
            <a:gdLst/>
            <a:ahLst/>
            <a:cxnLst/>
            <a:rect l="l" t="t" r="r" b="b"/>
            <a:pathLst>
              <a:path w="3776488" h="465830">
                <a:moveTo>
                  <a:pt x="0" y="0"/>
                </a:moveTo>
                <a:lnTo>
                  <a:pt x="3776488" y="0"/>
                </a:lnTo>
                <a:lnTo>
                  <a:pt x="3776488" y="465830"/>
                </a:lnTo>
                <a:lnTo>
                  <a:pt x="0" y="465830"/>
                </a:lnTo>
                <a:close/>
              </a:path>
            </a:pathLst>
          </a:custGeom>
          <a:solidFill>
            <a:srgbClr val="8787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1069859" y="1399855"/>
            <a:ext cx="2837154" cy="389542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370" spc="10" dirty="0">
                <a:solidFill>
                  <a:srgbClr val="ffffff"/>
                </a:solidFill>
                <a:latin typeface="Calibri"/>
                <a:cs typeface="Calibri"/>
              </a:rPr>
              <a:t>4,018 pts with invasively managed ACS</a:t>
            </a:r>
            <a:endParaRPr sz="1300">
              <a:latin typeface="Calibri"/>
              <a:cs typeface="Calibri"/>
            </a:endParaRPr>
          </a:p>
          <a:p>
            <a:pPr marL="123949">
              <a:lnSpc>
                <a:spcPct val="100000"/>
              </a:lnSpc>
            </a:pP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(STEMI 41%, NSTEMI 46%, UA 13%)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9" name="object 249"/>
          <p:cNvSpPr/>
          <p:nvPr/>
        </p:nvSpPr>
        <p:spPr>
          <a:xfrm>
            <a:off x="580332" y="2308601"/>
            <a:ext cx="1815307" cy="605580"/>
          </a:xfrm>
          <a:custGeom>
            <a:avLst/>
            <a:gdLst/>
            <a:ahLst/>
            <a:cxnLst/>
            <a:rect l="l" t="t" r="r" b="b"/>
            <a:pathLst>
              <a:path w="1815307" h="605580">
                <a:moveTo>
                  <a:pt x="0" y="0"/>
                </a:moveTo>
                <a:lnTo>
                  <a:pt x="1815307" y="0"/>
                </a:lnTo>
                <a:lnTo>
                  <a:pt x="1815307" y="605580"/>
                </a:lnTo>
                <a:lnTo>
                  <a:pt x="0" y="605580"/>
                </a:lnTo>
                <a:close/>
              </a:path>
            </a:pathLst>
          </a:custGeom>
          <a:solidFill>
            <a:srgbClr val="0056a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0" name="object 250"/>
          <p:cNvSpPr/>
          <p:nvPr/>
        </p:nvSpPr>
        <p:spPr>
          <a:xfrm>
            <a:off x="573982" y="2302251"/>
            <a:ext cx="1828007" cy="618280"/>
          </a:xfrm>
          <a:custGeom>
            <a:avLst/>
            <a:gdLst/>
            <a:ahLst/>
            <a:cxnLst/>
            <a:rect l="l" t="t" r="r" b="b"/>
            <a:pathLst>
              <a:path w="1828007" h="618280">
                <a:moveTo>
                  <a:pt x="6350" y="6350"/>
                </a:moveTo>
                <a:lnTo>
                  <a:pt x="1821657" y="6350"/>
                </a:lnTo>
                <a:lnTo>
                  <a:pt x="1821657" y="611930"/>
                </a:lnTo>
                <a:lnTo>
                  <a:pt x="6350" y="611930"/>
                </a:lnTo>
                <a:close/>
              </a:path>
            </a:pathLst>
          </a:custGeom>
          <a:ln w="12700">
            <a:solidFill>
              <a:srgbClr val="0056a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1144068" y="2409092"/>
            <a:ext cx="732002" cy="398475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159" b="1" spc="10" dirty="0">
                <a:solidFill>
                  <a:srgbClr val="ffffff"/>
                </a:solidFill>
                <a:latin typeface="Arial"/>
                <a:cs typeface="Arial"/>
              </a:rPr>
              <a:t>Prasugrel</a:t>
            </a:r>
            <a:endParaRPr sz="1100">
              <a:latin typeface="Arial"/>
              <a:cs typeface="Arial"/>
            </a:endParaRPr>
          </a:p>
          <a:p>
            <a:pPr marL="39116">
              <a:lnSpc>
                <a:spcPct val="100000"/>
              </a:lnSpc>
            </a:pP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N=2,006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51" name="object 251"/>
          <p:cNvSpPr/>
          <p:nvPr/>
        </p:nvSpPr>
        <p:spPr>
          <a:xfrm>
            <a:off x="2541670" y="2308601"/>
            <a:ext cx="1809122" cy="605580"/>
          </a:xfrm>
          <a:custGeom>
            <a:avLst/>
            <a:gdLst/>
            <a:ahLst/>
            <a:cxnLst/>
            <a:rect l="l" t="t" r="r" b="b"/>
            <a:pathLst>
              <a:path w="1809122" h="605580">
                <a:moveTo>
                  <a:pt x="0" y="0"/>
                </a:moveTo>
                <a:lnTo>
                  <a:pt x="1809122" y="0"/>
                </a:lnTo>
                <a:lnTo>
                  <a:pt x="1809122" y="605580"/>
                </a:lnTo>
                <a:lnTo>
                  <a:pt x="0" y="605580"/>
                </a:lnTo>
                <a:close/>
              </a:path>
            </a:pathLst>
          </a:custGeom>
          <a:solidFill>
            <a:srgbClr val="ae102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2" name="object 252"/>
          <p:cNvSpPr/>
          <p:nvPr/>
        </p:nvSpPr>
        <p:spPr>
          <a:xfrm>
            <a:off x="2535320" y="2302251"/>
            <a:ext cx="1821822" cy="618280"/>
          </a:xfrm>
          <a:custGeom>
            <a:avLst/>
            <a:gdLst/>
            <a:ahLst/>
            <a:cxnLst/>
            <a:rect l="l" t="t" r="r" b="b"/>
            <a:pathLst>
              <a:path w="1821822" h="618280">
                <a:moveTo>
                  <a:pt x="6350" y="6350"/>
                </a:moveTo>
                <a:lnTo>
                  <a:pt x="1815472" y="6350"/>
                </a:lnTo>
                <a:lnTo>
                  <a:pt x="1815472" y="611930"/>
                </a:lnTo>
                <a:lnTo>
                  <a:pt x="6350" y="611930"/>
                </a:lnTo>
                <a:close/>
              </a:path>
            </a:pathLst>
          </a:custGeom>
          <a:ln w="12700">
            <a:solidFill>
              <a:srgbClr val="ae1022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3081038" y="2409092"/>
            <a:ext cx="772719" cy="398475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159" b="1" spc="10" dirty="0">
                <a:solidFill>
                  <a:srgbClr val="ffffff"/>
                </a:solidFill>
                <a:latin typeface="Arial"/>
                <a:cs typeface="Arial"/>
              </a:rPr>
              <a:t>Ticagrelor</a:t>
            </a:r>
            <a:endParaRPr sz="1100">
              <a:latin typeface="Arial"/>
              <a:cs typeface="Arial"/>
            </a:endParaRPr>
          </a:p>
          <a:p>
            <a:pPr marL="60393">
              <a:lnSpc>
                <a:spcPct val="100000"/>
              </a:lnSpc>
            </a:pP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N=2,012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1616089" y="943798"/>
            <a:ext cx="1782165" cy="37500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980" b="1" spc="10" dirty="0">
                <a:latin typeface="Arial"/>
                <a:cs typeface="Arial"/>
              </a:rPr>
              <a:t>ISAR-REACT 5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3" name="object 253"/>
          <p:cNvSpPr/>
          <p:nvPr/>
        </p:nvSpPr>
        <p:spPr>
          <a:xfrm>
            <a:off x="580332" y="2914181"/>
            <a:ext cx="1815307" cy="1301940"/>
          </a:xfrm>
          <a:custGeom>
            <a:avLst/>
            <a:gdLst/>
            <a:ahLst/>
            <a:cxnLst/>
            <a:rect l="l" t="t" r="r" b="b"/>
            <a:pathLst>
              <a:path w="1815307" h="1301940">
                <a:moveTo>
                  <a:pt x="0" y="0"/>
                </a:moveTo>
                <a:lnTo>
                  <a:pt x="1815307" y="0"/>
                </a:lnTo>
                <a:lnTo>
                  <a:pt x="1815307" y="1301940"/>
                </a:lnTo>
                <a:lnTo>
                  <a:pt x="0" y="130194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4" name="object 254"/>
          <p:cNvSpPr/>
          <p:nvPr/>
        </p:nvSpPr>
        <p:spPr>
          <a:xfrm>
            <a:off x="573982" y="2907831"/>
            <a:ext cx="1828007" cy="1314640"/>
          </a:xfrm>
          <a:custGeom>
            <a:avLst/>
            <a:gdLst/>
            <a:ahLst/>
            <a:cxnLst/>
            <a:rect l="l" t="t" r="r" b="b"/>
            <a:pathLst>
              <a:path w="1828007" h="1314640">
                <a:moveTo>
                  <a:pt x="6350" y="6350"/>
                </a:moveTo>
                <a:lnTo>
                  <a:pt x="1821657" y="6350"/>
                </a:lnTo>
                <a:lnTo>
                  <a:pt x="1821657" y="1308290"/>
                </a:lnTo>
                <a:lnTo>
                  <a:pt x="6350" y="1308290"/>
                </a:lnTo>
                <a:close/>
              </a:path>
            </a:pathLst>
          </a:custGeom>
          <a:ln w="12700">
            <a:solidFill>
              <a:srgbClr val="0056a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701032" y="3008834"/>
            <a:ext cx="1619580" cy="1072998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119087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Loading dose after</a:t>
            </a:r>
            <a:endParaRPr sz="14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1370" spc="10" dirty="0">
                <a:latin typeface="Calibri"/>
                <a:cs typeface="Calibri"/>
              </a:rPr>
              <a:t>coronary angiography</a:t>
            </a:r>
            <a:endParaRPr sz="1300">
              <a:latin typeface="Calibri"/>
              <a:cs typeface="Calibri"/>
            </a:endParaRPr>
          </a:p>
          <a:p>
            <a:pPr marL="26615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in NSTE-ACS and at</a:t>
            </a:r>
            <a:endParaRPr sz="1400">
              <a:latin typeface="Calibri"/>
              <a:cs typeface="Calibri"/>
            </a:endParaRPr>
          </a:p>
          <a:p>
            <a:pPr marL="100855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randomisation in</a:t>
            </a:r>
            <a:endParaRPr sz="1400">
              <a:latin typeface="Calibri"/>
              <a:cs typeface="Calibri"/>
            </a:endParaRPr>
          </a:p>
          <a:p>
            <a:pPr marL="187485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STEMI with dose</a:t>
            </a:r>
            <a:endParaRPr sz="1400">
              <a:latin typeface="Calibri"/>
              <a:cs typeface="Calibri"/>
            </a:endParaRPr>
          </a:p>
          <a:p>
            <a:pPr marL="58526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reduction as per IFU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55" name="object 255"/>
          <p:cNvSpPr/>
          <p:nvPr/>
        </p:nvSpPr>
        <p:spPr>
          <a:xfrm>
            <a:off x="2541670" y="2914181"/>
            <a:ext cx="1809122" cy="1301940"/>
          </a:xfrm>
          <a:custGeom>
            <a:avLst/>
            <a:gdLst/>
            <a:ahLst/>
            <a:cxnLst/>
            <a:rect l="l" t="t" r="r" b="b"/>
            <a:pathLst>
              <a:path w="1809122" h="1301940">
                <a:moveTo>
                  <a:pt x="0" y="0"/>
                </a:moveTo>
                <a:lnTo>
                  <a:pt x="1809122" y="0"/>
                </a:lnTo>
                <a:lnTo>
                  <a:pt x="1809122" y="1301940"/>
                </a:lnTo>
                <a:lnTo>
                  <a:pt x="0" y="130194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6" name="object 256"/>
          <p:cNvSpPr/>
          <p:nvPr/>
        </p:nvSpPr>
        <p:spPr>
          <a:xfrm>
            <a:off x="2535320" y="2907831"/>
            <a:ext cx="1821822" cy="1314640"/>
          </a:xfrm>
          <a:custGeom>
            <a:avLst/>
            <a:gdLst/>
            <a:ahLst/>
            <a:cxnLst/>
            <a:rect l="l" t="t" r="r" b="b"/>
            <a:pathLst>
              <a:path w="1821822" h="1314640">
                <a:moveTo>
                  <a:pt x="6350" y="6350"/>
                </a:moveTo>
                <a:lnTo>
                  <a:pt x="1815472" y="6350"/>
                </a:lnTo>
                <a:lnTo>
                  <a:pt x="1815472" y="1308290"/>
                </a:lnTo>
                <a:lnTo>
                  <a:pt x="6350" y="1308290"/>
                </a:lnTo>
                <a:close/>
              </a:path>
            </a:pathLst>
          </a:custGeom>
          <a:ln w="12700">
            <a:solidFill>
              <a:srgbClr val="ae1022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2663054" y="3200858"/>
            <a:ext cx="1607668" cy="721506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171134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Loading dose at</a:t>
            </a:r>
            <a:endParaRPr sz="1400">
              <a:latin typeface="Calibri"/>
              <a:cs typeface="Calibri"/>
            </a:endParaRPr>
          </a:p>
          <a:p>
            <a:pPr marL="214883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randomisation</a:t>
            </a:r>
            <a:endParaRPr sz="14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1069" spc="10" dirty="0">
                <a:latin typeface="Calibri"/>
                <a:cs typeface="Calibri"/>
              </a:rPr>
              <a:t>irrespective of clinical</a:t>
            </a:r>
            <a:endParaRPr sz="1000">
              <a:latin typeface="Calibri"/>
              <a:cs typeface="Calibri"/>
            </a:endParaRPr>
          </a:p>
          <a:p>
            <a:pPr marL="321803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presentation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1895042" y="2053064"/>
            <a:ext cx="1167485" cy="222595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559" spc="10" dirty="0">
                <a:latin typeface="Calibri"/>
                <a:cs typeface="Calibri"/>
              </a:rPr>
              <a:t>Patient-level randomisation</a:t>
            </a:r>
            <a:endParaRPr sz="500">
              <a:latin typeface="Calibri"/>
              <a:cs typeface="Calibri"/>
            </a:endParaRPr>
          </a:p>
          <a:p>
            <a:pPr marL="350837">
              <a:lnSpc>
                <a:spcPct val="100000"/>
              </a:lnSpc>
            </a:pPr>
            <a:r>
              <a:rPr sz="800" spc="10" dirty="0">
                <a:latin typeface="Calibri"/>
                <a:cs typeface="Calibri"/>
              </a:rPr>
              <a:t>Open label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1057773" y="4290439"/>
            <a:ext cx="890867" cy="15263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100" spc="10" dirty="0">
                <a:solidFill>
                  <a:srgbClr val="0056aa"/>
                </a:solidFill>
                <a:latin typeface="Calibri"/>
                <a:cs typeface="Calibri"/>
              </a:rPr>
              <a:t>CONTROL ARM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2777811" y="4285679"/>
            <a:ext cx="1372552" cy="15263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070" spc="10" dirty="0">
                <a:solidFill>
                  <a:srgbClr val="ae1022"/>
                </a:solidFill>
                <a:latin typeface="Calibri"/>
                <a:cs typeface="Calibri"/>
              </a:rPr>
              <a:t>INVESTIGATIONAL ARM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57" name="object 257"/>
          <p:cNvSpPr/>
          <p:nvPr/>
        </p:nvSpPr>
        <p:spPr>
          <a:xfrm>
            <a:off x="1497185" y="1996066"/>
            <a:ext cx="1918050" cy="0"/>
          </a:xfrm>
          <a:custGeom>
            <a:avLst/>
            <a:gdLst/>
            <a:ahLst/>
            <a:cxnLst/>
            <a:rect l="l" t="t" r="r" b="b"/>
            <a:pathLst>
              <a:path w="1918050" h="0">
                <a:moveTo>
                  <a:pt x="0" y="0"/>
                </a:moveTo>
                <a:lnTo>
                  <a:pt x="1918050" y="0"/>
                </a:lnTo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8" name="object 258"/>
          <p:cNvSpPr/>
          <p:nvPr/>
        </p:nvSpPr>
        <p:spPr>
          <a:xfrm>
            <a:off x="1490835" y="1989716"/>
            <a:ext cx="1930750" cy="12700"/>
          </a:xfrm>
          <a:custGeom>
            <a:avLst/>
            <a:gdLst/>
            <a:ahLst/>
            <a:cxnLst/>
            <a:rect l="l" t="t" r="r" b="b"/>
            <a:pathLst>
              <a:path w="1930750" h="12700">
                <a:moveTo>
                  <a:pt x="6350" y="6350"/>
                </a:moveTo>
                <a:lnTo>
                  <a:pt x="1924400" y="635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9" name="object 259"/>
          <p:cNvSpPr/>
          <p:nvPr/>
        </p:nvSpPr>
        <p:spPr>
          <a:xfrm>
            <a:off x="1497185" y="1990778"/>
            <a:ext cx="0" cy="330116"/>
          </a:xfrm>
          <a:custGeom>
            <a:avLst/>
            <a:gdLst/>
            <a:ahLst/>
            <a:cxnLst/>
            <a:rect l="l" t="t" r="r" b="b"/>
            <a:pathLst>
              <a:path w="0" h="330116">
                <a:moveTo>
                  <a:pt x="0" y="330117"/>
                </a:moveTo>
                <a:lnTo>
                  <a:pt x="0" y="0"/>
                </a:lnTo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0" name="object 260"/>
          <p:cNvSpPr/>
          <p:nvPr/>
        </p:nvSpPr>
        <p:spPr>
          <a:xfrm>
            <a:off x="1459085" y="1990778"/>
            <a:ext cx="76200" cy="330116"/>
          </a:xfrm>
          <a:custGeom>
            <a:avLst/>
            <a:gdLst/>
            <a:ahLst/>
            <a:cxnLst/>
            <a:rect l="l" t="t" r="r" b="b"/>
            <a:pathLst>
              <a:path w="76200" h="330116">
                <a:moveTo>
                  <a:pt x="44450" y="295827"/>
                </a:moveTo>
                <a:lnTo>
                  <a:pt x="44450" y="0"/>
                </a:lnTo>
                <a:lnTo>
                  <a:pt x="31749" y="0"/>
                </a:lnTo>
                <a:lnTo>
                  <a:pt x="31749" y="295827"/>
                </a:lnTo>
                <a:close/>
                <a:moveTo>
                  <a:pt x="38100" y="330117"/>
                </a:moveTo>
                <a:lnTo>
                  <a:pt x="76200" y="253917"/>
                </a:lnTo>
                <a:lnTo>
                  <a:pt x="0" y="253917"/>
                </a:lnTo>
                <a:lnTo>
                  <a:pt x="38100" y="330117"/>
                </a:lnTo>
                <a:close/>
              </a:path>
            </a:pathLst>
          </a:custGeom>
          <a:solidFill>
            <a:srgbClr val="8787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1" name="object 261"/>
          <p:cNvSpPr/>
          <p:nvPr/>
        </p:nvSpPr>
        <p:spPr>
          <a:xfrm>
            <a:off x="3415235" y="1996065"/>
            <a:ext cx="0" cy="316570"/>
          </a:xfrm>
          <a:custGeom>
            <a:avLst/>
            <a:gdLst/>
            <a:ahLst/>
            <a:cxnLst/>
            <a:rect l="l" t="t" r="r" b="b"/>
            <a:pathLst>
              <a:path w="0" h="316570">
                <a:moveTo>
                  <a:pt x="0" y="316570"/>
                </a:moveTo>
                <a:lnTo>
                  <a:pt x="0" y="0"/>
                </a:lnTo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2" name="object 262"/>
          <p:cNvSpPr/>
          <p:nvPr/>
        </p:nvSpPr>
        <p:spPr>
          <a:xfrm>
            <a:off x="3377135" y="1996065"/>
            <a:ext cx="76200" cy="316570"/>
          </a:xfrm>
          <a:custGeom>
            <a:avLst/>
            <a:gdLst/>
            <a:ahLst/>
            <a:cxnLst/>
            <a:rect l="l" t="t" r="r" b="b"/>
            <a:pathLst>
              <a:path w="76200" h="316570">
                <a:moveTo>
                  <a:pt x="44450" y="282280"/>
                </a:moveTo>
                <a:lnTo>
                  <a:pt x="44450" y="0"/>
                </a:lnTo>
                <a:lnTo>
                  <a:pt x="31749" y="0"/>
                </a:lnTo>
                <a:lnTo>
                  <a:pt x="31749" y="282280"/>
                </a:lnTo>
                <a:close/>
                <a:moveTo>
                  <a:pt x="38100" y="316570"/>
                </a:moveTo>
                <a:lnTo>
                  <a:pt x="76200" y="240370"/>
                </a:lnTo>
                <a:lnTo>
                  <a:pt x="0" y="240370"/>
                </a:lnTo>
                <a:lnTo>
                  <a:pt x="38100" y="316570"/>
                </a:lnTo>
                <a:close/>
              </a:path>
            </a:pathLst>
          </a:custGeom>
          <a:solidFill>
            <a:srgbClr val="8787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3" name="object 263"/>
          <p:cNvSpPr/>
          <p:nvPr/>
        </p:nvSpPr>
        <p:spPr>
          <a:xfrm>
            <a:off x="2444956" y="1711280"/>
            <a:ext cx="0" cy="279498"/>
          </a:xfrm>
          <a:custGeom>
            <a:avLst/>
            <a:gdLst/>
            <a:ahLst/>
            <a:cxnLst/>
            <a:rect l="l" t="t" r="r" b="b"/>
            <a:pathLst>
              <a:path w="0" h="279498">
                <a:moveTo>
                  <a:pt x="0" y="279498"/>
                </a:moveTo>
                <a:lnTo>
                  <a:pt x="0" y="0"/>
                </a:lnTo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4" name="object 264"/>
          <p:cNvSpPr/>
          <p:nvPr/>
        </p:nvSpPr>
        <p:spPr>
          <a:xfrm>
            <a:off x="2438606" y="1704930"/>
            <a:ext cx="12700" cy="292198"/>
          </a:xfrm>
          <a:custGeom>
            <a:avLst/>
            <a:gdLst/>
            <a:ahLst/>
            <a:cxnLst/>
            <a:rect l="l" t="t" r="r" b="b"/>
            <a:pathLst>
              <a:path w="12700" h="292198">
                <a:moveTo>
                  <a:pt x="6350" y="285848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5" name="object 265"/>
          <p:cNvSpPr/>
          <p:nvPr/>
        </p:nvSpPr>
        <p:spPr>
          <a:xfrm>
            <a:off x="4690593" y="917861"/>
            <a:ext cx="4177610" cy="584775"/>
          </a:xfrm>
          <a:custGeom>
            <a:avLst/>
            <a:gdLst/>
            <a:ahLst/>
            <a:cxnLst/>
            <a:rect l="l" t="t" r="r" b="b"/>
            <a:pathLst>
              <a:path w="4177610" h="584775">
                <a:moveTo>
                  <a:pt x="0" y="0"/>
                </a:moveTo>
                <a:lnTo>
                  <a:pt x="4177611" y="0"/>
                </a:lnTo>
                <a:lnTo>
                  <a:pt x="4177611" y="584775"/>
                </a:lnTo>
                <a:lnTo>
                  <a:pt x="0" y="5847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4762594" y="1005178"/>
            <a:ext cx="3229864" cy="445190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600" spc="10" dirty="0">
                <a:solidFill>
                  <a:srgbClr val="878787"/>
                </a:solidFill>
                <a:latin typeface="Calibri"/>
                <a:cs typeface="Calibri"/>
              </a:rPr>
              <a:t>DEATH, MI OR STROKE AT 12 MONTHS</a:t>
            </a:r>
            <a:endParaRPr sz="16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1600" spc="10" dirty="0">
                <a:solidFill>
                  <a:srgbClr val="878787"/>
                </a:solidFill>
                <a:latin typeface="Calibri"/>
                <a:cs typeface="Calibri"/>
              </a:rPr>
              <a:t>(PRIMARY ENDPOINT, ITT)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66" name="object 266"/>
          <p:cNvSpPr/>
          <p:nvPr/>
        </p:nvSpPr>
        <p:spPr>
          <a:xfrm>
            <a:off x="4617244" y="1112837"/>
            <a:ext cx="4263231" cy="3109912"/>
          </a:xfrm>
          <a:custGeom>
            <a:avLst/>
            <a:gdLst/>
            <a:ahLst/>
            <a:cxnLst/>
            <a:rect l="l" t="t" r="r" b="b"/>
            <a:pathLst>
              <a:path w="4263231" h="3109912">
                <a:moveTo>
                  <a:pt x="4256881" y="330200"/>
                </a:moveTo>
                <a:lnTo>
                  <a:pt x="4251325" y="3103563"/>
                </a:lnTo>
                <a:lnTo>
                  <a:pt x="6350" y="3103563"/>
                </a:lnTo>
                <a:lnTo>
                  <a:pt x="6350" y="635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7" name="object 267"/>
          <p:cNvSpPr/>
          <p:nvPr/>
        </p:nvSpPr>
        <p:spPr>
          <a:xfrm>
            <a:off x="4569313" y="1033137"/>
            <a:ext cx="108000" cy="108000"/>
          </a:xfrm>
          <a:custGeom>
            <a:avLst/>
            <a:gdLst/>
            <a:ahLst/>
            <a:cxnLst/>
            <a:rect l="l" t="t" r="r" b="b"/>
            <a:pathLst>
              <a:path w="108000" h="108000">
                <a:moveTo>
                  <a:pt x="1" y="54001"/>
                </a:moveTo>
                <a:cubicBezTo>
                  <a:pt x="1" y="24177"/>
                  <a:pt x="24178" y="1"/>
                  <a:pt x="54001" y="0"/>
                </a:cubicBezTo>
                <a:lnTo>
                  <a:pt x="54001" y="0"/>
                </a:lnTo>
                <a:lnTo>
                  <a:pt x="54000" y="0"/>
                </a:lnTo>
                <a:lnTo>
                  <a:pt x="54000" y="0"/>
                </a:lnTo>
                <a:cubicBezTo>
                  <a:pt x="83824" y="0"/>
                  <a:pt x="108000" y="24177"/>
                  <a:pt x="108000" y="54001"/>
                </a:cubicBezTo>
                <a:lnTo>
                  <a:pt x="108000" y="54001"/>
                </a:lnTo>
                <a:cubicBezTo>
                  <a:pt x="108000" y="54001"/>
                  <a:pt x="108000" y="54001"/>
                  <a:pt x="108000" y="54001"/>
                </a:cubicBezTo>
                <a:lnTo>
                  <a:pt x="108000" y="54001"/>
                </a:lnTo>
                <a:lnTo>
                  <a:pt x="108000" y="54001"/>
                </a:lnTo>
                <a:lnTo>
                  <a:pt x="108000" y="54001"/>
                </a:lnTo>
                <a:cubicBezTo>
                  <a:pt x="108000" y="83824"/>
                  <a:pt x="83824" y="108000"/>
                  <a:pt x="54001" y="108000"/>
                </a:cubicBezTo>
                <a:lnTo>
                  <a:pt x="54001" y="108000"/>
                </a:lnTo>
                <a:lnTo>
                  <a:pt x="54001" y="108000"/>
                </a:lnTo>
                <a:lnTo>
                  <a:pt x="54001" y="108000"/>
                </a:lnTo>
                <a:cubicBezTo>
                  <a:pt x="24177" y="108000"/>
                  <a:pt x="0" y="83824"/>
                  <a:pt x="0" y="54001"/>
                </a:cubicBezTo>
                <a:close/>
              </a:path>
            </a:pathLst>
          </a:custGeom>
          <a:solidFill>
            <a:srgbClr val="ae102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8" name="object 268"/>
          <p:cNvSpPr/>
          <p:nvPr/>
        </p:nvSpPr>
        <p:spPr>
          <a:xfrm>
            <a:off x="4944274" y="1458277"/>
            <a:ext cx="3465525" cy="2506471"/>
          </a:xfrm>
          <a:custGeom>
            <a:avLst/>
            <a:gdLst/>
            <a:ahLst/>
            <a:cxnLst/>
            <a:rect l="l" t="t" r="r" b="b"/>
            <a:pathLst>
              <a:path w="3465525" h="2506471">
                <a:moveTo>
                  <a:pt x="4762" y="4763"/>
                </a:moveTo>
                <a:lnTo>
                  <a:pt x="3460763" y="4763"/>
                </a:lnTo>
                <a:lnTo>
                  <a:pt x="3460763" y="2501710"/>
                </a:lnTo>
                <a:lnTo>
                  <a:pt x="4762" y="2501710"/>
                </a:lnTo>
                <a:close/>
              </a:path>
            </a:pathLst>
          </a:custGeom>
          <a:ln w="9525"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9" name="object 269"/>
          <p:cNvSpPr/>
          <p:nvPr/>
        </p:nvSpPr>
        <p:spPr>
          <a:xfrm>
            <a:off x="5303384" y="1608137"/>
            <a:ext cx="2867491" cy="2000199"/>
          </a:xfrm>
          <a:custGeom>
            <a:avLst/>
            <a:gdLst/>
            <a:ahLst/>
            <a:cxnLst/>
            <a:rect l="l" t="t" r="r" b="b"/>
            <a:pathLst>
              <a:path w="2867491" h="2000199">
                <a:moveTo>
                  <a:pt x="4762" y="4763"/>
                </a:moveTo>
                <a:lnTo>
                  <a:pt x="2862728" y="4763"/>
                </a:lnTo>
                <a:lnTo>
                  <a:pt x="2862728" y="1995437"/>
                </a:lnTo>
                <a:lnTo>
                  <a:pt x="4762" y="1995437"/>
                </a:lnTo>
                <a:close/>
              </a:path>
            </a:pathLst>
          </a:custGeom>
          <a:ln w="9525"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0" name="object 270"/>
          <p:cNvSpPr/>
          <p:nvPr/>
        </p:nvSpPr>
        <p:spPr>
          <a:xfrm>
            <a:off x="5303384" y="3598811"/>
            <a:ext cx="2867491" cy="9525"/>
          </a:xfrm>
          <a:custGeom>
            <a:avLst/>
            <a:gdLst/>
            <a:ahLst/>
            <a:cxnLst/>
            <a:rect l="l" t="t" r="r" b="b"/>
            <a:pathLst>
              <a:path w="2867491" h="9525">
                <a:moveTo>
                  <a:pt x="4762" y="4763"/>
                </a:moveTo>
                <a:lnTo>
                  <a:pt x="2862728" y="4763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1" name="object 271"/>
          <p:cNvSpPr/>
          <p:nvPr/>
        </p:nvSpPr>
        <p:spPr>
          <a:xfrm>
            <a:off x="5303384" y="3598811"/>
            <a:ext cx="9525" cy="55130"/>
          </a:xfrm>
          <a:custGeom>
            <a:avLst/>
            <a:gdLst/>
            <a:ahLst/>
            <a:cxnLst/>
            <a:rect l="l" t="t" r="r" b="b"/>
            <a:pathLst>
              <a:path w="9525" h="55130">
                <a:moveTo>
                  <a:pt x="4762" y="4763"/>
                </a:moveTo>
                <a:lnTo>
                  <a:pt x="4762" y="50369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2" name="object 272"/>
          <p:cNvSpPr/>
          <p:nvPr/>
        </p:nvSpPr>
        <p:spPr>
          <a:xfrm>
            <a:off x="5779711" y="3598811"/>
            <a:ext cx="9525" cy="55130"/>
          </a:xfrm>
          <a:custGeom>
            <a:avLst/>
            <a:gdLst/>
            <a:ahLst/>
            <a:cxnLst/>
            <a:rect l="l" t="t" r="r" b="b"/>
            <a:pathLst>
              <a:path w="9525" h="55130">
                <a:moveTo>
                  <a:pt x="4763" y="4763"/>
                </a:moveTo>
                <a:lnTo>
                  <a:pt x="4763" y="50369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3" name="object 273"/>
          <p:cNvSpPr/>
          <p:nvPr/>
        </p:nvSpPr>
        <p:spPr>
          <a:xfrm>
            <a:off x="6256039" y="3598811"/>
            <a:ext cx="9525" cy="55130"/>
          </a:xfrm>
          <a:custGeom>
            <a:avLst/>
            <a:gdLst/>
            <a:ahLst/>
            <a:cxnLst/>
            <a:rect l="l" t="t" r="r" b="b"/>
            <a:pathLst>
              <a:path w="9525" h="55130">
                <a:moveTo>
                  <a:pt x="4762" y="4763"/>
                </a:moveTo>
                <a:lnTo>
                  <a:pt x="4762" y="50369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4" name="object 274"/>
          <p:cNvSpPr/>
          <p:nvPr/>
        </p:nvSpPr>
        <p:spPr>
          <a:xfrm>
            <a:off x="6732366" y="3598811"/>
            <a:ext cx="9525" cy="55130"/>
          </a:xfrm>
          <a:custGeom>
            <a:avLst/>
            <a:gdLst/>
            <a:ahLst/>
            <a:cxnLst/>
            <a:rect l="l" t="t" r="r" b="b"/>
            <a:pathLst>
              <a:path w="9525" h="55130">
                <a:moveTo>
                  <a:pt x="4763" y="4763"/>
                </a:moveTo>
                <a:lnTo>
                  <a:pt x="4763" y="50369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5" name="object 275"/>
          <p:cNvSpPr/>
          <p:nvPr/>
        </p:nvSpPr>
        <p:spPr>
          <a:xfrm>
            <a:off x="7208695" y="3598811"/>
            <a:ext cx="9525" cy="55130"/>
          </a:xfrm>
          <a:custGeom>
            <a:avLst/>
            <a:gdLst/>
            <a:ahLst/>
            <a:cxnLst/>
            <a:rect l="l" t="t" r="r" b="b"/>
            <a:pathLst>
              <a:path w="9525" h="55130">
                <a:moveTo>
                  <a:pt x="4762" y="4763"/>
                </a:moveTo>
                <a:lnTo>
                  <a:pt x="4762" y="50369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6" name="object 276"/>
          <p:cNvSpPr/>
          <p:nvPr/>
        </p:nvSpPr>
        <p:spPr>
          <a:xfrm>
            <a:off x="7685022" y="3598811"/>
            <a:ext cx="9525" cy="55130"/>
          </a:xfrm>
          <a:custGeom>
            <a:avLst/>
            <a:gdLst/>
            <a:ahLst/>
            <a:cxnLst/>
            <a:rect l="l" t="t" r="r" b="b"/>
            <a:pathLst>
              <a:path w="9525" h="55130">
                <a:moveTo>
                  <a:pt x="4763" y="4763"/>
                </a:moveTo>
                <a:lnTo>
                  <a:pt x="4763" y="50369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7" name="object 277"/>
          <p:cNvSpPr/>
          <p:nvPr/>
        </p:nvSpPr>
        <p:spPr>
          <a:xfrm>
            <a:off x="8161350" y="3598811"/>
            <a:ext cx="9525" cy="55130"/>
          </a:xfrm>
          <a:custGeom>
            <a:avLst/>
            <a:gdLst/>
            <a:ahLst/>
            <a:cxnLst/>
            <a:rect l="l" t="t" r="r" b="b"/>
            <a:pathLst>
              <a:path w="9525" h="55130">
                <a:moveTo>
                  <a:pt x="4762" y="4763"/>
                </a:moveTo>
                <a:lnTo>
                  <a:pt x="4762" y="50369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8" name="object 278"/>
          <p:cNvSpPr/>
          <p:nvPr/>
        </p:nvSpPr>
        <p:spPr>
          <a:xfrm>
            <a:off x="5303384" y="1608137"/>
            <a:ext cx="9525" cy="2000199"/>
          </a:xfrm>
          <a:custGeom>
            <a:avLst/>
            <a:gdLst/>
            <a:ahLst/>
            <a:cxnLst/>
            <a:rect l="l" t="t" r="r" b="b"/>
            <a:pathLst>
              <a:path w="9525" h="2000199">
                <a:moveTo>
                  <a:pt x="4762" y="4763"/>
                </a:moveTo>
                <a:lnTo>
                  <a:pt x="4762" y="1995437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9" name="object 279"/>
          <p:cNvSpPr/>
          <p:nvPr/>
        </p:nvSpPr>
        <p:spPr>
          <a:xfrm>
            <a:off x="5257778" y="3598811"/>
            <a:ext cx="55130" cy="9525"/>
          </a:xfrm>
          <a:custGeom>
            <a:avLst/>
            <a:gdLst/>
            <a:ahLst/>
            <a:cxnLst/>
            <a:rect l="l" t="t" r="r" b="b"/>
            <a:pathLst>
              <a:path w="55130" h="9525">
                <a:moveTo>
                  <a:pt x="4763" y="4763"/>
                </a:moveTo>
                <a:lnTo>
                  <a:pt x="50368" y="4763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0" name="object 280"/>
          <p:cNvSpPr/>
          <p:nvPr/>
        </p:nvSpPr>
        <p:spPr>
          <a:xfrm>
            <a:off x="5257778" y="3200677"/>
            <a:ext cx="55130" cy="9525"/>
          </a:xfrm>
          <a:custGeom>
            <a:avLst/>
            <a:gdLst/>
            <a:ahLst/>
            <a:cxnLst/>
            <a:rect l="l" t="t" r="r" b="b"/>
            <a:pathLst>
              <a:path w="55130" h="9525">
                <a:moveTo>
                  <a:pt x="4763" y="4762"/>
                </a:moveTo>
                <a:lnTo>
                  <a:pt x="50368" y="4762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1" name="object 281"/>
          <p:cNvSpPr/>
          <p:nvPr/>
        </p:nvSpPr>
        <p:spPr>
          <a:xfrm>
            <a:off x="5257778" y="2802542"/>
            <a:ext cx="55130" cy="9525"/>
          </a:xfrm>
          <a:custGeom>
            <a:avLst/>
            <a:gdLst/>
            <a:ahLst/>
            <a:cxnLst/>
            <a:rect l="l" t="t" r="r" b="b"/>
            <a:pathLst>
              <a:path w="55130" h="9525">
                <a:moveTo>
                  <a:pt x="4763" y="4762"/>
                </a:moveTo>
                <a:lnTo>
                  <a:pt x="50368" y="4762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2" name="object 282"/>
          <p:cNvSpPr/>
          <p:nvPr/>
        </p:nvSpPr>
        <p:spPr>
          <a:xfrm>
            <a:off x="5257778" y="2404407"/>
            <a:ext cx="55130" cy="9525"/>
          </a:xfrm>
          <a:custGeom>
            <a:avLst/>
            <a:gdLst/>
            <a:ahLst/>
            <a:cxnLst/>
            <a:rect l="l" t="t" r="r" b="b"/>
            <a:pathLst>
              <a:path w="55130" h="9525">
                <a:moveTo>
                  <a:pt x="4763" y="4762"/>
                </a:moveTo>
                <a:lnTo>
                  <a:pt x="50368" y="4762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3" name="object 283"/>
          <p:cNvSpPr/>
          <p:nvPr/>
        </p:nvSpPr>
        <p:spPr>
          <a:xfrm>
            <a:off x="5257778" y="2006272"/>
            <a:ext cx="55130" cy="9525"/>
          </a:xfrm>
          <a:custGeom>
            <a:avLst/>
            <a:gdLst/>
            <a:ahLst/>
            <a:cxnLst/>
            <a:rect l="l" t="t" r="r" b="b"/>
            <a:pathLst>
              <a:path w="55130" h="9525">
                <a:moveTo>
                  <a:pt x="4763" y="4762"/>
                </a:moveTo>
                <a:lnTo>
                  <a:pt x="50368" y="4762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4" name="object 284"/>
          <p:cNvSpPr/>
          <p:nvPr/>
        </p:nvSpPr>
        <p:spPr>
          <a:xfrm>
            <a:off x="5257778" y="1608137"/>
            <a:ext cx="55130" cy="9525"/>
          </a:xfrm>
          <a:custGeom>
            <a:avLst/>
            <a:gdLst/>
            <a:ahLst/>
            <a:cxnLst/>
            <a:rect l="l" t="t" r="r" b="b"/>
            <a:pathLst>
              <a:path w="55130" h="9525">
                <a:moveTo>
                  <a:pt x="4763" y="4763"/>
                </a:moveTo>
                <a:lnTo>
                  <a:pt x="50368" y="4763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pic>
        <p:nvPicPr>
          <p:cNvPr id="42" name="Image"/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5465336" y="2957033"/>
            <a:ext cx="471561" cy="496812"/>
          </a:xfrm>
          <a:prstGeom prst="rect">
            <a:avLst/>
          </a:prstGeom>
        </p:spPr>
      </p:pic>
      <p:sp>
        <p:nvSpPr>
          <p:cNvPr id="1" name="text 1"/>
          <p:cNvSpPr txBox="1"/>
          <p:nvPr/>
        </p:nvSpPr>
        <p:spPr>
          <a:xfrm>
            <a:off x="5274808" y="3729944"/>
            <a:ext cx="111278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5751136" y="3729944"/>
            <a:ext cx="111278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6227463" y="3729944"/>
            <a:ext cx="111278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6703791" y="3729944"/>
            <a:ext cx="111278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7180120" y="3729944"/>
            <a:ext cx="111277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7616760" y="3729944"/>
            <a:ext cx="188199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10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8093087" y="3729944"/>
            <a:ext cx="188199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12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5021262" y="1552808"/>
            <a:ext cx="188200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10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5099844" y="1950943"/>
            <a:ext cx="111278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5099844" y="2349078"/>
            <a:ext cx="111278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5099844" y="2747212"/>
            <a:ext cx="111278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5099844" y="3145347"/>
            <a:ext cx="111278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5099844" y="3543482"/>
            <a:ext cx="111278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3" name="Image"/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5438775" y="3029743"/>
            <a:ext cx="73025" cy="73025"/>
          </a:xfrm>
          <a:prstGeom prst="rect">
            <a:avLst/>
          </a:prstGeom>
        </p:spPr>
      </p:pic>
      <p:pic>
        <p:nvPicPr>
          <p:cNvPr id="44" name="Image"/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5700712" y="2930525"/>
            <a:ext cx="73025" cy="73025"/>
          </a:xfrm>
          <a:prstGeom prst="rect">
            <a:avLst/>
          </a:prstGeom>
        </p:spPr>
      </p:pic>
      <p:pic>
        <p:nvPicPr>
          <p:cNvPr id="45" name="Image"/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5891212" y="3408362"/>
            <a:ext cx="73025" cy="73025"/>
          </a:xfrm>
          <a:prstGeom prst="rect">
            <a:avLst/>
          </a:prstGeom>
        </p:spPr>
      </p:pic>
      <p:sp>
        <p:nvSpPr>
          <p:cNvPr id="285" name="object 285"/>
          <p:cNvSpPr/>
          <p:nvPr/>
        </p:nvSpPr>
        <p:spPr>
          <a:xfrm>
            <a:off x="4944274" y="1458277"/>
            <a:ext cx="3465525" cy="2506471"/>
          </a:xfrm>
          <a:custGeom>
            <a:avLst/>
            <a:gdLst/>
            <a:ahLst/>
            <a:cxnLst/>
            <a:rect l="l" t="t" r="r" b="b"/>
            <a:pathLst>
              <a:path w="3465525" h="2506471">
                <a:moveTo>
                  <a:pt x="4762" y="4763"/>
                </a:moveTo>
                <a:lnTo>
                  <a:pt x="3460763" y="4763"/>
                </a:lnTo>
                <a:lnTo>
                  <a:pt x="3460763" y="2501710"/>
                </a:lnTo>
                <a:lnTo>
                  <a:pt x="4762" y="250171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5868533" y="3919581"/>
            <a:ext cx="1840230" cy="187504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989" b="1" spc="10" dirty="0">
                <a:latin typeface="Arial"/>
                <a:cs typeface="Arial"/>
              </a:rPr>
              <a:t>Months since randomisation</a:t>
            </a:r>
            <a:endParaRPr sz="9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 rot="-5400000">
            <a:off x="4050968" y="2490769"/>
            <a:ext cx="1628851" cy="187504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989" b="1" spc="10" dirty="0">
                <a:latin typeface="Arial"/>
                <a:cs typeface="Arial"/>
              </a:rPr>
              <a:t>Cumulative incidence (%)</a:t>
            </a:r>
            <a:endParaRPr sz="9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5447014" y="1671547"/>
            <a:ext cx="1981581" cy="292156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050" spc="10" dirty="0">
                <a:latin typeface="Calibri"/>
                <a:cs typeface="Calibri"/>
              </a:rPr>
              <a:t>Hazard ratio 1.36 [95% CI 1.09-1.70]</a:t>
            </a:r>
            <a:endParaRPr sz="10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1050" spc="10" dirty="0">
                <a:latin typeface="Calibri"/>
                <a:cs typeface="Calibri"/>
              </a:rPr>
              <a:t>P = 0.006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7398208" y="2855535"/>
            <a:ext cx="772719" cy="441414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19" b="1" spc="10" dirty="0">
                <a:solidFill>
                  <a:srgbClr val="ae1022"/>
                </a:solidFill>
                <a:latin typeface="Arial"/>
                <a:cs typeface="Arial"/>
              </a:rPr>
              <a:t>Ticagrelor</a:t>
            </a:r>
            <a:endParaRPr sz="1200">
              <a:latin typeface="Arial"/>
              <a:cs typeface="Arial"/>
            </a:endParaRPr>
          </a:p>
          <a:p>
            <a:pPr marL="21514">
              <a:lnSpc>
                <a:spcPct val="100000"/>
              </a:lnSpc>
            </a:pPr>
            <a:r>
              <a:rPr sz="1310" b="1" spc="10" dirty="0">
                <a:solidFill>
                  <a:srgbClr val="0056aa"/>
                </a:solidFill>
                <a:latin typeface="Arial"/>
                <a:cs typeface="Arial"/>
              </a:rPr>
              <a:t>Prasugrel</a:t>
            </a:r>
            <a:endParaRPr sz="1300">
              <a:latin typeface="Arial"/>
              <a:cs typeface="Arial"/>
            </a:endParaRPr>
          </a:p>
        </p:txBody>
      </p:sp>
      <p:sp>
        <p:nvSpPr>
          <p:cNvPr id="286" name="object 286"/>
          <p:cNvSpPr/>
          <p:nvPr/>
        </p:nvSpPr>
        <p:spPr>
          <a:xfrm>
            <a:off x="7094162" y="2970065"/>
            <a:ext cx="236582" cy="25400"/>
          </a:xfrm>
          <a:custGeom>
            <a:avLst/>
            <a:gdLst/>
            <a:ahLst/>
            <a:cxnLst/>
            <a:rect l="l" t="t" r="r" b="b"/>
            <a:pathLst>
              <a:path w="236582" h="25400">
                <a:moveTo>
                  <a:pt x="12700" y="12700"/>
                </a:moveTo>
                <a:lnTo>
                  <a:pt x="223883" y="12700"/>
                </a:lnTo>
              </a:path>
            </a:pathLst>
          </a:custGeom>
          <a:ln w="25400">
            <a:solidFill>
              <a:srgbClr val="ae1022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7" name="object 287"/>
          <p:cNvSpPr/>
          <p:nvPr/>
        </p:nvSpPr>
        <p:spPr>
          <a:xfrm>
            <a:off x="7104399" y="3213207"/>
            <a:ext cx="236582" cy="25400"/>
          </a:xfrm>
          <a:custGeom>
            <a:avLst/>
            <a:gdLst/>
            <a:ahLst/>
            <a:cxnLst/>
            <a:rect l="l" t="t" r="r" b="b"/>
            <a:pathLst>
              <a:path w="236582" h="25400">
                <a:moveTo>
                  <a:pt x="12700" y="12700"/>
                </a:moveTo>
                <a:lnTo>
                  <a:pt x="223882" y="12700"/>
                </a:lnTo>
              </a:path>
            </a:pathLst>
          </a:custGeom>
          <a:ln w="25400">
            <a:solidFill>
              <a:srgbClr val="0056a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8215068" y="1647318"/>
            <a:ext cx="453948" cy="250006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510" b="1" spc="10" dirty="0">
                <a:solidFill>
                  <a:srgbClr val="ae1022"/>
                </a:solidFill>
                <a:latin typeface="Arial"/>
                <a:cs typeface="Arial"/>
              </a:rPr>
              <a:t>9.3%</a:t>
            </a:r>
            <a:endParaRPr sz="15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8215068" y="2090752"/>
            <a:ext cx="453948" cy="250005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510" b="1" spc="10" dirty="0">
                <a:solidFill>
                  <a:srgbClr val="0056aa"/>
                </a:solidFill>
                <a:latin typeface="Arial"/>
                <a:cs typeface="Arial"/>
              </a:rPr>
              <a:t>6.9%</a:t>
            </a:r>
            <a:endParaRPr sz="1500">
              <a:latin typeface="Arial"/>
              <a:cs typeface="Arial"/>
            </a:endParaRPr>
          </a:p>
        </p:txBody>
      </p:sp>
      <p:sp>
        <p:nvSpPr>
          <p:cNvPr id="288" name="object 288"/>
          <p:cNvSpPr/>
          <p:nvPr/>
        </p:nvSpPr>
        <p:spPr>
          <a:xfrm>
            <a:off x="5319925" y="2214676"/>
            <a:ext cx="2858715" cy="1382421"/>
          </a:xfrm>
          <a:custGeom>
            <a:avLst/>
            <a:gdLst/>
            <a:ahLst/>
            <a:cxnLst/>
            <a:rect l="l" t="t" r="r" b="b"/>
            <a:pathLst>
              <a:path w="2858715" h="1382421">
                <a:moveTo>
                  <a:pt x="12700" y="1369722"/>
                </a:moveTo>
                <a:lnTo>
                  <a:pt x="23302" y="1170940"/>
                </a:lnTo>
                <a:lnTo>
                  <a:pt x="36554" y="1136484"/>
                </a:lnTo>
                <a:lnTo>
                  <a:pt x="39204" y="1115281"/>
                </a:lnTo>
                <a:lnTo>
                  <a:pt x="44505" y="1086126"/>
                </a:lnTo>
                <a:lnTo>
                  <a:pt x="44505" y="1086126"/>
                </a:lnTo>
                <a:lnTo>
                  <a:pt x="57757" y="1043719"/>
                </a:lnTo>
                <a:lnTo>
                  <a:pt x="63058" y="1025166"/>
                </a:lnTo>
                <a:lnTo>
                  <a:pt x="71009" y="998662"/>
                </a:lnTo>
                <a:lnTo>
                  <a:pt x="84262" y="969507"/>
                </a:lnTo>
                <a:lnTo>
                  <a:pt x="84262" y="969507"/>
                </a:lnTo>
                <a:lnTo>
                  <a:pt x="97514" y="921799"/>
                </a:lnTo>
                <a:lnTo>
                  <a:pt x="110766" y="916498"/>
                </a:lnTo>
                <a:lnTo>
                  <a:pt x="113416" y="897946"/>
                </a:lnTo>
                <a:lnTo>
                  <a:pt x="124018" y="897946"/>
                </a:lnTo>
                <a:lnTo>
                  <a:pt x="142571" y="879392"/>
                </a:lnTo>
                <a:lnTo>
                  <a:pt x="139921" y="850237"/>
                </a:lnTo>
                <a:lnTo>
                  <a:pt x="145222" y="829034"/>
                </a:lnTo>
                <a:lnTo>
                  <a:pt x="150522" y="813131"/>
                </a:lnTo>
                <a:lnTo>
                  <a:pt x="179677" y="810481"/>
                </a:lnTo>
                <a:lnTo>
                  <a:pt x="190279" y="802529"/>
                </a:lnTo>
                <a:lnTo>
                  <a:pt x="206182" y="797229"/>
                </a:lnTo>
                <a:lnTo>
                  <a:pt x="230035" y="778675"/>
                </a:lnTo>
                <a:lnTo>
                  <a:pt x="230035" y="778675"/>
                </a:lnTo>
                <a:lnTo>
                  <a:pt x="237987" y="741569"/>
                </a:lnTo>
                <a:lnTo>
                  <a:pt x="237987" y="741569"/>
                </a:lnTo>
                <a:lnTo>
                  <a:pt x="267142" y="725667"/>
                </a:lnTo>
                <a:lnTo>
                  <a:pt x="269792" y="707114"/>
                </a:lnTo>
                <a:lnTo>
                  <a:pt x="293646" y="701813"/>
                </a:lnTo>
                <a:lnTo>
                  <a:pt x="293646" y="701813"/>
                </a:lnTo>
                <a:lnTo>
                  <a:pt x="359907" y="685910"/>
                </a:lnTo>
                <a:lnTo>
                  <a:pt x="370509" y="667357"/>
                </a:lnTo>
                <a:lnTo>
                  <a:pt x="383761" y="662056"/>
                </a:lnTo>
                <a:lnTo>
                  <a:pt x="394362" y="654105"/>
                </a:lnTo>
                <a:lnTo>
                  <a:pt x="439420" y="654105"/>
                </a:lnTo>
                <a:lnTo>
                  <a:pt x="444721" y="638202"/>
                </a:lnTo>
                <a:lnTo>
                  <a:pt x="465924" y="616999"/>
                </a:lnTo>
                <a:lnTo>
                  <a:pt x="508331" y="611698"/>
                </a:lnTo>
                <a:lnTo>
                  <a:pt x="524234" y="595795"/>
                </a:lnTo>
                <a:lnTo>
                  <a:pt x="545437" y="587844"/>
                </a:lnTo>
                <a:lnTo>
                  <a:pt x="556039" y="574592"/>
                </a:lnTo>
                <a:lnTo>
                  <a:pt x="571942" y="563990"/>
                </a:lnTo>
                <a:lnTo>
                  <a:pt x="574592" y="548088"/>
                </a:lnTo>
                <a:lnTo>
                  <a:pt x="622300" y="548088"/>
                </a:lnTo>
                <a:lnTo>
                  <a:pt x="632902" y="537486"/>
                </a:lnTo>
                <a:lnTo>
                  <a:pt x="662056" y="532185"/>
                </a:lnTo>
                <a:lnTo>
                  <a:pt x="683260" y="524234"/>
                </a:lnTo>
                <a:lnTo>
                  <a:pt x="723016" y="513632"/>
                </a:lnTo>
                <a:lnTo>
                  <a:pt x="760122" y="500380"/>
                </a:lnTo>
                <a:lnTo>
                  <a:pt x="786627" y="481827"/>
                </a:lnTo>
                <a:lnTo>
                  <a:pt x="797229" y="479176"/>
                </a:lnTo>
                <a:lnTo>
                  <a:pt x="839635" y="476526"/>
                </a:lnTo>
                <a:lnTo>
                  <a:pt x="852888" y="471225"/>
                </a:lnTo>
                <a:lnTo>
                  <a:pt x="1006613" y="465924"/>
                </a:lnTo>
                <a:lnTo>
                  <a:pt x="1014564" y="452672"/>
                </a:lnTo>
                <a:lnTo>
                  <a:pt x="1091427" y="452672"/>
                </a:lnTo>
                <a:lnTo>
                  <a:pt x="1099378" y="444721"/>
                </a:lnTo>
                <a:lnTo>
                  <a:pt x="1120582" y="444721"/>
                </a:lnTo>
                <a:lnTo>
                  <a:pt x="1133834" y="436769"/>
                </a:lnTo>
                <a:lnTo>
                  <a:pt x="1178891" y="439420"/>
                </a:lnTo>
                <a:lnTo>
                  <a:pt x="1184192" y="423517"/>
                </a:lnTo>
                <a:lnTo>
                  <a:pt x="1266355" y="420867"/>
                </a:lnTo>
                <a:lnTo>
                  <a:pt x="1308762" y="389062"/>
                </a:lnTo>
                <a:lnTo>
                  <a:pt x="1390926" y="383761"/>
                </a:lnTo>
                <a:lnTo>
                  <a:pt x="1406828" y="373159"/>
                </a:lnTo>
                <a:lnTo>
                  <a:pt x="1435983" y="375809"/>
                </a:lnTo>
                <a:lnTo>
                  <a:pt x="1449234" y="370509"/>
                </a:lnTo>
                <a:lnTo>
                  <a:pt x="1475740" y="362557"/>
                </a:lnTo>
                <a:lnTo>
                  <a:pt x="1496942" y="357256"/>
                </a:lnTo>
                <a:lnTo>
                  <a:pt x="1528749" y="346655"/>
                </a:lnTo>
                <a:lnTo>
                  <a:pt x="1549952" y="322801"/>
                </a:lnTo>
                <a:lnTo>
                  <a:pt x="1563203" y="301597"/>
                </a:lnTo>
                <a:lnTo>
                  <a:pt x="1571155" y="290995"/>
                </a:lnTo>
                <a:lnTo>
                  <a:pt x="1579107" y="277743"/>
                </a:lnTo>
                <a:lnTo>
                  <a:pt x="1608262" y="269792"/>
                </a:lnTo>
                <a:lnTo>
                  <a:pt x="1608262" y="269792"/>
                </a:lnTo>
                <a:lnTo>
                  <a:pt x="1685124" y="259190"/>
                </a:lnTo>
                <a:lnTo>
                  <a:pt x="1695726" y="248589"/>
                </a:lnTo>
                <a:lnTo>
                  <a:pt x="1735482" y="243288"/>
                </a:lnTo>
                <a:lnTo>
                  <a:pt x="1735482" y="243288"/>
                </a:lnTo>
                <a:lnTo>
                  <a:pt x="1777889" y="235336"/>
                </a:lnTo>
                <a:lnTo>
                  <a:pt x="1799093" y="219434"/>
                </a:lnTo>
                <a:lnTo>
                  <a:pt x="1926314" y="214133"/>
                </a:lnTo>
                <a:lnTo>
                  <a:pt x="1934265" y="198230"/>
                </a:lnTo>
                <a:lnTo>
                  <a:pt x="2027029" y="198230"/>
                </a:lnTo>
                <a:lnTo>
                  <a:pt x="2027029" y="198230"/>
                </a:lnTo>
                <a:lnTo>
                  <a:pt x="2074738" y="184978"/>
                </a:lnTo>
                <a:lnTo>
                  <a:pt x="2095941" y="174376"/>
                </a:lnTo>
                <a:lnTo>
                  <a:pt x="2119795" y="163775"/>
                </a:lnTo>
                <a:lnTo>
                  <a:pt x="2254967" y="153173"/>
                </a:lnTo>
                <a:lnTo>
                  <a:pt x="2276171" y="150522"/>
                </a:lnTo>
                <a:lnTo>
                  <a:pt x="2286772" y="137270"/>
                </a:lnTo>
                <a:lnTo>
                  <a:pt x="2313277" y="131969"/>
                </a:lnTo>
                <a:lnTo>
                  <a:pt x="2318577" y="129319"/>
                </a:lnTo>
                <a:lnTo>
                  <a:pt x="2567719" y="124018"/>
                </a:lnTo>
                <a:lnTo>
                  <a:pt x="2586272" y="113416"/>
                </a:lnTo>
                <a:lnTo>
                  <a:pt x="2586272" y="113416"/>
                </a:lnTo>
                <a:lnTo>
                  <a:pt x="2628679" y="108115"/>
                </a:lnTo>
                <a:lnTo>
                  <a:pt x="2631329" y="92213"/>
                </a:lnTo>
                <a:lnTo>
                  <a:pt x="2660484" y="78961"/>
                </a:lnTo>
                <a:lnTo>
                  <a:pt x="2673736" y="71009"/>
                </a:lnTo>
                <a:lnTo>
                  <a:pt x="2705541" y="65709"/>
                </a:lnTo>
                <a:lnTo>
                  <a:pt x="2716142" y="41855"/>
                </a:lnTo>
                <a:lnTo>
                  <a:pt x="2753249" y="31253"/>
                </a:lnTo>
                <a:lnTo>
                  <a:pt x="2811559" y="28602"/>
                </a:lnTo>
                <a:lnTo>
                  <a:pt x="2832762" y="15350"/>
                </a:lnTo>
                <a:lnTo>
                  <a:pt x="2846015" y="12700"/>
                </a:lnTo>
              </a:path>
            </a:pathLst>
          </a:custGeom>
          <a:ln w="25400">
            <a:solidFill>
              <a:srgbClr val="0056a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9" name="object 289"/>
          <p:cNvSpPr/>
          <p:nvPr/>
        </p:nvSpPr>
        <p:spPr>
          <a:xfrm>
            <a:off x="5322887" y="1762125"/>
            <a:ext cx="2847975" cy="1830387"/>
          </a:xfrm>
          <a:custGeom>
            <a:avLst/>
            <a:gdLst/>
            <a:ahLst/>
            <a:cxnLst/>
            <a:rect l="l" t="t" r="r" b="b"/>
            <a:pathLst>
              <a:path w="2847975" h="1830387">
                <a:moveTo>
                  <a:pt x="12700" y="1817687"/>
                </a:moveTo>
                <a:lnTo>
                  <a:pt x="28575" y="1525587"/>
                </a:lnTo>
                <a:lnTo>
                  <a:pt x="36513" y="1467643"/>
                </a:lnTo>
                <a:lnTo>
                  <a:pt x="38894" y="1398587"/>
                </a:lnTo>
                <a:lnTo>
                  <a:pt x="52388" y="1369218"/>
                </a:lnTo>
                <a:lnTo>
                  <a:pt x="55563" y="1329531"/>
                </a:lnTo>
                <a:lnTo>
                  <a:pt x="76200" y="1305718"/>
                </a:lnTo>
                <a:lnTo>
                  <a:pt x="81757" y="1271587"/>
                </a:lnTo>
                <a:lnTo>
                  <a:pt x="89694" y="1260475"/>
                </a:lnTo>
                <a:lnTo>
                  <a:pt x="95250" y="1218406"/>
                </a:lnTo>
                <a:lnTo>
                  <a:pt x="119063" y="1186656"/>
                </a:lnTo>
                <a:lnTo>
                  <a:pt x="145257" y="1178718"/>
                </a:lnTo>
                <a:lnTo>
                  <a:pt x="153194" y="1149350"/>
                </a:lnTo>
                <a:lnTo>
                  <a:pt x="158750" y="1119981"/>
                </a:lnTo>
                <a:lnTo>
                  <a:pt x="174625" y="1104106"/>
                </a:lnTo>
                <a:lnTo>
                  <a:pt x="182563" y="1088231"/>
                </a:lnTo>
                <a:lnTo>
                  <a:pt x="182563" y="1088231"/>
                </a:lnTo>
                <a:lnTo>
                  <a:pt x="200819" y="1067593"/>
                </a:lnTo>
                <a:lnTo>
                  <a:pt x="208757" y="1040606"/>
                </a:lnTo>
                <a:lnTo>
                  <a:pt x="219869" y="1030287"/>
                </a:lnTo>
                <a:lnTo>
                  <a:pt x="230188" y="1006475"/>
                </a:lnTo>
                <a:lnTo>
                  <a:pt x="254000" y="1003300"/>
                </a:lnTo>
                <a:lnTo>
                  <a:pt x="261938" y="977106"/>
                </a:lnTo>
                <a:lnTo>
                  <a:pt x="317500" y="947737"/>
                </a:lnTo>
                <a:lnTo>
                  <a:pt x="360363" y="921543"/>
                </a:lnTo>
                <a:lnTo>
                  <a:pt x="378619" y="919162"/>
                </a:lnTo>
                <a:lnTo>
                  <a:pt x="386557" y="897731"/>
                </a:lnTo>
                <a:lnTo>
                  <a:pt x="394494" y="892175"/>
                </a:lnTo>
                <a:lnTo>
                  <a:pt x="410369" y="868362"/>
                </a:lnTo>
                <a:lnTo>
                  <a:pt x="418307" y="854868"/>
                </a:lnTo>
                <a:lnTo>
                  <a:pt x="428625" y="850106"/>
                </a:lnTo>
                <a:lnTo>
                  <a:pt x="455613" y="831056"/>
                </a:lnTo>
                <a:lnTo>
                  <a:pt x="481807" y="802481"/>
                </a:lnTo>
                <a:lnTo>
                  <a:pt x="503238" y="778668"/>
                </a:lnTo>
                <a:lnTo>
                  <a:pt x="529432" y="746918"/>
                </a:lnTo>
                <a:lnTo>
                  <a:pt x="659607" y="731043"/>
                </a:lnTo>
                <a:lnTo>
                  <a:pt x="681038" y="717550"/>
                </a:lnTo>
                <a:lnTo>
                  <a:pt x="696913" y="696118"/>
                </a:lnTo>
                <a:lnTo>
                  <a:pt x="707232" y="666750"/>
                </a:lnTo>
                <a:lnTo>
                  <a:pt x="707232" y="666750"/>
                </a:lnTo>
                <a:lnTo>
                  <a:pt x="762794" y="650875"/>
                </a:lnTo>
                <a:lnTo>
                  <a:pt x="776288" y="635000"/>
                </a:lnTo>
                <a:lnTo>
                  <a:pt x="850107" y="638175"/>
                </a:lnTo>
                <a:lnTo>
                  <a:pt x="879475" y="627062"/>
                </a:lnTo>
                <a:lnTo>
                  <a:pt x="892969" y="611187"/>
                </a:lnTo>
                <a:lnTo>
                  <a:pt x="916782" y="600868"/>
                </a:lnTo>
                <a:lnTo>
                  <a:pt x="980282" y="598487"/>
                </a:lnTo>
                <a:lnTo>
                  <a:pt x="980282" y="598487"/>
                </a:lnTo>
                <a:lnTo>
                  <a:pt x="1038225" y="584993"/>
                </a:lnTo>
                <a:lnTo>
                  <a:pt x="1051719" y="577056"/>
                </a:lnTo>
                <a:lnTo>
                  <a:pt x="1077913" y="579437"/>
                </a:lnTo>
                <a:lnTo>
                  <a:pt x="1089025" y="563562"/>
                </a:lnTo>
                <a:lnTo>
                  <a:pt x="1101725" y="561181"/>
                </a:lnTo>
                <a:lnTo>
                  <a:pt x="1117600" y="539750"/>
                </a:lnTo>
                <a:lnTo>
                  <a:pt x="1168400" y="529431"/>
                </a:lnTo>
                <a:lnTo>
                  <a:pt x="1200150" y="515937"/>
                </a:lnTo>
                <a:lnTo>
                  <a:pt x="1223963" y="497681"/>
                </a:lnTo>
                <a:lnTo>
                  <a:pt x="1250157" y="489743"/>
                </a:lnTo>
                <a:lnTo>
                  <a:pt x="1279525" y="478631"/>
                </a:lnTo>
                <a:lnTo>
                  <a:pt x="1300957" y="468312"/>
                </a:lnTo>
                <a:lnTo>
                  <a:pt x="1319213" y="454818"/>
                </a:lnTo>
                <a:lnTo>
                  <a:pt x="1338263" y="442118"/>
                </a:lnTo>
                <a:lnTo>
                  <a:pt x="1356519" y="423068"/>
                </a:lnTo>
                <a:lnTo>
                  <a:pt x="1398588" y="418306"/>
                </a:lnTo>
                <a:lnTo>
                  <a:pt x="1417638" y="404812"/>
                </a:lnTo>
                <a:lnTo>
                  <a:pt x="1467644" y="399256"/>
                </a:lnTo>
                <a:lnTo>
                  <a:pt x="1475582" y="381000"/>
                </a:lnTo>
                <a:lnTo>
                  <a:pt x="1491457" y="367506"/>
                </a:lnTo>
                <a:lnTo>
                  <a:pt x="1566069" y="361950"/>
                </a:lnTo>
                <a:lnTo>
                  <a:pt x="1576388" y="354012"/>
                </a:lnTo>
                <a:lnTo>
                  <a:pt x="1621632" y="349250"/>
                </a:lnTo>
                <a:lnTo>
                  <a:pt x="1627188" y="335756"/>
                </a:lnTo>
                <a:lnTo>
                  <a:pt x="1735932" y="333375"/>
                </a:lnTo>
                <a:lnTo>
                  <a:pt x="1754188" y="306387"/>
                </a:lnTo>
                <a:lnTo>
                  <a:pt x="1804194" y="298450"/>
                </a:lnTo>
                <a:lnTo>
                  <a:pt x="1833563" y="290512"/>
                </a:lnTo>
                <a:lnTo>
                  <a:pt x="1843882" y="280193"/>
                </a:lnTo>
                <a:lnTo>
                  <a:pt x="1875632" y="272256"/>
                </a:lnTo>
                <a:lnTo>
                  <a:pt x="1916113" y="266700"/>
                </a:lnTo>
                <a:lnTo>
                  <a:pt x="1926432" y="242887"/>
                </a:lnTo>
                <a:lnTo>
                  <a:pt x="1971675" y="232568"/>
                </a:lnTo>
                <a:lnTo>
                  <a:pt x="1971675" y="232568"/>
                </a:lnTo>
                <a:lnTo>
                  <a:pt x="1992313" y="197643"/>
                </a:lnTo>
                <a:lnTo>
                  <a:pt x="2058988" y="192881"/>
                </a:lnTo>
                <a:lnTo>
                  <a:pt x="2077244" y="177006"/>
                </a:lnTo>
                <a:lnTo>
                  <a:pt x="2143919" y="177006"/>
                </a:lnTo>
                <a:lnTo>
                  <a:pt x="2148682" y="161131"/>
                </a:lnTo>
                <a:lnTo>
                  <a:pt x="2209800" y="155575"/>
                </a:lnTo>
                <a:lnTo>
                  <a:pt x="2236788" y="142081"/>
                </a:lnTo>
                <a:lnTo>
                  <a:pt x="2379663" y="147637"/>
                </a:lnTo>
                <a:lnTo>
                  <a:pt x="2401094" y="121443"/>
                </a:lnTo>
                <a:lnTo>
                  <a:pt x="2525713" y="126206"/>
                </a:lnTo>
                <a:lnTo>
                  <a:pt x="2538413" y="104775"/>
                </a:lnTo>
                <a:lnTo>
                  <a:pt x="2559844" y="94456"/>
                </a:lnTo>
                <a:lnTo>
                  <a:pt x="2583657" y="94456"/>
                </a:lnTo>
                <a:lnTo>
                  <a:pt x="2623344" y="80962"/>
                </a:lnTo>
                <a:lnTo>
                  <a:pt x="2644775" y="68262"/>
                </a:lnTo>
                <a:lnTo>
                  <a:pt x="2663032" y="57150"/>
                </a:lnTo>
                <a:lnTo>
                  <a:pt x="2694782" y="57150"/>
                </a:lnTo>
                <a:lnTo>
                  <a:pt x="2713832" y="46831"/>
                </a:lnTo>
                <a:lnTo>
                  <a:pt x="2740025" y="46831"/>
                </a:lnTo>
                <a:lnTo>
                  <a:pt x="2755900" y="33337"/>
                </a:lnTo>
                <a:lnTo>
                  <a:pt x="2782094" y="33337"/>
                </a:lnTo>
                <a:lnTo>
                  <a:pt x="2795588" y="15081"/>
                </a:lnTo>
                <a:lnTo>
                  <a:pt x="2835275" y="12700"/>
                </a:lnTo>
              </a:path>
            </a:pathLst>
          </a:custGeom>
          <a:ln w="25400">
            <a:solidFill>
              <a:srgbClr val="ae1022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object 290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1" name="object 291"/>
          <p:cNvSpPr/>
          <p:nvPr/>
        </p:nvSpPr>
        <p:spPr>
          <a:xfrm>
            <a:off x="2512583" y="4848533"/>
            <a:ext cx="6345524" cy="9525"/>
          </a:xfrm>
          <a:custGeom>
            <a:avLst/>
            <a:gdLst/>
            <a:ahLst/>
            <a:cxnLst/>
            <a:rect l="l" t="t" r="r" b="b"/>
            <a:pathLst>
              <a:path w="6345524" h="9525">
                <a:moveTo>
                  <a:pt x="6340762" y="4763"/>
                </a:moveTo>
                <a:lnTo>
                  <a:pt x="4762" y="4763"/>
                </a:lnTo>
              </a:path>
            </a:pathLst>
          </a:custGeom>
          <a:ln w="9525">
            <a:solidFill>
              <a:srgbClr val="d0d0d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pic>
        <p:nvPicPr>
          <p:cNvPr id="46" name="Image"/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203200" y="4724400"/>
            <a:ext cx="930550" cy="266699"/>
          </a:xfrm>
          <a:prstGeom prst="rect">
            <a:avLst/>
          </a:prstGeom>
        </p:spPr>
      </p:pic>
      <p:pic>
        <p:nvPicPr>
          <p:cNvPr id="47" name="Image"/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1231900" y="4635500"/>
            <a:ext cx="1056085" cy="378389"/>
          </a:xfrm>
          <a:prstGeom prst="rect">
            <a:avLst/>
          </a:prstGeom>
        </p:spPr>
      </p:pic>
      <p:sp>
        <p:nvSpPr>
          <p:cNvPr id="292" name="object 292"/>
          <p:cNvSpPr/>
          <p:nvPr/>
        </p:nvSpPr>
        <p:spPr>
          <a:xfrm>
            <a:off x="2475884" y="4793801"/>
            <a:ext cx="123110" cy="123109"/>
          </a:xfrm>
          <a:custGeom>
            <a:avLst/>
            <a:gdLst/>
            <a:ahLst/>
            <a:cxnLst/>
            <a:rect l="l" t="t" r="r" b="b"/>
            <a:pathLst>
              <a:path w="123110" h="123109">
                <a:moveTo>
                  <a:pt x="0" y="61556"/>
                </a:moveTo>
                <a:cubicBezTo>
                  <a:pt x="0" y="27560"/>
                  <a:pt x="27560" y="0"/>
                  <a:pt x="61555" y="0"/>
                </a:cubicBezTo>
                <a:lnTo>
                  <a:pt x="61555" y="0"/>
                </a:lnTo>
                <a:lnTo>
                  <a:pt x="61555" y="0"/>
                </a:lnTo>
                <a:lnTo>
                  <a:pt x="61555" y="0"/>
                </a:lnTo>
                <a:cubicBezTo>
                  <a:pt x="95551" y="0"/>
                  <a:pt x="123110" y="27559"/>
                  <a:pt x="123110" y="61555"/>
                </a:cubicBezTo>
                <a:lnTo>
                  <a:pt x="123110" y="61555"/>
                </a:lnTo>
                <a:cubicBezTo>
                  <a:pt x="123110" y="61555"/>
                  <a:pt x="123110" y="61555"/>
                  <a:pt x="123110" y="61555"/>
                </a:cubicBezTo>
                <a:lnTo>
                  <a:pt x="123110" y="61555"/>
                </a:lnTo>
                <a:lnTo>
                  <a:pt x="123110" y="61554"/>
                </a:lnTo>
                <a:lnTo>
                  <a:pt x="123110" y="61554"/>
                </a:lnTo>
                <a:cubicBezTo>
                  <a:pt x="123110" y="95550"/>
                  <a:pt x="95551" y="123109"/>
                  <a:pt x="61555" y="123109"/>
                </a:cubicBezTo>
                <a:lnTo>
                  <a:pt x="61555" y="123109"/>
                </a:lnTo>
                <a:lnTo>
                  <a:pt x="61555" y="123109"/>
                </a:lnTo>
                <a:lnTo>
                  <a:pt x="61555" y="123109"/>
                </a:lnTo>
                <a:cubicBezTo>
                  <a:pt x="27559" y="123109"/>
                  <a:pt x="0" y="95550"/>
                  <a:pt x="0" y="61554"/>
                </a:cubicBezTo>
                <a:close/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3" name="object 293"/>
          <p:cNvSpPr/>
          <p:nvPr/>
        </p:nvSpPr>
        <p:spPr>
          <a:xfrm>
            <a:off x="8585136" y="4813637"/>
            <a:ext cx="79318" cy="79315"/>
          </a:xfrm>
          <a:custGeom>
            <a:avLst/>
            <a:gdLst/>
            <a:ahLst/>
            <a:cxnLst/>
            <a:rect l="l" t="t" r="r" b="b"/>
            <a:pathLst>
              <a:path w="79318" h="79315">
                <a:moveTo>
                  <a:pt x="4" y="39658"/>
                </a:moveTo>
                <a:cubicBezTo>
                  <a:pt x="4" y="17756"/>
                  <a:pt x="17759" y="0"/>
                  <a:pt x="39662" y="0"/>
                </a:cubicBezTo>
                <a:lnTo>
                  <a:pt x="39662" y="0"/>
                </a:lnTo>
                <a:lnTo>
                  <a:pt x="39660" y="0"/>
                </a:lnTo>
                <a:lnTo>
                  <a:pt x="39660" y="0"/>
                </a:lnTo>
                <a:cubicBezTo>
                  <a:pt x="61563" y="0"/>
                  <a:pt x="79318" y="17755"/>
                  <a:pt x="79318" y="39658"/>
                </a:cubicBezTo>
                <a:lnTo>
                  <a:pt x="79318" y="39658"/>
                </a:lnTo>
                <a:cubicBezTo>
                  <a:pt x="79318" y="39658"/>
                  <a:pt x="79318" y="39658"/>
                  <a:pt x="79318" y="39658"/>
                </a:cubicBezTo>
                <a:lnTo>
                  <a:pt x="79318" y="39658"/>
                </a:lnTo>
                <a:lnTo>
                  <a:pt x="79317" y="39657"/>
                </a:lnTo>
                <a:lnTo>
                  <a:pt x="79317" y="39657"/>
                </a:lnTo>
                <a:cubicBezTo>
                  <a:pt x="79317" y="61560"/>
                  <a:pt x="61561" y="79315"/>
                  <a:pt x="39659" y="79315"/>
                </a:cubicBezTo>
                <a:lnTo>
                  <a:pt x="39659" y="79315"/>
                </a:lnTo>
                <a:lnTo>
                  <a:pt x="39658" y="79314"/>
                </a:lnTo>
                <a:lnTo>
                  <a:pt x="39658" y="79314"/>
                </a:lnTo>
                <a:cubicBezTo>
                  <a:pt x="17756" y="79314"/>
                  <a:pt x="0" y="61559"/>
                  <a:pt x="0" y="39657"/>
                </a:cubicBezTo>
                <a:close/>
              </a:path>
            </a:pathLst>
          </a:custGeom>
          <a:solidFill>
            <a:srgbClr val="8787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4" name="object 294"/>
          <p:cNvSpPr/>
          <p:nvPr/>
        </p:nvSpPr>
        <p:spPr>
          <a:xfrm>
            <a:off x="8770541" y="4789869"/>
            <a:ext cx="125807" cy="125806"/>
          </a:xfrm>
          <a:custGeom>
            <a:avLst/>
            <a:gdLst/>
            <a:ahLst/>
            <a:cxnLst/>
            <a:rect l="l" t="t" r="r" b="b"/>
            <a:pathLst>
              <a:path w="125807" h="125806">
                <a:moveTo>
                  <a:pt x="0" y="62904"/>
                </a:moveTo>
                <a:cubicBezTo>
                  <a:pt x="0" y="28163"/>
                  <a:pt x="28163" y="0"/>
                  <a:pt x="62904" y="0"/>
                </a:cubicBezTo>
                <a:lnTo>
                  <a:pt x="62904" y="0"/>
                </a:lnTo>
                <a:lnTo>
                  <a:pt x="62903" y="0"/>
                </a:lnTo>
                <a:lnTo>
                  <a:pt x="62903" y="0"/>
                </a:lnTo>
                <a:cubicBezTo>
                  <a:pt x="97644" y="0"/>
                  <a:pt x="125807" y="28163"/>
                  <a:pt x="125807" y="62903"/>
                </a:cubicBezTo>
                <a:lnTo>
                  <a:pt x="125807" y="62903"/>
                </a:lnTo>
                <a:cubicBezTo>
                  <a:pt x="125807" y="62903"/>
                  <a:pt x="125807" y="62904"/>
                  <a:pt x="125807" y="62904"/>
                </a:cubicBezTo>
                <a:lnTo>
                  <a:pt x="125807" y="62904"/>
                </a:lnTo>
                <a:lnTo>
                  <a:pt x="125807" y="62903"/>
                </a:lnTo>
                <a:lnTo>
                  <a:pt x="125807" y="62903"/>
                </a:lnTo>
                <a:cubicBezTo>
                  <a:pt x="125807" y="97644"/>
                  <a:pt x="97644" y="125806"/>
                  <a:pt x="62904" y="125806"/>
                </a:cubicBezTo>
                <a:lnTo>
                  <a:pt x="62904" y="125806"/>
                </a:lnTo>
                <a:lnTo>
                  <a:pt x="62904" y="125806"/>
                </a:lnTo>
                <a:lnTo>
                  <a:pt x="62904" y="125806"/>
                </a:lnTo>
                <a:cubicBezTo>
                  <a:pt x="28162" y="125806"/>
                  <a:pt x="0" y="97643"/>
                  <a:pt x="0" y="62902"/>
                </a:cubicBezTo>
                <a:close/>
              </a:path>
            </a:pathLst>
          </a:custGeom>
          <a:solidFill>
            <a:srgbClr val="ae102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5" name="object 295"/>
          <p:cNvSpPr/>
          <p:nvPr/>
        </p:nvSpPr>
        <p:spPr>
          <a:xfrm>
            <a:off x="2673685" y="4720409"/>
            <a:ext cx="1288733" cy="261610"/>
          </a:xfrm>
          <a:custGeom>
            <a:avLst/>
            <a:gdLst/>
            <a:ahLst/>
            <a:cxnLst/>
            <a:rect l="l" t="t" r="r" b="b"/>
            <a:pathLst>
              <a:path w="1288733" h="261610">
                <a:moveTo>
                  <a:pt x="0" y="0"/>
                </a:moveTo>
                <a:lnTo>
                  <a:pt x="1288733" y="0"/>
                </a:lnTo>
                <a:lnTo>
                  <a:pt x="1288733" y="261610"/>
                </a:lnTo>
                <a:lnTo>
                  <a:pt x="0" y="26161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2765125" y="4794727"/>
            <a:ext cx="1139812" cy="15263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070" spc="10" dirty="0">
                <a:solidFill>
                  <a:srgbClr val="878787"/>
                </a:solidFill>
                <a:latin typeface="Calibri"/>
                <a:cs typeface="Calibri"/>
              </a:rPr>
              <a:t>Congress Highlights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274320" y="114370"/>
            <a:ext cx="1856422" cy="390634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2050" b="1" spc="10" dirty="0">
                <a:solidFill>
                  <a:srgbClr val="ae1022"/>
                </a:solidFill>
                <a:latin typeface="Arial"/>
                <a:cs typeface="Arial"/>
              </a:rPr>
              <a:t>ISAR-REACT 5</a:t>
            </a:r>
            <a:endParaRPr sz="20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7412316" y="4600981"/>
            <a:ext cx="1506918" cy="160423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909" spc="10" dirty="0">
                <a:solidFill>
                  <a:srgbClr val="808080"/>
                </a:solidFill>
                <a:latin typeface="Calibri"/>
                <a:cs typeface="Calibri"/>
              </a:rPr>
              <a:t>Schüpke S, </a:t>
            </a:r>
            <a:r>
              <a:rPr sz="909" i="1" spc="10" dirty="0">
                <a:solidFill>
                  <a:srgbClr val="808080"/>
                </a:solidFill>
                <a:latin typeface="Arial"/>
                <a:cs typeface="Arial"/>
              </a:rPr>
              <a:t>et al. NEJM</a:t>
            </a:r>
            <a:r>
              <a:rPr sz="909" spc="10" dirty="0">
                <a:solidFill>
                  <a:srgbClr val="808080"/>
                </a:solidFill>
                <a:latin typeface="Calibri"/>
                <a:cs typeface="Calibri"/>
              </a:rPr>
              <a:t>. 2019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96" name="object 296"/>
          <p:cNvSpPr/>
          <p:nvPr/>
        </p:nvSpPr>
        <p:spPr>
          <a:xfrm>
            <a:off x="273354" y="539086"/>
            <a:ext cx="8681833" cy="19050"/>
          </a:xfrm>
          <a:custGeom>
            <a:avLst/>
            <a:gdLst/>
            <a:ahLst/>
            <a:cxnLst/>
            <a:rect l="l" t="t" r="r" b="b"/>
            <a:pathLst>
              <a:path w="8681833" h="19050">
                <a:moveTo>
                  <a:pt x="8672309" y="9525"/>
                </a:moveTo>
                <a:lnTo>
                  <a:pt x="9525" y="9525"/>
                </a:lnTo>
              </a:path>
            </a:pathLst>
          </a:custGeom>
          <a:ln w="19050">
            <a:solidFill>
              <a:srgbClr val="d0d0d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7" name="object 297"/>
          <p:cNvSpPr/>
          <p:nvPr/>
        </p:nvSpPr>
        <p:spPr>
          <a:xfrm>
            <a:off x="580333" y="1343903"/>
            <a:ext cx="3776488" cy="465830"/>
          </a:xfrm>
          <a:custGeom>
            <a:avLst/>
            <a:gdLst/>
            <a:ahLst/>
            <a:cxnLst/>
            <a:rect l="l" t="t" r="r" b="b"/>
            <a:pathLst>
              <a:path w="3776488" h="465830">
                <a:moveTo>
                  <a:pt x="0" y="0"/>
                </a:moveTo>
                <a:lnTo>
                  <a:pt x="3776488" y="0"/>
                </a:lnTo>
                <a:lnTo>
                  <a:pt x="3776488" y="465830"/>
                </a:lnTo>
                <a:lnTo>
                  <a:pt x="0" y="465830"/>
                </a:lnTo>
                <a:close/>
              </a:path>
            </a:pathLst>
          </a:custGeom>
          <a:solidFill>
            <a:srgbClr val="8787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1069859" y="1399855"/>
            <a:ext cx="2837154" cy="389542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370" spc="10" dirty="0">
                <a:solidFill>
                  <a:srgbClr val="ffffff"/>
                </a:solidFill>
                <a:latin typeface="Calibri"/>
                <a:cs typeface="Calibri"/>
              </a:rPr>
              <a:t>4,018 pts with invasively managed ACS</a:t>
            </a:r>
            <a:endParaRPr sz="1300">
              <a:latin typeface="Calibri"/>
              <a:cs typeface="Calibri"/>
            </a:endParaRPr>
          </a:p>
          <a:p>
            <a:pPr marL="123949">
              <a:lnSpc>
                <a:spcPct val="100000"/>
              </a:lnSpc>
            </a:pP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(STEMI 41%, NSTEMI 46%, UA 13%)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8" name="object 298"/>
          <p:cNvSpPr/>
          <p:nvPr/>
        </p:nvSpPr>
        <p:spPr>
          <a:xfrm>
            <a:off x="580332" y="2308601"/>
            <a:ext cx="1815307" cy="605580"/>
          </a:xfrm>
          <a:custGeom>
            <a:avLst/>
            <a:gdLst/>
            <a:ahLst/>
            <a:cxnLst/>
            <a:rect l="l" t="t" r="r" b="b"/>
            <a:pathLst>
              <a:path w="1815307" h="605580">
                <a:moveTo>
                  <a:pt x="0" y="0"/>
                </a:moveTo>
                <a:lnTo>
                  <a:pt x="1815307" y="0"/>
                </a:lnTo>
                <a:lnTo>
                  <a:pt x="1815307" y="605580"/>
                </a:lnTo>
                <a:lnTo>
                  <a:pt x="0" y="605580"/>
                </a:lnTo>
                <a:close/>
              </a:path>
            </a:pathLst>
          </a:custGeom>
          <a:solidFill>
            <a:srgbClr val="0056a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9" name="object 299"/>
          <p:cNvSpPr/>
          <p:nvPr/>
        </p:nvSpPr>
        <p:spPr>
          <a:xfrm>
            <a:off x="573982" y="2302251"/>
            <a:ext cx="1828007" cy="618280"/>
          </a:xfrm>
          <a:custGeom>
            <a:avLst/>
            <a:gdLst/>
            <a:ahLst/>
            <a:cxnLst/>
            <a:rect l="l" t="t" r="r" b="b"/>
            <a:pathLst>
              <a:path w="1828007" h="618280">
                <a:moveTo>
                  <a:pt x="6350" y="6350"/>
                </a:moveTo>
                <a:lnTo>
                  <a:pt x="1821657" y="6350"/>
                </a:lnTo>
                <a:lnTo>
                  <a:pt x="1821657" y="611930"/>
                </a:lnTo>
                <a:lnTo>
                  <a:pt x="6350" y="611930"/>
                </a:lnTo>
                <a:close/>
              </a:path>
            </a:pathLst>
          </a:custGeom>
          <a:ln w="12700">
            <a:solidFill>
              <a:srgbClr val="0056a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1144068" y="2409092"/>
            <a:ext cx="732002" cy="398475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159" b="1" spc="10" dirty="0">
                <a:solidFill>
                  <a:srgbClr val="ffffff"/>
                </a:solidFill>
                <a:latin typeface="Arial"/>
                <a:cs typeface="Arial"/>
              </a:rPr>
              <a:t>Prasugrel</a:t>
            </a:r>
            <a:endParaRPr sz="1100">
              <a:latin typeface="Arial"/>
              <a:cs typeface="Arial"/>
            </a:endParaRPr>
          </a:p>
          <a:p>
            <a:pPr marL="39116">
              <a:lnSpc>
                <a:spcPct val="100000"/>
              </a:lnSpc>
            </a:pP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N=2,006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00" name="object 300"/>
          <p:cNvSpPr/>
          <p:nvPr/>
        </p:nvSpPr>
        <p:spPr>
          <a:xfrm>
            <a:off x="2541670" y="2308601"/>
            <a:ext cx="1809122" cy="605580"/>
          </a:xfrm>
          <a:custGeom>
            <a:avLst/>
            <a:gdLst/>
            <a:ahLst/>
            <a:cxnLst/>
            <a:rect l="l" t="t" r="r" b="b"/>
            <a:pathLst>
              <a:path w="1809122" h="605580">
                <a:moveTo>
                  <a:pt x="0" y="0"/>
                </a:moveTo>
                <a:lnTo>
                  <a:pt x="1809122" y="0"/>
                </a:lnTo>
                <a:lnTo>
                  <a:pt x="1809122" y="605580"/>
                </a:lnTo>
                <a:lnTo>
                  <a:pt x="0" y="605580"/>
                </a:lnTo>
                <a:close/>
              </a:path>
            </a:pathLst>
          </a:custGeom>
          <a:solidFill>
            <a:srgbClr val="ae102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1" name="object 301"/>
          <p:cNvSpPr/>
          <p:nvPr/>
        </p:nvSpPr>
        <p:spPr>
          <a:xfrm>
            <a:off x="2535320" y="2302251"/>
            <a:ext cx="1821822" cy="618280"/>
          </a:xfrm>
          <a:custGeom>
            <a:avLst/>
            <a:gdLst/>
            <a:ahLst/>
            <a:cxnLst/>
            <a:rect l="l" t="t" r="r" b="b"/>
            <a:pathLst>
              <a:path w="1821822" h="618280">
                <a:moveTo>
                  <a:pt x="6350" y="6350"/>
                </a:moveTo>
                <a:lnTo>
                  <a:pt x="1815472" y="6350"/>
                </a:lnTo>
                <a:lnTo>
                  <a:pt x="1815472" y="611930"/>
                </a:lnTo>
                <a:lnTo>
                  <a:pt x="6350" y="611930"/>
                </a:lnTo>
                <a:close/>
              </a:path>
            </a:pathLst>
          </a:custGeom>
          <a:ln w="12700">
            <a:solidFill>
              <a:srgbClr val="ae1022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3081038" y="2409092"/>
            <a:ext cx="772719" cy="398475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159" b="1" spc="10" dirty="0">
                <a:solidFill>
                  <a:srgbClr val="ffffff"/>
                </a:solidFill>
                <a:latin typeface="Arial"/>
                <a:cs typeface="Arial"/>
              </a:rPr>
              <a:t>Ticagrelor</a:t>
            </a:r>
            <a:endParaRPr sz="1100">
              <a:latin typeface="Arial"/>
              <a:cs typeface="Arial"/>
            </a:endParaRPr>
          </a:p>
          <a:p>
            <a:pPr marL="60393">
              <a:lnSpc>
                <a:spcPct val="100000"/>
              </a:lnSpc>
            </a:pP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N=2,012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1616089" y="943798"/>
            <a:ext cx="1782165" cy="37500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980" b="1" spc="10" dirty="0">
                <a:latin typeface="Arial"/>
                <a:cs typeface="Arial"/>
              </a:rPr>
              <a:t>ISAR-REACT 5</a:t>
            </a:r>
            <a:endParaRPr sz="1900">
              <a:latin typeface="Arial"/>
              <a:cs typeface="Arial"/>
            </a:endParaRPr>
          </a:p>
        </p:txBody>
      </p:sp>
      <p:sp>
        <p:nvSpPr>
          <p:cNvPr id="302" name="object 302"/>
          <p:cNvSpPr/>
          <p:nvPr/>
        </p:nvSpPr>
        <p:spPr>
          <a:xfrm>
            <a:off x="580332" y="2914181"/>
            <a:ext cx="1815307" cy="1301940"/>
          </a:xfrm>
          <a:custGeom>
            <a:avLst/>
            <a:gdLst/>
            <a:ahLst/>
            <a:cxnLst/>
            <a:rect l="l" t="t" r="r" b="b"/>
            <a:pathLst>
              <a:path w="1815307" h="1301940">
                <a:moveTo>
                  <a:pt x="0" y="0"/>
                </a:moveTo>
                <a:lnTo>
                  <a:pt x="1815307" y="0"/>
                </a:lnTo>
                <a:lnTo>
                  <a:pt x="1815307" y="1301940"/>
                </a:lnTo>
                <a:lnTo>
                  <a:pt x="0" y="130194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3" name="object 303"/>
          <p:cNvSpPr/>
          <p:nvPr/>
        </p:nvSpPr>
        <p:spPr>
          <a:xfrm>
            <a:off x="573982" y="2907831"/>
            <a:ext cx="1828007" cy="1314640"/>
          </a:xfrm>
          <a:custGeom>
            <a:avLst/>
            <a:gdLst/>
            <a:ahLst/>
            <a:cxnLst/>
            <a:rect l="l" t="t" r="r" b="b"/>
            <a:pathLst>
              <a:path w="1828007" h="1314640">
                <a:moveTo>
                  <a:pt x="6350" y="6350"/>
                </a:moveTo>
                <a:lnTo>
                  <a:pt x="1821657" y="6350"/>
                </a:lnTo>
                <a:lnTo>
                  <a:pt x="1821657" y="1308290"/>
                </a:lnTo>
                <a:lnTo>
                  <a:pt x="6350" y="1308290"/>
                </a:lnTo>
                <a:close/>
              </a:path>
            </a:pathLst>
          </a:custGeom>
          <a:ln w="12700">
            <a:solidFill>
              <a:srgbClr val="0056a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701032" y="3008834"/>
            <a:ext cx="1619580" cy="1072998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119087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Loading dose after</a:t>
            </a:r>
            <a:endParaRPr sz="14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1370" spc="10" dirty="0">
                <a:latin typeface="Calibri"/>
                <a:cs typeface="Calibri"/>
              </a:rPr>
              <a:t>coronary angiography</a:t>
            </a:r>
            <a:endParaRPr sz="1300">
              <a:latin typeface="Calibri"/>
              <a:cs typeface="Calibri"/>
            </a:endParaRPr>
          </a:p>
          <a:p>
            <a:pPr marL="26615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in NSTE-ACS and at</a:t>
            </a:r>
            <a:endParaRPr sz="1400">
              <a:latin typeface="Calibri"/>
              <a:cs typeface="Calibri"/>
            </a:endParaRPr>
          </a:p>
          <a:p>
            <a:pPr marL="100855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randomisation in</a:t>
            </a:r>
            <a:endParaRPr sz="1400">
              <a:latin typeface="Calibri"/>
              <a:cs typeface="Calibri"/>
            </a:endParaRPr>
          </a:p>
          <a:p>
            <a:pPr marL="187485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STEMI with dose</a:t>
            </a:r>
            <a:endParaRPr sz="1400">
              <a:latin typeface="Calibri"/>
              <a:cs typeface="Calibri"/>
            </a:endParaRPr>
          </a:p>
          <a:p>
            <a:pPr marL="58526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reduction as per IFU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04" name="object 304"/>
          <p:cNvSpPr/>
          <p:nvPr/>
        </p:nvSpPr>
        <p:spPr>
          <a:xfrm>
            <a:off x="2541670" y="2914181"/>
            <a:ext cx="1809122" cy="1301940"/>
          </a:xfrm>
          <a:custGeom>
            <a:avLst/>
            <a:gdLst/>
            <a:ahLst/>
            <a:cxnLst/>
            <a:rect l="l" t="t" r="r" b="b"/>
            <a:pathLst>
              <a:path w="1809122" h="1301940">
                <a:moveTo>
                  <a:pt x="0" y="0"/>
                </a:moveTo>
                <a:lnTo>
                  <a:pt x="1809122" y="0"/>
                </a:lnTo>
                <a:lnTo>
                  <a:pt x="1809122" y="1301940"/>
                </a:lnTo>
                <a:lnTo>
                  <a:pt x="0" y="130194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5" name="object 305"/>
          <p:cNvSpPr/>
          <p:nvPr/>
        </p:nvSpPr>
        <p:spPr>
          <a:xfrm>
            <a:off x="2535320" y="2907831"/>
            <a:ext cx="1821822" cy="1314640"/>
          </a:xfrm>
          <a:custGeom>
            <a:avLst/>
            <a:gdLst/>
            <a:ahLst/>
            <a:cxnLst/>
            <a:rect l="l" t="t" r="r" b="b"/>
            <a:pathLst>
              <a:path w="1821822" h="1314640">
                <a:moveTo>
                  <a:pt x="6350" y="6350"/>
                </a:moveTo>
                <a:lnTo>
                  <a:pt x="1815472" y="6350"/>
                </a:lnTo>
                <a:lnTo>
                  <a:pt x="1815472" y="1308290"/>
                </a:lnTo>
                <a:lnTo>
                  <a:pt x="6350" y="1308290"/>
                </a:lnTo>
                <a:close/>
              </a:path>
            </a:pathLst>
          </a:custGeom>
          <a:ln w="12700">
            <a:solidFill>
              <a:srgbClr val="ae1022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2663054" y="3200858"/>
            <a:ext cx="1607668" cy="721506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171134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Loading dose at</a:t>
            </a:r>
            <a:endParaRPr sz="1400">
              <a:latin typeface="Calibri"/>
              <a:cs typeface="Calibri"/>
            </a:endParaRPr>
          </a:p>
          <a:p>
            <a:pPr marL="214883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randomisation</a:t>
            </a:r>
            <a:endParaRPr sz="14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1069" spc="10" dirty="0">
                <a:latin typeface="Calibri"/>
                <a:cs typeface="Calibri"/>
              </a:rPr>
              <a:t>irrespective of clinical</a:t>
            </a:r>
            <a:endParaRPr sz="1000">
              <a:latin typeface="Calibri"/>
              <a:cs typeface="Calibri"/>
            </a:endParaRPr>
          </a:p>
          <a:p>
            <a:pPr marL="321803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presentation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1057773" y="4290439"/>
            <a:ext cx="890867" cy="15263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100" spc="10" dirty="0">
                <a:solidFill>
                  <a:srgbClr val="0056aa"/>
                </a:solidFill>
                <a:latin typeface="Calibri"/>
                <a:cs typeface="Calibri"/>
              </a:rPr>
              <a:t>CONTROL ARM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2777811" y="4285679"/>
            <a:ext cx="1372552" cy="15263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070" spc="10" dirty="0">
                <a:solidFill>
                  <a:srgbClr val="ae1022"/>
                </a:solidFill>
                <a:latin typeface="Calibri"/>
                <a:cs typeface="Calibri"/>
              </a:rPr>
              <a:t>INVESTIGATIONAL ARM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1895042" y="2053064"/>
            <a:ext cx="1167485" cy="222595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559" spc="10" dirty="0">
                <a:latin typeface="Calibri"/>
                <a:cs typeface="Calibri"/>
              </a:rPr>
              <a:t>Patient-level randomisation</a:t>
            </a:r>
            <a:endParaRPr sz="500">
              <a:latin typeface="Calibri"/>
              <a:cs typeface="Calibri"/>
            </a:endParaRPr>
          </a:p>
          <a:p>
            <a:pPr marL="350837">
              <a:lnSpc>
                <a:spcPct val="100000"/>
              </a:lnSpc>
            </a:pPr>
            <a:r>
              <a:rPr sz="800" spc="10" dirty="0">
                <a:latin typeface="Calibri"/>
                <a:cs typeface="Calibri"/>
              </a:rPr>
              <a:t>Open label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06" name="object 306"/>
          <p:cNvSpPr/>
          <p:nvPr/>
        </p:nvSpPr>
        <p:spPr>
          <a:xfrm>
            <a:off x="1497185" y="1996066"/>
            <a:ext cx="1918050" cy="0"/>
          </a:xfrm>
          <a:custGeom>
            <a:avLst/>
            <a:gdLst/>
            <a:ahLst/>
            <a:cxnLst/>
            <a:rect l="l" t="t" r="r" b="b"/>
            <a:pathLst>
              <a:path w="1918050" h="0">
                <a:moveTo>
                  <a:pt x="0" y="0"/>
                </a:moveTo>
                <a:lnTo>
                  <a:pt x="1918050" y="0"/>
                </a:lnTo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7" name="object 307"/>
          <p:cNvSpPr/>
          <p:nvPr/>
        </p:nvSpPr>
        <p:spPr>
          <a:xfrm>
            <a:off x="1490835" y="1989716"/>
            <a:ext cx="1930750" cy="12700"/>
          </a:xfrm>
          <a:custGeom>
            <a:avLst/>
            <a:gdLst/>
            <a:ahLst/>
            <a:cxnLst/>
            <a:rect l="l" t="t" r="r" b="b"/>
            <a:pathLst>
              <a:path w="1930750" h="12700">
                <a:moveTo>
                  <a:pt x="6350" y="6350"/>
                </a:moveTo>
                <a:lnTo>
                  <a:pt x="1924400" y="635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8" name="object 308"/>
          <p:cNvSpPr/>
          <p:nvPr/>
        </p:nvSpPr>
        <p:spPr>
          <a:xfrm>
            <a:off x="1497185" y="1990778"/>
            <a:ext cx="0" cy="330116"/>
          </a:xfrm>
          <a:custGeom>
            <a:avLst/>
            <a:gdLst/>
            <a:ahLst/>
            <a:cxnLst/>
            <a:rect l="l" t="t" r="r" b="b"/>
            <a:pathLst>
              <a:path w="0" h="330116">
                <a:moveTo>
                  <a:pt x="0" y="330117"/>
                </a:moveTo>
                <a:lnTo>
                  <a:pt x="0" y="0"/>
                </a:lnTo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9" name="object 309"/>
          <p:cNvSpPr/>
          <p:nvPr/>
        </p:nvSpPr>
        <p:spPr>
          <a:xfrm>
            <a:off x="1459085" y="1990778"/>
            <a:ext cx="76200" cy="330116"/>
          </a:xfrm>
          <a:custGeom>
            <a:avLst/>
            <a:gdLst/>
            <a:ahLst/>
            <a:cxnLst/>
            <a:rect l="l" t="t" r="r" b="b"/>
            <a:pathLst>
              <a:path w="76200" h="330116">
                <a:moveTo>
                  <a:pt x="44450" y="295827"/>
                </a:moveTo>
                <a:lnTo>
                  <a:pt x="44450" y="0"/>
                </a:lnTo>
                <a:lnTo>
                  <a:pt x="31749" y="0"/>
                </a:lnTo>
                <a:lnTo>
                  <a:pt x="31749" y="295827"/>
                </a:lnTo>
                <a:close/>
                <a:moveTo>
                  <a:pt x="38100" y="330117"/>
                </a:moveTo>
                <a:lnTo>
                  <a:pt x="76200" y="253917"/>
                </a:lnTo>
                <a:lnTo>
                  <a:pt x="0" y="253917"/>
                </a:lnTo>
                <a:lnTo>
                  <a:pt x="38100" y="330117"/>
                </a:lnTo>
                <a:close/>
              </a:path>
            </a:pathLst>
          </a:custGeom>
          <a:solidFill>
            <a:srgbClr val="8787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0" name="object 310"/>
          <p:cNvSpPr/>
          <p:nvPr/>
        </p:nvSpPr>
        <p:spPr>
          <a:xfrm>
            <a:off x="3415235" y="1996065"/>
            <a:ext cx="0" cy="316570"/>
          </a:xfrm>
          <a:custGeom>
            <a:avLst/>
            <a:gdLst/>
            <a:ahLst/>
            <a:cxnLst/>
            <a:rect l="l" t="t" r="r" b="b"/>
            <a:pathLst>
              <a:path w="0" h="316570">
                <a:moveTo>
                  <a:pt x="0" y="316570"/>
                </a:moveTo>
                <a:lnTo>
                  <a:pt x="0" y="0"/>
                </a:lnTo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1" name="object 311"/>
          <p:cNvSpPr/>
          <p:nvPr/>
        </p:nvSpPr>
        <p:spPr>
          <a:xfrm>
            <a:off x="3377135" y="1996065"/>
            <a:ext cx="76200" cy="316570"/>
          </a:xfrm>
          <a:custGeom>
            <a:avLst/>
            <a:gdLst/>
            <a:ahLst/>
            <a:cxnLst/>
            <a:rect l="l" t="t" r="r" b="b"/>
            <a:pathLst>
              <a:path w="76200" h="316570">
                <a:moveTo>
                  <a:pt x="44450" y="282280"/>
                </a:moveTo>
                <a:lnTo>
                  <a:pt x="44450" y="0"/>
                </a:lnTo>
                <a:lnTo>
                  <a:pt x="31749" y="0"/>
                </a:lnTo>
                <a:lnTo>
                  <a:pt x="31749" y="282280"/>
                </a:lnTo>
                <a:close/>
                <a:moveTo>
                  <a:pt x="38100" y="316570"/>
                </a:moveTo>
                <a:lnTo>
                  <a:pt x="76200" y="240370"/>
                </a:lnTo>
                <a:lnTo>
                  <a:pt x="0" y="240370"/>
                </a:lnTo>
                <a:lnTo>
                  <a:pt x="38100" y="316570"/>
                </a:lnTo>
                <a:close/>
              </a:path>
            </a:pathLst>
          </a:custGeom>
          <a:solidFill>
            <a:srgbClr val="8787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2" name="object 312"/>
          <p:cNvSpPr/>
          <p:nvPr/>
        </p:nvSpPr>
        <p:spPr>
          <a:xfrm>
            <a:off x="2444956" y="1711280"/>
            <a:ext cx="0" cy="279498"/>
          </a:xfrm>
          <a:custGeom>
            <a:avLst/>
            <a:gdLst/>
            <a:ahLst/>
            <a:cxnLst/>
            <a:rect l="l" t="t" r="r" b="b"/>
            <a:pathLst>
              <a:path w="0" h="279498">
                <a:moveTo>
                  <a:pt x="0" y="279498"/>
                </a:moveTo>
                <a:lnTo>
                  <a:pt x="0" y="0"/>
                </a:lnTo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3" name="object 313"/>
          <p:cNvSpPr/>
          <p:nvPr/>
        </p:nvSpPr>
        <p:spPr>
          <a:xfrm>
            <a:off x="2438606" y="1704930"/>
            <a:ext cx="12700" cy="292198"/>
          </a:xfrm>
          <a:custGeom>
            <a:avLst/>
            <a:gdLst/>
            <a:ahLst/>
            <a:cxnLst/>
            <a:rect l="l" t="t" r="r" b="b"/>
            <a:pathLst>
              <a:path w="12700" h="292198">
                <a:moveTo>
                  <a:pt x="6350" y="285848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4" name="object 314"/>
          <p:cNvSpPr/>
          <p:nvPr/>
        </p:nvSpPr>
        <p:spPr>
          <a:xfrm>
            <a:off x="4690593" y="917861"/>
            <a:ext cx="4177610" cy="584775"/>
          </a:xfrm>
          <a:custGeom>
            <a:avLst/>
            <a:gdLst/>
            <a:ahLst/>
            <a:cxnLst/>
            <a:rect l="l" t="t" r="r" b="b"/>
            <a:pathLst>
              <a:path w="4177610" h="584775">
                <a:moveTo>
                  <a:pt x="0" y="0"/>
                </a:moveTo>
                <a:lnTo>
                  <a:pt x="4177611" y="0"/>
                </a:lnTo>
                <a:lnTo>
                  <a:pt x="4177611" y="584775"/>
                </a:lnTo>
                <a:lnTo>
                  <a:pt x="0" y="5847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4762594" y="1005178"/>
            <a:ext cx="2362403" cy="445190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600" spc="10" dirty="0">
                <a:solidFill>
                  <a:srgbClr val="878787"/>
                </a:solidFill>
                <a:latin typeface="Calibri"/>
                <a:cs typeface="Calibri"/>
              </a:rPr>
              <a:t>BARC TYPE 3, 4, 5 BLEEDING</a:t>
            </a:r>
            <a:endParaRPr sz="16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1600" spc="10" dirty="0">
                <a:solidFill>
                  <a:srgbClr val="878787"/>
                </a:solidFill>
                <a:latin typeface="Calibri"/>
                <a:cs typeface="Calibri"/>
              </a:rPr>
              <a:t>(SAFETY ENDPOINT, mITT)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15" name="object 315"/>
          <p:cNvSpPr/>
          <p:nvPr/>
        </p:nvSpPr>
        <p:spPr>
          <a:xfrm>
            <a:off x="4617244" y="1112837"/>
            <a:ext cx="4263231" cy="3109912"/>
          </a:xfrm>
          <a:custGeom>
            <a:avLst/>
            <a:gdLst/>
            <a:ahLst/>
            <a:cxnLst/>
            <a:rect l="l" t="t" r="r" b="b"/>
            <a:pathLst>
              <a:path w="4263231" h="3109912">
                <a:moveTo>
                  <a:pt x="4256881" y="330200"/>
                </a:moveTo>
                <a:lnTo>
                  <a:pt x="4251325" y="3103563"/>
                </a:lnTo>
                <a:lnTo>
                  <a:pt x="6350" y="3103563"/>
                </a:lnTo>
                <a:lnTo>
                  <a:pt x="6350" y="635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6" name="object 316"/>
          <p:cNvSpPr/>
          <p:nvPr/>
        </p:nvSpPr>
        <p:spPr>
          <a:xfrm>
            <a:off x="4569313" y="1033137"/>
            <a:ext cx="108000" cy="108000"/>
          </a:xfrm>
          <a:custGeom>
            <a:avLst/>
            <a:gdLst/>
            <a:ahLst/>
            <a:cxnLst/>
            <a:rect l="l" t="t" r="r" b="b"/>
            <a:pathLst>
              <a:path w="108000" h="108000">
                <a:moveTo>
                  <a:pt x="1" y="54001"/>
                </a:moveTo>
                <a:cubicBezTo>
                  <a:pt x="1" y="24177"/>
                  <a:pt x="24178" y="1"/>
                  <a:pt x="54001" y="0"/>
                </a:cubicBezTo>
                <a:lnTo>
                  <a:pt x="54001" y="0"/>
                </a:lnTo>
                <a:lnTo>
                  <a:pt x="54000" y="0"/>
                </a:lnTo>
                <a:lnTo>
                  <a:pt x="54000" y="0"/>
                </a:lnTo>
                <a:cubicBezTo>
                  <a:pt x="83824" y="0"/>
                  <a:pt x="108000" y="24177"/>
                  <a:pt x="108000" y="54001"/>
                </a:cubicBezTo>
                <a:lnTo>
                  <a:pt x="108000" y="54001"/>
                </a:lnTo>
                <a:cubicBezTo>
                  <a:pt x="108000" y="54001"/>
                  <a:pt x="108000" y="54001"/>
                  <a:pt x="108000" y="54001"/>
                </a:cubicBezTo>
                <a:lnTo>
                  <a:pt x="108000" y="54001"/>
                </a:lnTo>
                <a:lnTo>
                  <a:pt x="108000" y="54001"/>
                </a:lnTo>
                <a:lnTo>
                  <a:pt x="108000" y="54001"/>
                </a:lnTo>
                <a:cubicBezTo>
                  <a:pt x="108000" y="83824"/>
                  <a:pt x="83824" y="108000"/>
                  <a:pt x="54001" y="108000"/>
                </a:cubicBezTo>
                <a:lnTo>
                  <a:pt x="54001" y="108000"/>
                </a:lnTo>
                <a:lnTo>
                  <a:pt x="54001" y="108000"/>
                </a:lnTo>
                <a:lnTo>
                  <a:pt x="54001" y="108000"/>
                </a:lnTo>
                <a:cubicBezTo>
                  <a:pt x="24177" y="108000"/>
                  <a:pt x="0" y="83824"/>
                  <a:pt x="0" y="54001"/>
                </a:cubicBezTo>
                <a:close/>
              </a:path>
            </a:pathLst>
          </a:custGeom>
          <a:solidFill>
            <a:srgbClr val="ae102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5868533" y="3919581"/>
            <a:ext cx="1840230" cy="187504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989" b="1" spc="10" dirty="0">
                <a:latin typeface="Arial"/>
                <a:cs typeface="Arial"/>
              </a:rPr>
              <a:t>Months since randomisation</a:t>
            </a:r>
            <a:endParaRPr sz="9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 rot="-5400000">
            <a:off x="4050968" y="2490769"/>
            <a:ext cx="1628851" cy="187504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989" b="1" spc="10" dirty="0">
                <a:latin typeface="Arial"/>
                <a:cs typeface="Arial"/>
              </a:rPr>
              <a:t>Cumulative incidence (%)</a:t>
            </a:r>
            <a:endParaRPr sz="900">
              <a:latin typeface="Arial"/>
              <a:cs typeface="Arial"/>
            </a:endParaRPr>
          </a:p>
        </p:txBody>
      </p:sp>
      <p:sp>
        <p:nvSpPr>
          <p:cNvPr id="317" name="object 317"/>
          <p:cNvSpPr/>
          <p:nvPr/>
        </p:nvSpPr>
        <p:spPr>
          <a:xfrm>
            <a:off x="4944275" y="1458277"/>
            <a:ext cx="3465525" cy="2506471"/>
          </a:xfrm>
          <a:custGeom>
            <a:avLst/>
            <a:gdLst/>
            <a:ahLst/>
            <a:cxnLst/>
            <a:rect l="l" t="t" r="r" b="b"/>
            <a:pathLst>
              <a:path w="3465525" h="2506471">
                <a:moveTo>
                  <a:pt x="4762" y="4763"/>
                </a:moveTo>
                <a:lnTo>
                  <a:pt x="3460762" y="4763"/>
                </a:lnTo>
                <a:lnTo>
                  <a:pt x="3460762" y="2501710"/>
                </a:lnTo>
                <a:lnTo>
                  <a:pt x="4762" y="2501710"/>
                </a:lnTo>
                <a:close/>
              </a:path>
            </a:pathLst>
          </a:custGeom>
          <a:ln w="9525"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8" name="object 318"/>
          <p:cNvSpPr/>
          <p:nvPr/>
        </p:nvSpPr>
        <p:spPr>
          <a:xfrm>
            <a:off x="5303384" y="1608137"/>
            <a:ext cx="2867491" cy="2000199"/>
          </a:xfrm>
          <a:custGeom>
            <a:avLst/>
            <a:gdLst/>
            <a:ahLst/>
            <a:cxnLst/>
            <a:rect l="l" t="t" r="r" b="b"/>
            <a:pathLst>
              <a:path w="2867491" h="2000199">
                <a:moveTo>
                  <a:pt x="4762" y="4763"/>
                </a:moveTo>
                <a:lnTo>
                  <a:pt x="2862728" y="4763"/>
                </a:lnTo>
                <a:lnTo>
                  <a:pt x="2862728" y="1995437"/>
                </a:lnTo>
                <a:lnTo>
                  <a:pt x="4762" y="1995437"/>
                </a:lnTo>
                <a:close/>
              </a:path>
            </a:pathLst>
          </a:custGeom>
          <a:ln w="9525"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9" name="object 319"/>
          <p:cNvSpPr/>
          <p:nvPr/>
        </p:nvSpPr>
        <p:spPr>
          <a:xfrm>
            <a:off x="5303384" y="3598811"/>
            <a:ext cx="2867491" cy="9525"/>
          </a:xfrm>
          <a:custGeom>
            <a:avLst/>
            <a:gdLst/>
            <a:ahLst/>
            <a:cxnLst/>
            <a:rect l="l" t="t" r="r" b="b"/>
            <a:pathLst>
              <a:path w="2867491" h="9525">
                <a:moveTo>
                  <a:pt x="4762" y="4763"/>
                </a:moveTo>
                <a:lnTo>
                  <a:pt x="2862728" y="4763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0" name="object 320"/>
          <p:cNvSpPr/>
          <p:nvPr/>
        </p:nvSpPr>
        <p:spPr>
          <a:xfrm>
            <a:off x="5303384" y="3598811"/>
            <a:ext cx="9525" cy="55130"/>
          </a:xfrm>
          <a:custGeom>
            <a:avLst/>
            <a:gdLst/>
            <a:ahLst/>
            <a:cxnLst/>
            <a:rect l="l" t="t" r="r" b="b"/>
            <a:pathLst>
              <a:path w="9525" h="55130">
                <a:moveTo>
                  <a:pt x="4762" y="4763"/>
                </a:moveTo>
                <a:lnTo>
                  <a:pt x="4762" y="50369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1" name="object 321"/>
          <p:cNvSpPr/>
          <p:nvPr/>
        </p:nvSpPr>
        <p:spPr>
          <a:xfrm>
            <a:off x="5779711" y="3598811"/>
            <a:ext cx="9525" cy="55130"/>
          </a:xfrm>
          <a:custGeom>
            <a:avLst/>
            <a:gdLst/>
            <a:ahLst/>
            <a:cxnLst/>
            <a:rect l="l" t="t" r="r" b="b"/>
            <a:pathLst>
              <a:path w="9525" h="55130">
                <a:moveTo>
                  <a:pt x="4763" y="4763"/>
                </a:moveTo>
                <a:lnTo>
                  <a:pt x="4763" y="50369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2" name="object 322"/>
          <p:cNvSpPr/>
          <p:nvPr/>
        </p:nvSpPr>
        <p:spPr>
          <a:xfrm>
            <a:off x="6256039" y="3598811"/>
            <a:ext cx="9525" cy="55130"/>
          </a:xfrm>
          <a:custGeom>
            <a:avLst/>
            <a:gdLst/>
            <a:ahLst/>
            <a:cxnLst/>
            <a:rect l="l" t="t" r="r" b="b"/>
            <a:pathLst>
              <a:path w="9525" h="55130">
                <a:moveTo>
                  <a:pt x="4762" y="4763"/>
                </a:moveTo>
                <a:lnTo>
                  <a:pt x="4762" y="50369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3" name="object 323"/>
          <p:cNvSpPr/>
          <p:nvPr/>
        </p:nvSpPr>
        <p:spPr>
          <a:xfrm>
            <a:off x="6732366" y="3598811"/>
            <a:ext cx="9525" cy="55130"/>
          </a:xfrm>
          <a:custGeom>
            <a:avLst/>
            <a:gdLst/>
            <a:ahLst/>
            <a:cxnLst/>
            <a:rect l="l" t="t" r="r" b="b"/>
            <a:pathLst>
              <a:path w="9525" h="55130">
                <a:moveTo>
                  <a:pt x="4763" y="4763"/>
                </a:moveTo>
                <a:lnTo>
                  <a:pt x="4763" y="50369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4" name="object 324"/>
          <p:cNvSpPr/>
          <p:nvPr/>
        </p:nvSpPr>
        <p:spPr>
          <a:xfrm>
            <a:off x="7208695" y="3598811"/>
            <a:ext cx="9525" cy="55130"/>
          </a:xfrm>
          <a:custGeom>
            <a:avLst/>
            <a:gdLst/>
            <a:ahLst/>
            <a:cxnLst/>
            <a:rect l="l" t="t" r="r" b="b"/>
            <a:pathLst>
              <a:path w="9525" h="55130">
                <a:moveTo>
                  <a:pt x="4762" y="4763"/>
                </a:moveTo>
                <a:lnTo>
                  <a:pt x="4762" y="50369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5" name="object 325"/>
          <p:cNvSpPr/>
          <p:nvPr/>
        </p:nvSpPr>
        <p:spPr>
          <a:xfrm>
            <a:off x="7685022" y="3598811"/>
            <a:ext cx="9525" cy="55130"/>
          </a:xfrm>
          <a:custGeom>
            <a:avLst/>
            <a:gdLst/>
            <a:ahLst/>
            <a:cxnLst/>
            <a:rect l="l" t="t" r="r" b="b"/>
            <a:pathLst>
              <a:path w="9525" h="55130">
                <a:moveTo>
                  <a:pt x="4763" y="4763"/>
                </a:moveTo>
                <a:lnTo>
                  <a:pt x="4763" y="50369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6" name="object 326"/>
          <p:cNvSpPr/>
          <p:nvPr/>
        </p:nvSpPr>
        <p:spPr>
          <a:xfrm>
            <a:off x="8161350" y="3598811"/>
            <a:ext cx="9525" cy="55130"/>
          </a:xfrm>
          <a:custGeom>
            <a:avLst/>
            <a:gdLst/>
            <a:ahLst/>
            <a:cxnLst/>
            <a:rect l="l" t="t" r="r" b="b"/>
            <a:pathLst>
              <a:path w="9525" h="55130">
                <a:moveTo>
                  <a:pt x="4762" y="4763"/>
                </a:moveTo>
                <a:lnTo>
                  <a:pt x="4762" y="50369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7" name="object 327"/>
          <p:cNvSpPr/>
          <p:nvPr/>
        </p:nvSpPr>
        <p:spPr>
          <a:xfrm>
            <a:off x="5303384" y="1608137"/>
            <a:ext cx="9525" cy="2000199"/>
          </a:xfrm>
          <a:custGeom>
            <a:avLst/>
            <a:gdLst/>
            <a:ahLst/>
            <a:cxnLst/>
            <a:rect l="l" t="t" r="r" b="b"/>
            <a:pathLst>
              <a:path w="9525" h="2000199">
                <a:moveTo>
                  <a:pt x="4762" y="4763"/>
                </a:moveTo>
                <a:lnTo>
                  <a:pt x="4762" y="1995437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8" name="object 328"/>
          <p:cNvSpPr/>
          <p:nvPr/>
        </p:nvSpPr>
        <p:spPr>
          <a:xfrm>
            <a:off x="5257778" y="3598811"/>
            <a:ext cx="55130" cy="9525"/>
          </a:xfrm>
          <a:custGeom>
            <a:avLst/>
            <a:gdLst/>
            <a:ahLst/>
            <a:cxnLst/>
            <a:rect l="l" t="t" r="r" b="b"/>
            <a:pathLst>
              <a:path w="55130" h="9525">
                <a:moveTo>
                  <a:pt x="4763" y="4763"/>
                </a:moveTo>
                <a:lnTo>
                  <a:pt x="50368" y="4763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9" name="object 329"/>
          <p:cNvSpPr/>
          <p:nvPr/>
        </p:nvSpPr>
        <p:spPr>
          <a:xfrm>
            <a:off x="5257778" y="3200677"/>
            <a:ext cx="55130" cy="9525"/>
          </a:xfrm>
          <a:custGeom>
            <a:avLst/>
            <a:gdLst/>
            <a:ahLst/>
            <a:cxnLst/>
            <a:rect l="l" t="t" r="r" b="b"/>
            <a:pathLst>
              <a:path w="55130" h="9525">
                <a:moveTo>
                  <a:pt x="4763" y="4762"/>
                </a:moveTo>
                <a:lnTo>
                  <a:pt x="50368" y="4762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0" name="object 330"/>
          <p:cNvSpPr/>
          <p:nvPr/>
        </p:nvSpPr>
        <p:spPr>
          <a:xfrm>
            <a:off x="5257778" y="2802542"/>
            <a:ext cx="55130" cy="9525"/>
          </a:xfrm>
          <a:custGeom>
            <a:avLst/>
            <a:gdLst/>
            <a:ahLst/>
            <a:cxnLst/>
            <a:rect l="l" t="t" r="r" b="b"/>
            <a:pathLst>
              <a:path w="55130" h="9525">
                <a:moveTo>
                  <a:pt x="4763" y="4762"/>
                </a:moveTo>
                <a:lnTo>
                  <a:pt x="50368" y="4762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1" name="object 331"/>
          <p:cNvSpPr/>
          <p:nvPr/>
        </p:nvSpPr>
        <p:spPr>
          <a:xfrm>
            <a:off x="5257778" y="2404407"/>
            <a:ext cx="55130" cy="9525"/>
          </a:xfrm>
          <a:custGeom>
            <a:avLst/>
            <a:gdLst/>
            <a:ahLst/>
            <a:cxnLst/>
            <a:rect l="l" t="t" r="r" b="b"/>
            <a:pathLst>
              <a:path w="55130" h="9525">
                <a:moveTo>
                  <a:pt x="4763" y="4762"/>
                </a:moveTo>
                <a:lnTo>
                  <a:pt x="50368" y="4762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2" name="object 332"/>
          <p:cNvSpPr/>
          <p:nvPr/>
        </p:nvSpPr>
        <p:spPr>
          <a:xfrm>
            <a:off x="5257778" y="2006272"/>
            <a:ext cx="55130" cy="9525"/>
          </a:xfrm>
          <a:custGeom>
            <a:avLst/>
            <a:gdLst/>
            <a:ahLst/>
            <a:cxnLst/>
            <a:rect l="l" t="t" r="r" b="b"/>
            <a:pathLst>
              <a:path w="55130" h="9525">
                <a:moveTo>
                  <a:pt x="4763" y="4762"/>
                </a:moveTo>
                <a:lnTo>
                  <a:pt x="50368" y="4762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3" name="object 333"/>
          <p:cNvSpPr/>
          <p:nvPr/>
        </p:nvSpPr>
        <p:spPr>
          <a:xfrm>
            <a:off x="5257778" y="1608137"/>
            <a:ext cx="55130" cy="9525"/>
          </a:xfrm>
          <a:custGeom>
            <a:avLst/>
            <a:gdLst/>
            <a:ahLst/>
            <a:cxnLst/>
            <a:rect l="l" t="t" r="r" b="b"/>
            <a:pathLst>
              <a:path w="55130" h="9525">
                <a:moveTo>
                  <a:pt x="4763" y="4763"/>
                </a:moveTo>
                <a:lnTo>
                  <a:pt x="50368" y="4763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pic>
        <p:nvPicPr>
          <p:cNvPr id="48" name="Image"/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5465336" y="2957033"/>
            <a:ext cx="471561" cy="496812"/>
          </a:xfrm>
          <a:prstGeom prst="rect">
            <a:avLst/>
          </a:prstGeom>
        </p:spPr>
      </p:pic>
      <p:sp>
        <p:nvSpPr>
          <p:cNvPr id="1" name="text 1"/>
          <p:cNvSpPr txBox="1"/>
          <p:nvPr/>
        </p:nvSpPr>
        <p:spPr>
          <a:xfrm>
            <a:off x="5274809" y="3729944"/>
            <a:ext cx="111278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5751136" y="3729944"/>
            <a:ext cx="111278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6227464" y="3729944"/>
            <a:ext cx="111278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6703791" y="3729944"/>
            <a:ext cx="111278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7180120" y="3729944"/>
            <a:ext cx="111277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7616760" y="3729944"/>
            <a:ext cx="188199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10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8093087" y="3729944"/>
            <a:ext cx="188199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12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5021262" y="1552808"/>
            <a:ext cx="188200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10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5099844" y="1950943"/>
            <a:ext cx="111278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5099844" y="2349078"/>
            <a:ext cx="111278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5099844" y="2747212"/>
            <a:ext cx="111278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5099844" y="3145347"/>
            <a:ext cx="111278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5099844" y="3543482"/>
            <a:ext cx="111278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9" name="Image"/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5438775" y="3029743"/>
            <a:ext cx="73025" cy="73025"/>
          </a:xfrm>
          <a:prstGeom prst="rect">
            <a:avLst/>
          </a:prstGeom>
        </p:spPr>
      </p:pic>
      <p:pic>
        <p:nvPicPr>
          <p:cNvPr id="50" name="Image"/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5700712" y="2930525"/>
            <a:ext cx="73025" cy="73025"/>
          </a:xfrm>
          <a:prstGeom prst="rect">
            <a:avLst/>
          </a:prstGeom>
        </p:spPr>
      </p:pic>
      <p:pic>
        <p:nvPicPr>
          <p:cNvPr id="51" name="Image"/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5891212" y="3408362"/>
            <a:ext cx="73025" cy="73025"/>
          </a:xfrm>
          <a:prstGeom prst="rect">
            <a:avLst/>
          </a:prstGeom>
        </p:spPr>
      </p:pic>
      <p:sp>
        <p:nvSpPr>
          <p:cNvPr id="334" name="object 334"/>
          <p:cNvSpPr/>
          <p:nvPr/>
        </p:nvSpPr>
        <p:spPr>
          <a:xfrm>
            <a:off x="4944275" y="1458277"/>
            <a:ext cx="3465525" cy="2506471"/>
          </a:xfrm>
          <a:custGeom>
            <a:avLst/>
            <a:gdLst/>
            <a:ahLst/>
            <a:cxnLst/>
            <a:rect l="l" t="t" r="r" b="b"/>
            <a:pathLst>
              <a:path w="3465525" h="2506471">
                <a:moveTo>
                  <a:pt x="4762" y="4763"/>
                </a:moveTo>
                <a:lnTo>
                  <a:pt x="3460762" y="4763"/>
                </a:lnTo>
                <a:lnTo>
                  <a:pt x="3460762" y="2501710"/>
                </a:lnTo>
                <a:lnTo>
                  <a:pt x="4762" y="250171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5447014" y="1671547"/>
            <a:ext cx="1981581" cy="292156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050" spc="10" dirty="0">
                <a:latin typeface="Calibri"/>
                <a:cs typeface="Calibri"/>
              </a:rPr>
              <a:t>Hazard ratio 1.12 [95% CI 0.83-1.51]</a:t>
            </a:r>
            <a:endParaRPr sz="10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1050" spc="10" dirty="0">
                <a:latin typeface="Calibri"/>
                <a:cs typeface="Calibri"/>
              </a:rPr>
              <a:t>P = 0.46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7398208" y="2855535"/>
            <a:ext cx="772719" cy="441414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19" b="1" spc="10" dirty="0">
                <a:solidFill>
                  <a:srgbClr val="ae1022"/>
                </a:solidFill>
                <a:latin typeface="Arial"/>
                <a:cs typeface="Arial"/>
              </a:rPr>
              <a:t>Ticagrelor</a:t>
            </a:r>
            <a:endParaRPr sz="1200">
              <a:latin typeface="Arial"/>
              <a:cs typeface="Arial"/>
            </a:endParaRPr>
          </a:p>
          <a:p>
            <a:pPr marL="21514">
              <a:lnSpc>
                <a:spcPct val="100000"/>
              </a:lnSpc>
            </a:pPr>
            <a:r>
              <a:rPr sz="1310" b="1" spc="10" dirty="0">
                <a:solidFill>
                  <a:srgbClr val="0056aa"/>
                </a:solidFill>
                <a:latin typeface="Arial"/>
                <a:cs typeface="Arial"/>
              </a:rPr>
              <a:t>Prasugrel</a:t>
            </a:r>
            <a:endParaRPr sz="1300">
              <a:latin typeface="Arial"/>
              <a:cs typeface="Arial"/>
            </a:endParaRPr>
          </a:p>
        </p:txBody>
      </p:sp>
      <p:sp>
        <p:nvSpPr>
          <p:cNvPr id="335" name="object 335"/>
          <p:cNvSpPr/>
          <p:nvPr/>
        </p:nvSpPr>
        <p:spPr>
          <a:xfrm>
            <a:off x="7094163" y="2970065"/>
            <a:ext cx="236582" cy="25400"/>
          </a:xfrm>
          <a:custGeom>
            <a:avLst/>
            <a:gdLst/>
            <a:ahLst/>
            <a:cxnLst/>
            <a:rect l="l" t="t" r="r" b="b"/>
            <a:pathLst>
              <a:path w="236582" h="25400">
                <a:moveTo>
                  <a:pt x="12700" y="12700"/>
                </a:moveTo>
                <a:lnTo>
                  <a:pt x="223882" y="12700"/>
                </a:lnTo>
              </a:path>
            </a:pathLst>
          </a:custGeom>
          <a:ln w="25400">
            <a:solidFill>
              <a:srgbClr val="ae1022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6" name="object 336"/>
          <p:cNvSpPr/>
          <p:nvPr/>
        </p:nvSpPr>
        <p:spPr>
          <a:xfrm>
            <a:off x="7104399" y="3213207"/>
            <a:ext cx="236582" cy="25400"/>
          </a:xfrm>
          <a:custGeom>
            <a:avLst/>
            <a:gdLst/>
            <a:ahLst/>
            <a:cxnLst/>
            <a:rect l="l" t="t" r="r" b="b"/>
            <a:pathLst>
              <a:path w="236582" h="25400">
                <a:moveTo>
                  <a:pt x="12700" y="12700"/>
                </a:moveTo>
                <a:lnTo>
                  <a:pt x="223882" y="12700"/>
                </a:lnTo>
              </a:path>
            </a:pathLst>
          </a:custGeom>
          <a:ln w="25400">
            <a:solidFill>
              <a:srgbClr val="0056a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7" name="object 337"/>
          <p:cNvSpPr/>
          <p:nvPr/>
        </p:nvSpPr>
        <p:spPr>
          <a:xfrm>
            <a:off x="5319915" y="2614122"/>
            <a:ext cx="2876665" cy="981364"/>
          </a:xfrm>
          <a:custGeom>
            <a:avLst/>
            <a:gdLst/>
            <a:ahLst/>
            <a:cxnLst/>
            <a:rect l="l" t="t" r="r" b="b"/>
            <a:pathLst>
              <a:path w="2876665" h="981364">
                <a:moveTo>
                  <a:pt x="12700" y="968664"/>
                </a:moveTo>
                <a:lnTo>
                  <a:pt x="29325" y="748376"/>
                </a:lnTo>
                <a:lnTo>
                  <a:pt x="37638" y="611216"/>
                </a:lnTo>
                <a:lnTo>
                  <a:pt x="33481" y="519776"/>
                </a:lnTo>
                <a:lnTo>
                  <a:pt x="58420" y="469900"/>
                </a:lnTo>
                <a:lnTo>
                  <a:pt x="79201" y="420023"/>
                </a:lnTo>
                <a:lnTo>
                  <a:pt x="108296" y="361834"/>
                </a:lnTo>
                <a:lnTo>
                  <a:pt x="154016" y="349365"/>
                </a:lnTo>
                <a:lnTo>
                  <a:pt x="232987" y="357678"/>
                </a:lnTo>
                <a:lnTo>
                  <a:pt x="270394" y="336896"/>
                </a:lnTo>
                <a:lnTo>
                  <a:pt x="307801" y="332740"/>
                </a:lnTo>
                <a:lnTo>
                  <a:pt x="307801" y="332740"/>
                </a:lnTo>
                <a:lnTo>
                  <a:pt x="365990" y="316114"/>
                </a:lnTo>
                <a:lnTo>
                  <a:pt x="390929" y="311958"/>
                </a:lnTo>
                <a:lnTo>
                  <a:pt x="465743" y="307802"/>
                </a:lnTo>
                <a:lnTo>
                  <a:pt x="511463" y="307802"/>
                </a:lnTo>
                <a:lnTo>
                  <a:pt x="532245" y="291176"/>
                </a:lnTo>
                <a:lnTo>
                  <a:pt x="590434" y="291176"/>
                </a:lnTo>
                <a:lnTo>
                  <a:pt x="607060" y="291176"/>
                </a:lnTo>
                <a:lnTo>
                  <a:pt x="627841" y="278707"/>
                </a:lnTo>
                <a:lnTo>
                  <a:pt x="652780" y="282863"/>
                </a:lnTo>
                <a:lnTo>
                  <a:pt x="652780" y="282863"/>
                </a:lnTo>
                <a:lnTo>
                  <a:pt x="931256" y="270394"/>
                </a:lnTo>
                <a:lnTo>
                  <a:pt x="947881" y="249613"/>
                </a:lnTo>
                <a:lnTo>
                  <a:pt x="1043478" y="249613"/>
                </a:lnTo>
                <a:lnTo>
                  <a:pt x="1051790" y="224674"/>
                </a:lnTo>
                <a:lnTo>
                  <a:pt x="1176481" y="228831"/>
                </a:lnTo>
                <a:lnTo>
                  <a:pt x="1188949" y="195580"/>
                </a:lnTo>
                <a:lnTo>
                  <a:pt x="1222201" y="191423"/>
                </a:lnTo>
                <a:lnTo>
                  <a:pt x="1222201" y="191423"/>
                </a:lnTo>
                <a:lnTo>
                  <a:pt x="1267921" y="162329"/>
                </a:lnTo>
                <a:lnTo>
                  <a:pt x="1301172" y="149860"/>
                </a:lnTo>
                <a:lnTo>
                  <a:pt x="1533928" y="149860"/>
                </a:lnTo>
                <a:lnTo>
                  <a:pt x="1554710" y="133234"/>
                </a:lnTo>
                <a:lnTo>
                  <a:pt x="1700183" y="137391"/>
                </a:lnTo>
                <a:lnTo>
                  <a:pt x="1729278" y="120765"/>
                </a:lnTo>
                <a:lnTo>
                  <a:pt x="1799935" y="129078"/>
                </a:lnTo>
                <a:lnTo>
                  <a:pt x="1841500" y="112453"/>
                </a:lnTo>
                <a:lnTo>
                  <a:pt x="1883063" y="108296"/>
                </a:lnTo>
                <a:lnTo>
                  <a:pt x="1903845" y="83358"/>
                </a:lnTo>
                <a:lnTo>
                  <a:pt x="2065942" y="75045"/>
                </a:lnTo>
                <a:lnTo>
                  <a:pt x="2099194" y="58420"/>
                </a:lnTo>
                <a:lnTo>
                  <a:pt x="2153227" y="58420"/>
                </a:lnTo>
                <a:lnTo>
                  <a:pt x="2182321" y="41794"/>
                </a:lnTo>
                <a:lnTo>
                  <a:pt x="2273761" y="37638"/>
                </a:lnTo>
                <a:lnTo>
                  <a:pt x="2311169" y="25169"/>
                </a:lnTo>
                <a:lnTo>
                  <a:pt x="2610427" y="25169"/>
                </a:lnTo>
                <a:lnTo>
                  <a:pt x="2627052" y="12700"/>
                </a:lnTo>
                <a:lnTo>
                  <a:pt x="2863965" y="12700"/>
                </a:lnTo>
              </a:path>
            </a:pathLst>
          </a:custGeom>
          <a:ln w="25400">
            <a:solidFill>
              <a:srgbClr val="0056a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8" name="object 338"/>
          <p:cNvSpPr/>
          <p:nvPr/>
        </p:nvSpPr>
        <p:spPr>
          <a:xfrm>
            <a:off x="5324475" y="2497931"/>
            <a:ext cx="2863850" cy="1093787"/>
          </a:xfrm>
          <a:custGeom>
            <a:avLst/>
            <a:gdLst/>
            <a:ahLst/>
            <a:cxnLst/>
            <a:rect l="l" t="t" r="r" b="b"/>
            <a:pathLst>
              <a:path w="2863850" h="1093787">
                <a:moveTo>
                  <a:pt x="12700" y="1081087"/>
                </a:moveTo>
                <a:lnTo>
                  <a:pt x="16669" y="885825"/>
                </a:lnTo>
                <a:lnTo>
                  <a:pt x="16669" y="885825"/>
                </a:lnTo>
                <a:lnTo>
                  <a:pt x="33337" y="723900"/>
                </a:lnTo>
                <a:lnTo>
                  <a:pt x="33337" y="665162"/>
                </a:lnTo>
                <a:lnTo>
                  <a:pt x="37306" y="603250"/>
                </a:lnTo>
                <a:lnTo>
                  <a:pt x="62706" y="561181"/>
                </a:lnTo>
                <a:lnTo>
                  <a:pt x="62706" y="561181"/>
                </a:lnTo>
                <a:lnTo>
                  <a:pt x="96044" y="499269"/>
                </a:lnTo>
                <a:lnTo>
                  <a:pt x="103981" y="473869"/>
                </a:lnTo>
                <a:lnTo>
                  <a:pt x="137319" y="449262"/>
                </a:lnTo>
                <a:lnTo>
                  <a:pt x="157956" y="432594"/>
                </a:lnTo>
                <a:lnTo>
                  <a:pt x="183356" y="395287"/>
                </a:lnTo>
                <a:lnTo>
                  <a:pt x="207962" y="395287"/>
                </a:lnTo>
                <a:lnTo>
                  <a:pt x="228600" y="370681"/>
                </a:lnTo>
                <a:lnTo>
                  <a:pt x="265906" y="357981"/>
                </a:lnTo>
                <a:lnTo>
                  <a:pt x="304006" y="345281"/>
                </a:lnTo>
                <a:lnTo>
                  <a:pt x="319881" y="345281"/>
                </a:lnTo>
                <a:lnTo>
                  <a:pt x="341312" y="307975"/>
                </a:lnTo>
                <a:lnTo>
                  <a:pt x="374650" y="283369"/>
                </a:lnTo>
                <a:lnTo>
                  <a:pt x="465931" y="278606"/>
                </a:lnTo>
                <a:lnTo>
                  <a:pt x="490537" y="266700"/>
                </a:lnTo>
                <a:lnTo>
                  <a:pt x="544512" y="261937"/>
                </a:lnTo>
                <a:lnTo>
                  <a:pt x="586581" y="245269"/>
                </a:lnTo>
                <a:lnTo>
                  <a:pt x="635794" y="250031"/>
                </a:lnTo>
                <a:lnTo>
                  <a:pt x="657225" y="237331"/>
                </a:lnTo>
                <a:lnTo>
                  <a:pt x="869156" y="233362"/>
                </a:lnTo>
                <a:lnTo>
                  <a:pt x="910431" y="212725"/>
                </a:lnTo>
                <a:lnTo>
                  <a:pt x="993775" y="170656"/>
                </a:lnTo>
                <a:lnTo>
                  <a:pt x="1317625" y="166687"/>
                </a:lnTo>
                <a:lnTo>
                  <a:pt x="1330325" y="153987"/>
                </a:lnTo>
                <a:lnTo>
                  <a:pt x="1350962" y="153987"/>
                </a:lnTo>
                <a:lnTo>
                  <a:pt x="1363662" y="142081"/>
                </a:lnTo>
                <a:lnTo>
                  <a:pt x="1550194" y="146050"/>
                </a:lnTo>
                <a:lnTo>
                  <a:pt x="1562894" y="129381"/>
                </a:lnTo>
                <a:lnTo>
                  <a:pt x="1592262" y="125412"/>
                </a:lnTo>
                <a:lnTo>
                  <a:pt x="1612900" y="116681"/>
                </a:lnTo>
                <a:lnTo>
                  <a:pt x="1675606" y="112712"/>
                </a:lnTo>
                <a:lnTo>
                  <a:pt x="1675606" y="112712"/>
                </a:lnTo>
                <a:lnTo>
                  <a:pt x="1741487" y="96044"/>
                </a:lnTo>
                <a:lnTo>
                  <a:pt x="1766887" y="87312"/>
                </a:lnTo>
                <a:lnTo>
                  <a:pt x="1828800" y="87312"/>
                </a:lnTo>
                <a:lnTo>
                  <a:pt x="1845469" y="75406"/>
                </a:lnTo>
                <a:lnTo>
                  <a:pt x="2099469" y="75406"/>
                </a:lnTo>
                <a:lnTo>
                  <a:pt x="2186781" y="75406"/>
                </a:lnTo>
                <a:lnTo>
                  <a:pt x="2186781" y="75406"/>
                </a:lnTo>
                <a:lnTo>
                  <a:pt x="2302669" y="58737"/>
                </a:lnTo>
                <a:lnTo>
                  <a:pt x="2336006" y="50006"/>
                </a:lnTo>
                <a:lnTo>
                  <a:pt x="2618581" y="46037"/>
                </a:lnTo>
                <a:lnTo>
                  <a:pt x="2643981" y="29369"/>
                </a:lnTo>
                <a:lnTo>
                  <a:pt x="2793206" y="33337"/>
                </a:lnTo>
                <a:lnTo>
                  <a:pt x="2818606" y="16669"/>
                </a:lnTo>
                <a:lnTo>
                  <a:pt x="2851150" y="12700"/>
                </a:lnTo>
              </a:path>
            </a:pathLst>
          </a:custGeom>
          <a:ln w="25400">
            <a:solidFill>
              <a:srgbClr val="ae1022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8215068" y="2227597"/>
            <a:ext cx="453948" cy="250005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510" b="1" spc="10" dirty="0">
                <a:solidFill>
                  <a:srgbClr val="ae1022"/>
                </a:solidFill>
                <a:latin typeface="Arial"/>
                <a:cs typeface="Arial"/>
              </a:rPr>
              <a:t>5.4%</a:t>
            </a:r>
            <a:endParaRPr sz="15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8215068" y="2624748"/>
            <a:ext cx="453948" cy="250005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510" b="1" spc="10" dirty="0">
                <a:solidFill>
                  <a:srgbClr val="0056aa"/>
                </a:solidFill>
                <a:latin typeface="Arial"/>
                <a:cs typeface="Arial"/>
              </a:rPr>
              <a:t>4.8%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object 339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0" name="object 340"/>
          <p:cNvSpPr/>
          <p:nvPr/>
        </p:nvSpPr>
        <p:spPr>
          <a:xfrm>
            <a:off x="2512583" y="4848533"/>
            <a:ext cx="6345524" cy="9525"/>
          </a:xfrm>
          <a:custGeom>
            <a:avLst/>
            <a:gdLst/>
            <a:ahLst/>
            <a:cxnLst/>
            <a:rect l="l" t="t" r="r" b="b"/>
            <a:pathLst>
              <a:path w="6345524" h="9525">
                <a:moveTo>
                  <a:pt x="6340762" y="4763"/>
                </a:moveTo>
                <a:lnTo>
                  <a:pt x="4762" y="4763"/>
                </a:lnTo>
              </a:path>
            </a:pathLst>
          </a:custGeom>
          <a:ln w="9525">
            <a:solidFill>
              <a:srgbClr val="d0d0d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pic>
        <p:nvPicPr>
          <p:cNvPr id="52" name="Image"/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203200" y="4724400"/>
            <a:ext cx="930550" cy="266699"/>
          </a:xfrm>
          <a:prstGeom prst="rect">
            <a:avLst/>
          </a:prstGeom>
        </p:spPr>
      </p:pic>
      <p:pic>
        <p:nvPicPr>
          <p:cNvPr id="53" name="Image"/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1231900" y="4635500"/>
            <a:ext cx="1056085" cy="378389"/>
          </a:xfrm>
          <a:prstGeom prst="rect">
            <a:avLst/>
          </a:prstGeom>
        </p:spPr>
      </p:pic>
      <p:sp>
        <p:nvSpPr>
          <p:cNvPr id="341" name="object 341"/>
          <p:cNvSpPr/>
          <p:nvPr/>
        </p:nvSpPr>
        <p:spPr>
          <a:xfrm>
            <a:off x="2475884" y="4793801"/>
            <a:ext cx="123110" cy="123109"/>
          </a:xfrm>
          <a:custGeom>
            <a:avLst/>
            <a:gdLst/>
            <a:ahLst/>
            <a:cxnLst/>
            <a:rect l="l" t="t" r="r" b="b"/>
            <a:pathLst>
              <a:path w="123110" h="123109">
                <a:moveTo>
                  <a:pt x="0" y="61556"/>
                </a:moveTo>
                <a:cubicBezTo>
                  <a:pt x="0" y="27560"/>
                  <a:pt x="27560" y="0"/>
                  <a:pt x="61555" y="0"/>
                </a:cubicBezTo>
                <a:lnTo>
                  <a:pt x="61555" y="0"/>
                </a:lnTo>
                <a:lnTo>
                  <a:pt x="61555" y="0"/>
                </a:lnTo>
                <a:lnTo>
                  <a:pt x="61555" y="0"/>
                </a:lnTo>
                <a:cubicBezTo>
                  <a:pt x="95551" y="0"/>
                  <a:pt x="123110" y="27559"/>
                  <a:pt x="123110" y="61555"/>
                </a:cubicBezTo>
                <a:lnTo>
                  <a:pt x="123110" y="61555"/>
                </a:lnTo>
                <a:cubicBezTo>
                  <a:pt x="123110" y="61555"/>
                  <a:pt x="123110" y="61555"/>
                  <a:pt x="123110" y="61555"/>
                </a:cubicBezTo>
                <a:lnTo>
                  <a:pt x="123110" y="61555"/>
                </a:lnTo>
                <a:lnTo>
                  <a:pt x="123110" y="61554"/>
                </a:lnTo>
                <a:lnTo>
                  <a:pt x="123110" y="61554"/>
                </a:lnTo>
                <a:cubicBezTo>
                  <a:pt x="123110" y="95550"/>
                  <a:pt x="95551" y="123109"/>
                  <a:pt x="61555" y="123109"/>
                </a:cubicBezTo>
                <a:lnTo>
                  <a:pt x="61555" y="123109"/>
                </a:lnTo>
                <a:lnTo>
                  <a:pt x="61555" y="123109"/>
                </a:lnTo>
                <a:lnTo>
                  <a:pt x="61555" y="123109"/>
                </a:lnTo>
                <a:cubicBezTo>
                  <a:pt x="27559" y="123109"/>
                  <a:pt x="0" y="95550"/>
                  <a:pt x="0" y="61554"/>
                </a:cubicBezTo>
                <a:close/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2" name="object 342"/>
          <p:cNvSpPr/>
          <p:nvPr/>
        </p:nvSpPr>
        <p:spPr>
          <a:xfrm>
            <a:off x="8585136" y="4813637"/>
            <a:ext cx="79318" cy="79315"/>
          </a:xfrm>
          <a:custGeom>
            <a:avLst/>
            <a:gdLst/>
            <a:ahLst/>
            <a:cxnLst/>
            <a:rect l="l" t="t" r="r" b="b"/>
            <a:pathLst>
              <a:path w="79318" h="79315">
                <a:moveTo>
                  <a:pt x="4" y="39658"/>
                </a:moveTo>
                <a:cubicBezTo>
                  <a:pt x="4" y="17756"/>
                  <a:pt x="17759" y="0"/>
                  <a:pt x="39662" y="0"/>
                </a:cubicBezTo>
                <a:lnTo>
                  <a:pt x="39662" y="0"/>
                </a:lnTo>
                <a:lnTo>
                  <a:pt x="39660" y="0"/>
                </a:lnTo>
                <a:lnTo>
                  <a:pt x="39660" y="0"/>
                </a:lnTo>
                <a:cubicBezTo>
                  <a:pt x="61563" y="0"/>
                  <a:pt x="79318" y="17755"/>
                  <a:pt x="79318" y="39658"/>
                </a:cubicBezTo>
                <a:lnTo>
                  <a:pt x="79318" y="39658"/>
                </a:lnTo>
                <a:cubicBezTo>
                  <a:pt x="79318" y="39658"/>
                  <a:pt x="79318" y="39658"/>
                  <a:pt x="79318" y="39658"/>
                </a:cubicBezTo>
                <a:lnTo>
                  <a:pt x="79318" y="39658"/>
                </a:lnTo>
                <a:lnTo>
                  <a:pt x="79317" y="39657"/>
                </a:lnTo>
                <a:lnTo>
                  <a:pt x="79317" y="39657"/>
                </a:lnTo>
                <a:cubicBezTo>
                  <a:pt x="79317" y="61560"/>
                  <a:pt x="61561" y="79315"/>
                  <a:pt x="39659" y="79315"/>
                </a:cubicBezTo>
                <a:lnTo>
                  <a:pt x="39659" y="79315"/>
                </a:lnTo>
                <a:lnTo>
                  <a:pt x="39658" y="79314"/>
                </a:lnTo>
                <a:lnTo>
                  <a:pt x="39658" y="79314"/>
                </a:lnTo>
                <a:cubicBezTo>
                  <a:pt x="17756" y="79314"/>
                  <a:pt x="0" y="61559"/>
                  <a:pt x="0" y="39657"/>
                </a:cubicBezTo>
                <a:close/>
              </a:path>
            </a:pathLst>
          </a:custGeom>
          <a:solidFill>
            <a:srgbClr val="8787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3" name="object 343"/>
          <p:cNvSpPr/>
          <p:nvPr/>
        </p:nvSpPr>
        <p:spPr>
          <a:xfrm>
            <a:off x="8770541" y="4789869"/>
            <a:ext cx="125807" cy="125806"/>
          </a:xfrm>
          <a:custGeom>
            <a:avLst/>
            <a:gdLst/>
            <a:ahLst/>
            <a:cxnLst/>
            <a:rect l="l" t="t" r="r" b="b"/>
            <a:pathLst>
              <a:path w="125807" h="125806">
                <a:moveTo>
                  <a:pt x="0" y="62904"/>
                </a:moveTo>
                <a:cubicBezTo>
                  <a:pt x="0" y="28163"/>
                  <a:pt x="28163" y="0"/>
                  <a:pt x="62904" y="0"/>
                </a:cubicBezTo>
                <a:lnTo>
                  <a:pt x="62904" y="0"/>
                </a:lnTo>
                <a:lnTo>
                  <a:pt x="62903" y="0"/>
                </a:lnTo>
                <a:lnTo>
                  <a:pt x="62903" y="0"/>
                </a:lnTo>
                <a:cubicBezTo>
                  <a:pt x="97644" y="0"/>
                  <a:pt x="125807" y="28163"/>
                  <a:pt x="125807" y="62903"/>
                </a:cubicBezTo>
                <a:lnTo>
                  <a:pt x="125807" y="62903"/>
                </a:lnTo>
                <a:cubicBezTo>
                  <a:pt x="125807" y="62903"/>
                  <a:pt x="125807" y="62904"/>
                  <a:pt x="125807" y="62904"/>
                </a:cubicBezTo>
                <a:lnTo>
                  <a:pt x="125807" y="62904"/>
                </a:lnTo>
                <a:lnTo>
                  <a:pt x="125807" y="62903"/>
                </a:lnTo>
                <a:lnTo>
                  <a:pt x="125807" y="62903"/>
                </a:lnTo>
                <a:cubicBezTo>
                  <a:pt x="125807" y="97644"/>
                  <a:pt x="97644" y="125806"/>
                  <a:pt x="62904" y="125806"/>
                </a:cubicBezTo>
                <a:lnTo>
                  <a:pt x="62904" y="125806"/>
                </a:lnTo>
                <a:lnTo>
                  <a:pt x="62904" y="125806"/>
                </a:lnTo>
                <a:lnTo>
                  <a:pt x="62904" y="125806"/>
                </a:lnTo>
                <a:cubicBezTo>
                  <a:pt x="28162" y="125806"/>
                  <a:pt x="0" y="97643"/>
                  <a:pt x="0" y="62902"/>
                </a:cubicBezTo>
                <a:close/>
              </a:path>
            </a:pathLst>
          </a:custGeom>
          <a:solidFill>
            <a:srgbClr val="ae102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4" name="object 344"/>
          <p:cNvSpPr/>
          <p:nvPr/>
        </p:nvSpPr>
        <p:spPr>
          <a:xfrm>
            <a:off x="2673685" y="4720409"/>
            <a:ext cx="1288733" cy="261610"/>
          </a:xfrm>
          <a:custGeom>
            <a:avLst/>
            <a:gdLst/>
            <a:ahLst/>
            <a:cxnLst/>
            <a:rect l="l" t="t" r="r" b="b"/>
            <a:pathLst>
              <a:path w="1288733" h="261610">
                <a:moveTo>
                  <a:pt x="0" y="0"/>
                </a:moveTo>
                <a:lnTo>
                  <a:pt x="1288733" y="0"/>
                </a:lnTo>
                <a:lnTo>
                  <a:pt x="1288733" y="261610"/>
                </a:lnTo>
                <a:lnTo>
                  <a:pt x="0" y="26161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2765125" y="4794727"/>
            <a:ext cx="1139812" cy="15263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070" spc="10" dirty="0">
                <a:solidFill>
                  <a:srgbClr val="878787"/>
                </a:solidFill>
                <a:latin typeface="Calibri"/>
                <a:cs typeface="Calibri"/>
              </a:rPr>
              <a:t>Congress Highlights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274320" y="114370"/>
            <a:ext cx="1762125" cy="390634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2200" b="1" spc="10" dirty="0">
                <a:solidFill>
                  <a:srgbClr val="ae1022"/>
                </a:solidFill>
                <a:latin typeface="Arial"/>
                <a:cs typeface="Arial"/>
              </a:rPr>
              <a:t>POPular AGE</a:t>
            </a:r>
            <a:endParaRPr sz="22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5192991" y="4600981"/>
            <a:ext cx="3738372" cy="151258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849" i="1" spc="10" dirty="0">
                <a:solidFill>
                  <a:srgbClr val="808080"/>
                </a:solidFill>
                <a:latin typeface="Arial"/>
                <a:cs typeface="Arial"/>
              </a:rPr>
              <a:t>ME Gimbel, Late Breaking Science in Acute Coronary Syndromes 1, FP 84</a:t>
            </a:r>
            <a:endParaRPr sz="800">
              <a:latin typeface="Arial"/>
              <a:cs typeface="Arial"/>
            </a:endParaRPr>
          </a:p>
        </p:txBody>
      </p:sp>
      <p:sp>
        <p:nvSpPr>
          <p:cNvPr id="345" name="object 345"/>
          <p:cNvSpPr/>
          <p:nvPr/>
        </p:nvSpPr>
        <p:spPr>
          <a:xfrm>
            <a:off x="273354" y="539086"/>
            <a:ext cx="8681833" cy="19050"/>
          </a:xfrm>
          <a:custGeom>
            <a:avLst/>
            <a:gdLst/>
            <a:ahLst/>
            <a:cxnLst/>
            <a:rect l="l" t="t" r="r" b="b"/>
            <a:pathLst>
              <a:path w="8681833" h="19050">
                <a:moveTo>
                  <a:pt x="8672309" y="9525"/>
                </a:moveTo>
                <a:lnTo>
                  <a:pt x="9525" y="9525"/>
                </a:lnTo>
              </a:path>
            </a:pathLst>
          </a:custGeom>
          <a:ln w="19050">
            <a:solidFill>
              <a:srgbClr val="d0d0d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6" name="object 346"/>
          <p:cNvSpPr/>
          <p:nvPr/>
        </p:nvSpPr>
        <p:spPr>
          <a:xfrm>
            <a:off x="580333" y="1343903"/>
            <a:ext cx="3776488" cy="465830"/>
          </a:xfrm>
          <a:custGeom>
            <a:avLst/>
            <a:gdLst/>
            <a:ahLst/>
            <a:cxnLst/>
            <a:rect l="l" t="t" r="r" b="b"/>
            <a:pathLst>
              <a:path w="3776488" h="465830">
                <a:moveTo>
                  <a:pt x="0" y="0"/>
                </a:moveTo>
                <a:lnTo>
                  <a:pt x="3776488" y="0"/>
                </a:lnTo>
                <a:lnTo>
                  <a:pt x="3776488" y="465830"/>
                </a:lnTo>
                <a:lnTo>
                  <a:pt x="0" y="465830"/>
                </a:lnTo>
                <a:close/>
              </a:path>
            </a:pathLst>
          </a:custGeom>
          <a:solidFill>
            <a:srgbClr val="8787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1217118" y="1506536"/>
            <a:ext cx="2544851" cy="194268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370" spc="10" dirty="0">
                <a:solidFill>
                  <a:srgbClr val="ffffff"/>
                </a:solidFill>
                <a:latin typeface="Calibri"/>
                <a:cs typeface="Calibri"/>
              </a:rPr>
              <a:t>1,011 pts with NSTE-ACS ≥70 years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47" name="object 347"/>
          <p:cNvSpPr/>
          <p:nvPr/>
        </p:nvSpPr>
        <p:spPr>
          <a:xfrm>
            <a:off x="580332" y="2308601"/>
            <a:ext cx="1815307" cy="605580"/>
          </a:xfrm>
          <a:custGeom>
            <a:avLst/>
            <a:gdLst/>
            <a:ahLst/>
            <a:cxnLst/>
            <a:rect l="l" t="t" r="r" b="b"/>
            <a:pathLst>
              <a:path w="1815307" h="605580">
                <a:moveTo>
                  <a:pt x="0" y="0"/>
                </a:moveTo>
                <a:lnTo>
                  <a:pt x="1815307" y="0"/>
                </a:lnTo>
                <a:lnTo>
                  <a:pt x="1815307" y="605580"/>
                </a:lnTo>
                <a:lnTo>
                  <a:pt x="0" y="605580"/>
                </a:lnTo>
                <a:close/>
              </a:path>
            </a:pathLst>
          </a:custGeom>
          <a:solidFill>
            <a:srgbClr val="00aba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8" name="object 348"/>
          <p:cNvSpPr/>
          <p:nvPr/>
        </p:nvSpPr>
        <p:spPr>
          <a:xfrm>
            <a:off x="573982" y="2302251"/>
            <a:ext cx="1828007" cy="618280"/>
          </a:xfrm>
          <a:custGeom>
            <a:avLst/>
            <a:gdLst/>
            <a:ahLst/>
            <a:cxnLst/>
            <a:rect l="l" t="t" r="r" b="b"/>
            <a:pathLst>
              <a:path w="1828007" h="618280">
                <a:moveTo>
                  <a:pt x="6350" y="6350"/>
                </a:moveTo>
                <a:lnTo>
                  <a:pt x="1821657" y="6350"/>
                </a:lnTo>
                <a:lnTo>
                  <a:pt x="1821657" y="611930"/>
                </a:lnTo>
                <a:lnTo>
                  <a:pt x="6350" y="611930"/>
                </a:lnTo>
                <a:close/>
              </a:path>
            </a:pathLst>
          </a:custGeom>
          <a:ln w="12700">
            <a:solidFill>
              <a:srgbClr val="00aba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1066708" y="2409092"/>
            <a:ext cx="883310" cy="398475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949" b="1" spc="10" dirty="0">
                <a:solidFill>
                  <a:srgbClr val="ffffff"/>
                </a:solidFill>
                <a:latin typeface="Arial"/>
                <a:cs typeface="Arial"/>
              </a:rPr>
              <a:t>Clopidogrel</a:t>
            </a:r>
            <a:endParaRPr sz="900">
              <a:latin typeface="Arial"/>
              <a:cs typeface="Arial"/>
            </a:endParaRPr>
          </a:p>
          <a:p>
            <a:pPr marL="183945">
              <a:lnSpc>
                <a:spcPct val="100000"/>
              </a:lnSpc>
            </a:pP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N=506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49" name="object 349"/>
          <p:cNvSpPr/>
          <p:nvPr/>
        </p:nvSpPr>
        <p:spPr>
          <a:xfrm>
            <a:off x="2541670" y="2308601"/>
            <a:ext cx="1809122" cy="605580"/>
          </a:xfrm>
          <a:custGeom>
            <a:avLst/>
            <a:gdLst/>
            <a:ahLst/>
            <a:cxnLst/>
            <a:rect l="l" t="t" r="r" b="b"/>
            <a:pathLst>
              <a:path w="1809122" h="605580">
                <a:moveTo>
                  <a:pt x="0" y="0"/>
                </a:moveTo>
                <a:lnTo>
                  <a:pt x="1809122" y="0"/>
                </a:lnTo>
                <a:lnTo>
                  <a:pt x="1809122" y="605580"/>
                </a:lnTo>
                <a:lnTo>
                  <a:pt x="0" y="605580"/>
                </a:lnTo>
                <a:close/>
              </a:path>
            </a:pathLst>
          </a:custGeom>
          <a:solidFill>
            <a:srgbClr val="55268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0" name="object 350"/>
          <p:cNvSpPr/>
          <p:nvPr/>
        </p:nvSpPr>
        <p:spPr>
          <a:xfrm>
            <a:off x="2535320" y="2302251"/>
            <a:ext cx="1821822" cy="618280"/>
          </a:xfrm>
          <a:custGeom>
            <a:avLst/>
            <a:gdLst/>
            <a:ahLst/>
            <a:cxnLst/>
            <a:rect l="l" t="t" r="r" b="b"/>
            <a:pathLst>
              <a:path w="1821822" h="618280">
                <a:moveTo>
                  <a:pt x="6350" y="6350"/>
                </a:moveTo>
                <a:lnTo>
                  <a:pt x="1815472" y="6350"/>
                </a:lnTo>
                <a:lnTo>
                  <a:pt x="1815472" y="611930"/>
                </a:lnTo>
                <a:lnTo>
                  <a:pt x="6350" y="611930"/>
                </a:lnTo>
                <a:close/>
              </a:path>
            </a:pathLst>
          </a:custGeom>
          <a:ln w="12700">
            <a:solidFill>
              <a:srgbClr val="552682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2618058" y="2409092"/>
            <a:ext cx="1704213" cy="398475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769" b="1" spc="10" dirty="0">
                <a:solidFill>
                  <a:srgbClr val="ffffff"/>
                </a:solidFill>
                <a:latin typeface="Arial"/>
                <a:cs typeface="Arial"/>
              </a:rPr>
              <a:t>Ticagrelor or prasugrel</a:t>
            </a:r>
            <a:endParaRPr sz="700">
              <a:latin typeface="Arial"/>
              <a:cs typeface="Arial"/>
            </a:endParaRPr>
          </a:p>
          <a:p>
            <a:pPr marL="590841">
              <a:lnSpc>
                <a:spcPct val="100000"/>
              </a:lnSpc>
            </a:pP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N=505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1659225" y="943798"/>
            <a:ext cx="1691640" cy="37500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2040" b="1" spc="10" dirty="0">
                <a:latin typeface="Arial"/>
                <a:cs typeface="Arial"/>
              </a:rPr>
              <a:t>POPular AGE</a:t>
            </a:r>
            <a:endParaRPr sz="2000">
              <a:latin typeface="Arial"/>
              <a:cs typeface="Arial"/>
            </a:endParaRPr>
          </a:p>
        </p:txBody>
      </p:sp>
      <p:sp>
        <p:nvSpPr>
          <p:cNvPr id="351" name="object 351"/>
          <p:cNvSpPr/>
          <p:nvPr/>
        </p:nvSpPr>
        <p:spPr>
          <a:xfrm>
            <a:off x="580332" y="2914181"/>
            <a:ext cx="1815307" cy="1301940"/>
          </a:xfrm>
          <a:custGeom>
            <a:avLst/>
            <a:gdLst/>
            <a:ahLst/>
            <a:cxnLst/>
            <a:rect l="l" t="t" r="r" b="b"/>
            <a:pathLst>
              <a:path w="1815307" h="1301940">
                <a:moveTo>
                  <a:pt x="0" y="0"/>
                </a:moveTo>
                <a:lnTo>
                  <a:pt x="1815307" y="0"/>
                </a:lnTo>
                <a:lnTo>
                  <a:pt x="1815307" y="1301940"/>
                </a:lnTo>
                <a:lnTo>
                  <a:pt x="0" y="130194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2" name="object 352"/>
          <p:cNvSpPr/>
          <p:nvPr/>
        </p:nvSpPr>
        <p:spPr>
          <a:xfrm>
            <a:off x="573982" y="2907831"/>
            <a:ext cx="1828007" cy="1314640"/>
          </a:xfrm>
          <a:custGeom>
            <a:avLst/>
            <a:gdLst/>
            <a:ahLst/>
            <a:cxnLst/>
            <a:rect l="l" t="t" r="r" b="b"/>
            <a:pathLst>
              <a:path w="1828007" h="1314640">
                <a:moveTo>
                  <a:pt x="6350" y="6350"/>
                </a:moveTo>
                <a:lnTo>
                  <a:pt x="1821657" y="6350"/>
                </a:lnTo>
                <a:lnTo>
                  <a:pt x="1821657" y="1308290"/>
                </a:lnTo>
                <a:lnTo>
                  <a:pt x="6350" y="1308290"/>
                </a:lnTo>
                <a:close/>
              </a:path>
            </a:pathLst>
          </a:custGeom>
          <a:ln w="12700">
            <a:solidFill>
              <a:srgbClr val="00aba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799413" y="3030170"/>
            <a:ext cx="1423111" cy="1033943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122212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Adherence 76%</a:t>
            </a:r>
            <a:endParaRPr sz="14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1370" spc="10" dirty="0">
                <a:latin typeface="Calibri"/>
                <a:cs typeface="Calibri"/>
              </a:rPr>
              <a:t>71% switched after</a:t>
            </a:r>
            <a:endParaRPr sz="1300">
              <a:latin typeface="Calibri"/>
              <a:cs typeface="Calibri"/>
            </a:endParaRPr>
          </a:p>
          <a:p>
            <a:pPr marL="164026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randomisation</a:t>
            </a:r>
            <a:endParaRPr sz="1400">
              <a:latin typeface="Calibri"/>
              <a:cs typeface="Calibri"/>
            </a:endParaRPr>
          </a:p>
          <a:p>
            <a:pPr marL="151035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(de-escalation)</a:t>
            </a:r>
            <a:endParaRPr sz="1400">
              <a:latin typeface="Calibri"/>
              <a:cs typeface="Calibri"/>
            </a:endParaRPr>
          </a:p>
          <a:p>
            <a:pPr marL="192062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30% reloaded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53" name="object 353"/>
          <p:cNvSpPr/>
          <p:nvPr/>
        </p:nvSpPr>
        <p:spPr>
          <a:xfrm>
            <a:off x="2541670" y="2914181"/>
            <a:ext cx="1809122" cy="1301940"/>
          </a:xfrm>
          <a:custGeom>
            <a:avLst/>
            <a:gdLst/>
            <a:ahLst/>
            <a:cxnLst/>
            <a:rect l="l" t="t" r="r" b="b"/>
            <a:pathLst>
              <a:path w="1809122" h="1301940">
                <a:moveTo>
                  <a:pt x="0" y="0"/>
                </a:moveTo>
                <a:lnTo>
                  <a:pt x="1809122" y="0"/>
                </a:lnTo>
                <a:lnTo>
                  <a:pt x="1809122" y="1301940"/>
                </a:lnTo>
                <a:lnTo>
                  <a:pt x="0" y="130194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4" name="object 354"/>
          <p:cNvSpPr/>
          <p:nvPr/>
        </p:nvSpPr>
        <p:spPr>
          <a:xfrm>
            <a:off x="2535320" y="2907831"/>
            <a:ext cx="1821822" cy="1314640"/>
          </a:xfrm>
          <a:custGeom>
            <a:avLst/>
            <a:gdLst/>
            <a:ahLst/>
            <a:cxnLst/>
            <a:rect l="l" t="t" r="r" b="b"/>
            <a:pathLst>
              <a:path w="1821822" h="1314640">
                <a:moveTo>
                  <a:pt x="6350" y="6350"/>
                </a:moveTo>
                <a:lnTo>
                  <a:pt x="1815472" y="6350"/>
                </a:lnTo>
                <a:lnTo>
                  <a:pt x="1815472" y="1308290"/>
                </a:lnTo>
                <a:lnTo>
                  <a:pt x="6350" y="1308290"/>
                </a:lnTo>
                <a:close/>
              </a:path>
            </a:pathLst>
          </a:custGeom>
          <a:ln w="12700">
            <a:solidFill>
              <a:srgbClr val="552682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2757659" y="3030170"/>
            <a:ext cx="1423111" cy="1033943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122212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Adherence 51%</a:t>
            </a:r>
            <a:endParaRPr sz="14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1370" spc="10" dirty="0">
                <a:latin typeface="Calibri"/>
                <a:cs typeface="Calibri"/>
              </a:rPr>
              <a:t>29% switched after</a:t>
            </a:r>
            <a:endParaRPr sz="1300">
              <a:latin typeface="Calibri"/>
              <a:cs typeface="Calibri"/>
            </a:endParaRPr>
          </a:p>
          <a:p>
            <a:pPr marL="58750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randomisation</a:t>
            </a:r>
            <a:endParaRPr sz="1400">
              <a:latin typeface="Calibri"/>
              <a:cs typeface="Calibri"/>
            </a:endParaRPr>
          </a:p>
          <a:p>
            <a:pPr marL="164027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(escalation)</a:t>
            </a:r>
            <a:endParaRPr sz="1400">
              <a:latin typeface="Calibri"/>
              <a:cs typeface="Calibri"/>
            </a:endParaRPr>
          </a:p>
          <a:p>
            <a:pPr marL="192062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14% reloaded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1057773" y="4290439"/>
            <a:ext cx="890867" cy="15263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100" spc="10" dirty="0">
                <a:solidFill>
                  <a:srgbClr val="00abaa"/>
                </a:solidFill>
                <a:latin typeface="Calibri"/>
                <a:cs typeface="Calibri"/>
              </a:rPr>
              <a:t>CONTROL ARM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2777811" y="4285679"/>
            <a:ext cx="1372552" cy="15263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070" spc="10" dirty="0">
                <a:solidFill>
                  <a:srgbClr val="552682"/>
                </a:solidFill>
                <a:latin typeface="Calibri"/>
                <a:cs typeface="Calibri"/>
              </a:rPr>
              <a:t>INVESTIGATIONAL ARM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1895042" y="2053064"/>
            <a:ext cx="1167485" cy="222595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559" spc="10" dirty="0">
                <a:latin typeface="Calibri"/>
                <a:cs typeface="Calibri"/>
              </a:rPr>
              <a:t>Patient-level randomisation</a:t>
            </a:r>
            <a:endParaRPr sz="500">
              <a:latin typeface="Calibri"/>
              <a:cs typeface="Calibri"/>
            </a:endParaRPr>
          </a:p>
          <a:p>
            <a:pPr marL="350837">
              <a:lnSpc>
                <a:spcPct val="100000"/>
              </a:lnSpc>
            </a:pPr>
            <a:r>
              <a:rPr sz="800" spc="10" dirty="0">
                <a:latin typeface="Calibri"/>
                <a:cs typeface="Calibri"/>
              </a:rPr>
              <a:t>Open label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55" name="object 355"/>
          <p:cNvSpPr/>
          <p:nvPr/>
        </p:nvSpPr>
        <p:spPr>
          <a:xfrm>
            <a:off x="1497185" y="1996066"/>
            <a:ext cx="1918050" cy="0"/>
          </a:xfrm>
          <a:custGeom>
            <a:avLst/>
            <a:gdLst/>
            <a:ahLst/>
            <a:cxnLst/>
            <a:rect l="l" t="t" r="r" b="b"/>
            <a:pathLst>
              <a:path w="1918050" h="0">
                <a:moveTo>
                  <a:pt x="0" y="0"/>
                </a:moveTo>
                <a:lnTo>
                  <a:pt x="1918050" y="0"/>
                </a:lnTo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6" name="object 356"/>
          <p:cNvSpPr/>
          <p:nvPr/>
        </p:nvSpPr>
        <p:spPr>
          <a:xfrm>
            <a:off x="1490835" y="1989716"/>
            <a:ext cx="1930750" cy="12700"/>
          </a:xfrm>
          <a:custGeom>
            <a:avLst/>
            <a:gdLst/>
            <a:ahLst/>
            <a:cxnLst/>
            <a:rect l="l" t="t" r="r" b="b"/>
            <a:pathLst>
              <a:path w="1930750" h="12700">
                <a:moveTo>
                  <a:pt x="6350" y="6350"/>
                </a:moveTo>
                <a:lnTo>
                  <a:pt x="1924400" y="635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7" name="object 357"/>
          <p:cNvSpPr/>
          <p:nvPr/>
        </p:nvSpPr>
        <p:spPr>
          <a:xfrm>
            <a:off x="1497185" y="1990778"/>
            <a:ext cx="0" cy="330116"/>
          </a:xfrm>
          <a:custGeom>
            <a:avLst/>
            <a:gdLst/>
            <a:ahLst/>
            <a:cxnLst/>
            <a:rect l="l" t="t" r="r" b="b"/>
            <a:pathLst>
              <a:path w="0" h="330116">
                <a:moveTo>
                  <a:pt x="0" y="330117"/>
                </a:moveTo>
                <a:lnTo>
                  <a:pt x="0" y="0"/>
                </a:lnTo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8" name="object 358"/>
          <p:cNvSpPr/>
          <p:nvPr/>
        </p:nvSpPr>
        <p:spPr>
          <a:xfrm>
            <a:off x="1459085" y="1990778"/>
            <a:ext cx="76200" cy="330116"/>
          </a:xfrm>
          <a:custGeom>
            <a:avLst/>
            <a:gdLst/>
            <a:ahLst/>
            <a:cxnLst/>
            <a:rect l="l" t="t" r="r" b="b"/>
            <a:pathLst>
              <a:path w="76200" h="330116">
                <a:moveTo>
                  <a:pt x="44450" y="295827"/>
                </a:moveTo>
                <a:lnTo>
                  <a:pt x="44450" y="0"/>
                </a:lnTo>
                <a:lnTo>
                  <a:pt x="31749" y="0"/>
                </a:lnTo>
                <a:lnTo>
                  <a:pt x="31749" y="295827"/>
                </a:lnTo>
                <a:close/>
                <a:moveTo>
                  <a:pt x="38100" y="330117"/>
                </a:moveTo>
                <a:lnTo>
                  <a:pt x="76200" y="253917"/>
                </a:lnTo>
                <a:lnTo>
                  <a:pt x="0" y="253917"/>
                </a:lnTo>
                <a:lnTo>
                  <a:pt x="38100" y="330117"/>
                </a:lnTo>
                <a:close/>
              </a:path>
            </a:pathLst>
          </a:custGeom>
          <a:solidFill>
            <a:srgbClr val="8787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9" name="object 359"/>
          <p:cNvSpPr/>
          <p:nvPr/>
        </p:nvSpPr>
        <p:spPr>
          <a:xfrm>
            <a:off x="3415235" y="1996065"/>
            <a:ext cx="0" cy="316570"/>
          </a:xfrm>
          <a:custGeom>
            <a:avLst/>
            <a:gdLst/>
            <a:ahLst/>
            <a:cxnLst/>
            <a:rect l="l" t="t" r="r" b="b"/>
            <a:pathLst>
              <a:path w="0" h="316570">
                <a:moveTo>
                  <a:pt x="0" y="316570"/>
                </a:moveTo>
                <a:lnTo>
                  <a:pt x="0" y="0"/>
                </a:lnTo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0" name="object 360"/>
          <p:cNvSpPr/>
          <p:nvPr/>
        </p:nvSpPr>
        <p:spPr>
          <a:xfrm>
            <a:off x="3377135" y="1996065"/>
            <a:ext cx="76200" cy="316570"/>
          </a:xfrm>
          <a:custGeom>
            <a:avLst/>
            <a:gdLst/>
            <a:ahLst/>
            <a:cxnLst/>
            <a:rect l="l" t="t" r="r" b="b"/>
            <a:pathLst>
              <a:path w="76200" h="316570">
                <a:moveTo>
                  <a:pt x="44450" y="282280"/>
                </a:moveTo>
                <a:lnTo>
                  <a:pt x="44450" y="0"/>
                </a:lnTo>
                <a:lnTo>
                  <a:pt x="31749" y="0"/>
                </a:lnTo>
                <a:lnTo>
                  <a:pt x="31749" y="282280"/>
                </a:lnTo>
                <a:close/>
                <a:moveTo>
                  <a:pt x="38100" y="316570"/>
                </a:moveTo>
                <a:lnTo>
                  <a:pt x="76200" y="240370"/>
                </a:lnTo>
                <a:lnTo>
                  <a:pt x="0" y="240370"/>
                </a:lnTo>
                <a:lnTo>
                  <a:pt x="38100" y="316570"/>
                </a:lnTo>
                <a:close/>
              </a:path>
            </a:pathLst>
          </a:custGeom>
          <a:solidFill>
            <a:srgbClr val="8787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1" name="object 361"/>
          <p:cNvSpPr/>
          <p:nvPr/>
        </p:nvSpPr>
        <p:spPr>
          <a:xfrm>
            <a:off x="2444956" y="1711280"/>
            <a:ext cx="0" cy="279498"/>
          </a:xfrm>
          <a:custGeom>
            <a:avLst/>
            <a:gdLst/>
            <a:ahLst/>
            <a:cxnLst/>
            <a:rect l="l" t="t" r="r" b="b"/>
            <a:pathLst>
              <a:path w="0" h="279498">
                <a:moveTo>
                  <a:pt x="0" y="279498"/>
                </a:moveTo>
                <a:lnTo>
                  <a:pt x="0" y="0"/>
                </a:lnTo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2" name="object 362"/>
          <p:cNvSpPr/>
          <p:nvPr/>
        </p:nvSpPr>
        <p:spPr>
          <a:xfrm>
            <a:off x="2438606" y="1704930"/>
            <a:ext cx="12700" cy="292198"/>
          </a:xfrm>
          <a:custGeom>
            <a:avLst/>
            <a:gdLst/>
            <a:ahLst/>
            <a:cxnLst/>
            <a:rect l="l" t="t" r="r" b="b"/>
            <a:pathLst>
              <a:path w="12700" h="292198">
                <a:moveTo>
                  <a:pt x="6350" y="285848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3" name="object 363"/>
          <p:cNvSpPr/>
          <p:nvPr/>
        </p:nvSpPr>
        <p:spPr>
          <a:xfrm>
            <a:off x="5447767" y="1630157"/>
            <a:ext cx="2601525" cy="1953525"/>
          </a:xfrm>
          <a:custGeom>
            <a:avLst/>
            <a:gdLst/>
            <a:ahLst/>
            <a:cxnLst/>
            <a:rect l="l" t="t" r="r" b="b"/>
            <a:pathLst>
              <a:path w="2601525" h="1953525">
                <a:moveTo>
                  <a:pt x="4763" y="4763"/>
                </a:moveTo>
                <a:lnTo>
                  <a:pt x="2596763" y="4763"/>
                </a:lnTo>
                <a:lnTo>
                  <a:pt x="2596763" y="1948763"/>
                </a:lnTo>
                <a:lnTo>
                  <a:pt x="4763" y="1948763"/>
                </a:lnTo>
                <a:close/>
              </a:path>
            </a:pathLst>
          </a:custGeom>
          <a:ln w="9525"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4" name="object 364"/>
          <p:cNvSpPr/>
          <p:nvPr/>
        </p:nvSpPr>
        <p:spPr>
          <a:xfrm>
            <a:off x="5811384" y="1773237"/>
            <a:ext cx="1964597" cy="1447252"/>
          </a:xfrm>
          <a:custGeom>
            <a:avLst/>
            <a:gdLst/>
            <a:ahLst/>
            <a:cxnLst/>
            <a:rect l="l" t="t" r="r" b="b"/>
            <a:pathLst>
              <a:path w="1964597" h="1447252">
                <a:moveTo>
                  <a:pt x="4762" y="4763"/>
                </a:moveTo>
                <a:lnTo>
                  <a:pt x="1959834" y="4763"/>
                </a:lnTo>
                <a:lnTo>
                  <a:pt x="1959834" y="1442490"/>
                </a:lnTo>
                <a:lnTo>
                  <a:pt x="4762" y="1442490"/>
                </a:lnTo>
                <a:close/>
              </a:path>
            </a:pathLst>
          </a:custGeom>
          <a:ln w="9525"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5" name="object 365"/>
          <p:cNvSpPr/>
          <p:nvPr/>
        </p:nvSpPr>
        <p:spPr>
          <a:xfrm>
            <a:off x="5811384" y="3210964"/>
            <a:ext cx="1964597" cy="9525"/>
          </a:xfrm>
          <a:custGeom>
            <a:avLst/>
            <a:gdLst/>
            <a:ahLst/>
            <a:cxnLst/>
            <a:rect l="l" t="t" r="r" b="b"/>
            <a:pathLst>
              <a:path w="1964597" h="9525">
                <a:moveTo>
                  <a:pt x="4762" y="4763"/>
                </a:moveTo>
                <a:lnTo>
                  <a:pt x="1959834" y="4763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6" name="object 366"/>
          <p:cNvSpPr/>
          <p:nvPr/>
        </p:nvSpPr>
        <p:spPr>
          <a:xfrm>
            <a:off x="5811384" y="3210964"/>
            <a:ext cx="9525" cy="55130"/>
          </a:xfrm>
          <a:custGeom>
            <a:avLst/>
            <a:gdLst/>
            <a:ahLst/>
            <a:cxnLst/>
            <a:rect l="l" t="t" r="r" b="b"/>
            <a:pathLst>
              <a:path w="9525" h="55130">
                <a:moveTo>
                  <a:pt x="4762" y="4763"/>
                </a:moveTo>
                <a:lnTo>
                  <a:pt x="4762" y="50368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7" name="object 367"/>
          <p:cNvSpPr/>
          <p:nvPr/>
        </p:nvSpPr>
        <p:spPr>
          <a:xfrm>
            <a:off x="6300152" y="3210964"/>
            <a:ext cx="9525" cy="55130"/>
          </a:xfrm>
          <a:custGeom>
            <a:avLst/>
            <a:gdLst/>
            <a:ahLst/>
            <a:cxnLst/>
            <a:rect l="l" t="t" r="r" b="b"/>
            <a:pathLst>
              <a:path w="9525" h="55130">
                <a:moveTo>
                  <a:pt x="4762" y="4763"/>
                </a:moveTo>
                <a:lnTo>
                  <a:pt x="4762" y="50368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8" name="object 368"/>
          <p:cNvSpPr/>
          <p:nvPr/>
        </p:nvSpPr>
        <p:spPr>
          <a:xfrm>
            <a:off x="6788919" y="3210964"/>
            <a:ext cx="9525" cy="55130"/>
          </a:xfrm>
          <a:custGeom>
            <a:avLst/>
            <a:gdLst/>
            <a:ahLst/>
            <a:cxnLst/>
            <a:rect l="l" t="t" r="r" b="b"/>
            <a:pathLst>
              <a:path w="9525" h="55130">
                <a:moveTo>
                  <a:pt x="4763" y="4763"/>
                </a:moveTo>
                <a:lnTo>
                  <a:pt x="4763" y="50368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9" name="object 369"/>
          <p:cNvSpPr/>
          <p:nvPr/>
        </p:nvSpPr>
        <p:spPr>
          <a:xfrm>
            <a:off x="7277688" y="3210964"/>
            <a:ext cx="9525" cy="55130"/>
          </a:xfrm>
          <a:custGeom>
            <a:avLst/>
            <a:gdLst/>
            <a:ahLst/>
            <a:cxnLst/>
            <a:rect l="l" t="t" r="r" b="b"/>
            <a:pathLst>
              <a:path w="9525" h="55130">
                <a:moveTo>
                  <a:pt x="4763" y="4763"/>
                </a:moveTo>
                <a:lnTo>
                  <a:pt x="4763" y="50368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0" name="object 370"/>
          <p:cNvSpPr/>
          <p:nvPr/>
        </p:nvSpPr>
        <p:spPr>
          <a:xfrm>
            <a:off x="7766456" y="3210964"/>
            <a:ext cx="9525" cy="55130"/>
          </a:xfrm>
          <a:custGeom>
            <a:avLst/>
            <a:gdLst/>
            <a:ahLst/>
            <a:cxnLst/>
            <a:rect l="l" t="t" r="r" b="b"/>
            <a:pathLst>
              <a:path w="9525" h="55130">
                <a:moveTo>
                  <a:pt x="4762" y="4763"/>
                </a:moveTo>
                <a:lnTo>
                  <a:pt x="4762" y="50368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1" name="object 371"/>
          <p:cNvSpPr/>
          <p:nvPr/>
        </p:nvSpPr>
        <p:spPr>
          <a:xfrm>
            <a:off x="5811384" y="1773237"/>
            <a:ext cx="9525" cy="1447252"/>
          </a:xfrm>
          <a:custGeom>
            <a:avLst/>
            <a:gdLst/>
            <a:ahLst/>
            <a:cxnLst/>
            <a:rect l="l" t="t" r="r" b="b"/>
            <a:pathLst>
              <a:path w="9525" h="1447252">
                <a:moveTo>
                  <a:pt x="4762" y="4763"/>
                </a:moveTo>
                <a:lnTo>
                  <a:pt x="4762" y="1442490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2" name="object 372"/>
          <p:cNvSpPr/>
          <p:nvPr/>
        </p:nvSpPr>
        <p:spPr>
          <a:xfrm>
            <a:off x="5765778" y="3210964"/>
            <a:ext cx="55130" cy="9525"/>
          </a:xfrm>
          <a:custGeom>
            <a:avLst/>
            <a:gdLst/>
            <a:ahLst/>
            <a:cxnLst/>
            <a:rect l="l" t="t" r="r" b="b"/>
            <a:pathLst>
              <a:path w="55130" h="9525">
                <a:moveTo>
                  <a:pt x="4763" y="4763"/>
                </a:moveTo>
                <a:lnTo>
                  <a:pt x="50368" y="4763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3" name="object 373"/>
          <p:cNvSpPr/>
          <p:nvPr/>
        </p:nvSpPr>
        <p:spPr>
          <a:xfrm>
            <a:off x="5765778" y="2971343"/>
            <a:ext cx="55130" cy="9525"/>
          </a:xfrm>
          <a:custGeom>
            <a:avLst/>
            <a:gdLst/>
            <a:ahLst/>
            <a:cxnLst/>
            <a:rect l="l" t="t" r="r" b="b"/>
            <a:pathLst>
              <a:path w="55130" h="9525">
                <a:moveTo>
                  <a:pt x="4763" y="4763"/>
                </a:moveTo>
                <a:lnTo>
                  <a:pt x="50368" y="4763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4" name="object 374"/>
          <p:cNvSpPr/>
          <p:nvPr/>
        </p:nvSpPr>
        <p:spPr>
          <a:xfrm>
            <a:off x="5765778" y="2731722"/>
            <a:ext cx="55130" cy="9525"/>
          </a:xfrm>
          <a:custGeom>
            <a:avLst/>
            <a:gdLst/>
            <a:ahLst/>
            <a:cxnLst/>
            <a:rect l="l" t="t" r="r" b="b"/>
            <a:pathLst>
              <a:path w="55130" h="9525">
                <a:moveTo>
                  <a:pt x="4763" y="4763"/>
                </a:moveTo>
                <a:lnTo>
                  <a:pt x="50368" y="4763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5" name="object 375"/>
          <p:cNvSpPr/>
          <p:nvPr/>
        </p:nvSpPr>
        <p:spPr>
          <a:xfrm>
            <a:off x="5765778" y="2492101"/>
            <a:ext cx="55130" cy="9525"/>
          </a:xfrm>
          <a:custGeom>
            <a:avLst/>
            <a:gdLst/>
            <a:ahLst/>
            <a:cxnLst/>
            <a:rect l="l" t="t" r="r" b="b"/>
            <a:pathLst>
              <a:path w="55130" h="9525">
                <a:moveTo>
                  <a:pt x="4763" y="4762"/>
                </a:moveTo>
                <a:lnTo>
                  <a:pt x="50368" y="4762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6" name="object 376"/>
          <p:cNvSpPr/>
          <p:nvPr/>
        </p:nvSpPr>
        <p:spPr>
          <a:xfrm>
            <a:off x="5765778" y="2252480"/>
            <a:ext cx="55130" cy="9525"/>
          </a:xfrm>
          <a:custGeom>
            <a:avLst/>
            <a:gdLst/>
            <a:ahLst/>
            <a:cxnLst/>
            <a:rect l="l" t="t" r="r" b="b"/>
            <a:pathLst>
              <a:path w="55130" h="9525">
                <a:moveTo>
                  <a:pt x="4763" y="4762"/>
                </a:moveTo>
                <a:lnTo>
                  <a:pt x="50368" y="4762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7" name="object 377"/>
          <p:cNvSpPr/>
          <p:nvPr/>
        </p:nvSpPr>
        <p:spPr>
          <a:xfrm>
            <a:off x="5765778" y="2012858"/>
            <a:ext cx="55130" cy="9525"/>
          </a:xfrm>
          <a:custGeom>
            <a:avLst/>
            <a:gdLst/>
            <a:ahLst/>
            <a:cxnLst/>
            <a:rect l="l" t="t" r="r" b="b"/>
            <a:pathLst>
              <a:path w="55130" h="9525">
                <a:moveTo>
                  <a:pt x="4763" y="4763"/>
                </a:moveTo>
                <a:lnTo>
                  <a:pt x="50368" y="4763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8" name="object 378"/>
          <p:cNvSpPr/>
          <p:nvPr/>
        </p:nvSpPr>
        <p:spPr>
          <a:xfrm>
            <a:off x="5765778" y="1773237"/>
            <a:ext cx="55130" cy="9525"/>
          </a:xfrm>
          <a:custGeom>
            <a:avLst/>
            <a:gdLst/>
            <a:ahLst/>
            <a:cxnLst/>
            <a:rect l="l" t="t" r="r" b="b"/>
            <a:pathLst>
              <a:path w="55130" h="9525">
                <a:moveTo>
                  <a:pt x="4763" y="4763"/>
                </a:moveTo>
                <a:lnTo>
                  <a:pt x="50368" y="4763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pic>
        <p:nvPicPr>
          <p:cNvPr id="54" name="Image"/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5810042" y="3052844"/>
            <a:ext cx="28337" cy="134068"/>
          </a:xfrm>
          <a:prstGeom prst="rect">
            <a:avLst/>
          </a:prstGeom>
        </p:spPr>
      </p:pic>
      <p:sp>
        <p:nvSpPr>
          <p:cNvPr id="1" name="text 1"/>
          <p:cNvSpPr txBox="1"/>
          <p:nvPr/>
        </p:nvSpPr>
        <p:spPr>
          <a:xfrm>
            <a:off x="5782809" y="3342096"/>
            <a:ext cx="111278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6192202" y="3342096"/>
            <a:ext cx="265121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100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6680969" y="3342096"/>
            <a:ext cx="265121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200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7169738" y="3342096"/>
            <a:ext cx="265121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300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7658506" y="3342096"/>
            <a:ext cx="265121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400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5529262" y="1717908"/>
            <a:ext cx="189859" cy="1583513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30</a:t>
            </a:r>
            <a:endParaRPr sz="12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25</a:t>
            </a:r>
            <a:endParaRPr sz="12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20</a:t>
            </a:r>
            <a:endParaRPr sz="12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15</a:t>
            </a:r>
            <a:endParaRPr sz="12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10</a:t>
            </a:r>
            <a:endParaRPr sz="1200">
              <a:latin typeface="Calibri"/>
              <a:cs typeface="Calibri"/>
            </a:endParaRPr>
          </a:p>
          <a:p>
            <a:pPr marL="78581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5</a:t>
            </a:r>
            <a:endParaRPr sz="1200">
              <a:latin typeface="Calibri"/>
              <a:cs typeface="Calibri"/>
            </a:endParaRPr>
          </a:p>
          <a:p>
            <a:pPr marL="78581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5" name="Image"/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5783262" y="3050381"/>
            <a:ext cx="73025" cy="73025"/>
          </a:xfrm>
          <a:prstGeom prst="rect">
            <a:avLst/>
          </a:prstGeom>
        </p:spPr>
      </p:pic>
      <p:pic>
        <p:nvPicPr>
          <p:cNvPr id="56" name="Image"/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5788819" y="3026568"/>
            <a:ext cx="73025" cy="73025"/>
          </a:xfrm>
          <a:prstGeom prst="rect">
            <a:avLst/>
          </a:prstGeom>
        </p:spPr>
      </p:pic>
      <p:pic>
        <p:nvPicPr>
          <p:cNvPr id="57" name="Image"/>
          <p:cNvPicPr>
            <a:picLocks noChangeAspect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5792787" y="3140868"/>
            <a:ext cx="73025" cy="73025"/>
          </a:xfrm>
          <a:prstGeom prst="rect">
            <a:avLst/>
          </a:prstGeom>
        </p:spPr>
      </p:pic>
      <p:sp>
        <p:nvSpPr>
          <p:cNvPr id="379" name="object 379"/>
          <p:cNvSpPr/>
          <p:nvPr/>
        </p:nvSpPr>
        <p:spPr>
          <a:xfrm>
            <a:off x="5447767" y="1630157"/>
            <a:ext cx="2601525" cy="1953525"/>
          </a:xfrm>
          <a:custGeom>
            <a:avLst/>
            <a:gdLst/>
            <a:ahLst/>
            <a:cxnLst/>
            <a:rect l="l" t="t" r="r" b="b"/>
            <a:pathLst>
              <a:path w="2601525" h="1953525">
                <a:moveTo>
                  <a:pt x="4763" y="4763"/>
                </a:moveTo>
                <a:lnTo>
                  <a:pt x="2596763" y="4763"/>
                </a:lnTo>
                <a:lnTo>
                  <a:pt x="2596763" y="1948763"/>
                </a:lnTo>
                <a:lnTo>
                  <a:pt x="4763" y="1948763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0" name="object 380"/>
          <p:cNvSpPr/>
          <p:nvPr/>
        </p:nvSpPr>
        <p:spPr>
          <a:xfrm>
            <a:off x="4690593" y="917861"/>
            <a:ext cx="4177610" cy="584775"/>
          </a:xfrm>
          <a:custGeom>
            <a:avLst/>
            <a:gdLst/>
            <a:ahLst/>
            <a:cxnLst/>
            <a:rect l="l" t="t" r="r" b="b"/>
            <a:pathLst>
              <a:path w="4177610" h="584775">
                <a:moveTo>
                  <a:pt x="0" y="0"/>
                </a:moveTo>
                <a:lnTo>
                  <a:pt x="4177611" y="0"/>
                </a:lnTo>
                <a:lnTo>
                  <a:pt x="4177611" y="584775"/>
                </a:lnTo>
                <a:lnTo>
                  <a:pt x="0" y="5847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4762594" y="1005178"/>
            <a:ext cx="3558844" cy="445190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600" spc="10" dirty="0">
                <a:solidFill>
                  <a:srgbClr val="878787"/>
                </a:solidFill>
                <a:latin typeface="Calibri"/>
                <a:cs typeface="Calibri"/>
              </a:rPr>
              <a:t>PLATO MAJOR OR MINOR BLEEDING AT 12</a:t>
            </a:r>
            <a:endParaRPr sz="16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1600" spc="10" dirty="0">
                <a:solidFill>
                  <a:srgbClr val="878787"/>
                </a:solidFill>
                <a:latin typeface="Calibri"/>
                <a:cs typeface="Calibri"/>
              </a:rPr>
              <a:t>MONTHS (PRIMARY ENDPOINT)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81" name="object 381"/>
          <p:cNvSpPr/>
          <p:nvPr/>
        </p:nvSpPr>
        <p:spPr>
          <a:xfrm>
            <a:off x="4617244" y="1112837"/>
            <a:ext cx="4263231" cy="3109912"/>
          </a:xfrm>
          <a:custGeom>
            <a:avLst/>
            <a:gdLst/>
            <a:ahLst/>
            <a:cxnLst/>
            <a:rect l="l" t="t" r="r" b="b"/>
            <a:pathLst>
              <a:path w="4263231" h="3109912">
                <a:moveTo>
                  <a:pt x="4256881" y="330200"/>
                </a:moveTo>
                <a:lnTo>
                  <a:pt x="4251325" y="3103563"/>
                </a:lnTo>
                <a:lnTo>
                  <a:pt x="6350" y="3103563"/>
                </a:lnTo>
                <a:lnTo>
                  <a:pt x="6350" y="635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2" name="object 382"/>
          <p:cNvSpPr/>
          <p:nvPr/>
        </p:nvSpPr>
        <p:spPr>
          <a:xfrm>
            <a:off x="4569313" y="1033137"/>
            <a:ext cx="108000" cy="108000"/>
          </a:xfrm>
          <a:custGeom>
            <a:avLst/>
            <a:gdLst/>
            <a:ahLst/>
            <a:cxnLst/>
            <a:rect l="l" t="t" r="r" b="b"/>
            <a:pathLst>
              <a:path w="108000" h="108000">
                <a:moveTo>
                  <a:pt x="1" y="54001"/>
                </a:moveTo>
                <a:cubicBezTo>
                  <a:pt x="1" y="24177"/>
                  <a:pt x="24178" y="1"/>
                  <a:pt x="54001" y="0"/>
                </a:cubicBezTo>
                <a:lnTo>
                  <a:pt x="54001" y="0"/>
                </a:lnTo>
                <a:lnTo>
                  <a:pt x="54000" y="0"/>
                </a:lnTo>
                <a:lnTo>
                  <a:pt x="54000" y="0"/>
                </a:lnTo>
                <a:cubicBezTo>
                  <a:pt x="83824" y="0"/>
                  <a:pt x="108000" y="24177"/>
                  <a:pt x="108000" y="54001"/>
                </a:cubicBezTo>
                <a:lnTo>
                  <a:pt x="108000" y="54001"/>
                </a:lnTo>
                <a:cubicBezTo>
                  <a:pt x="108000" y="54001"/>
                  <a:pt x="108000" y="54001"/>
                  <a:pt x="108000" y="54001"/>
                </a:cubicBezTo>
                <a:lnTo>
                  <a:pt x="108000" y="54001"/>
                </a:lnTo>
                <a:lnTo>
                  <a:pt x="108000" y="54001"/>
                </a:lnTo>
                <a:lnTo>
                  <a:pt x="108000" y="54001"/>
                </a:lnTo>
                <a:cubicBezTo>
                  <a:pt x="108000" y="83824"/>
                  <a:pt x="83824" y="108000"/>
                  <a:pt x="54001" y="108000"/>
                </a:cubicBezTo>
                <a:lnTo>
                  <a:pt x="54001" y="108000"/>
                </a:lnTo>
                <a:lnTo>
                  <a:pt x="54001" y="108000"/>
                </a:lnTo>
                <a:lnTo>
                  <a:pt x="54001" y="108000"/>
                </a:lnTo>
                <a:cubicBezTo>
                  <a:pt x="24177" y="108000"/>
                  <a:pt x="0" y="83824"/>
                  <a:pt x="0" y="54001"/>
                </a:cubicBezTo>
                <a:close/>
              </a:path>
            </a:pathLst>
          </a:custGeom>
          <a:solidFill>
            <a:srgbClr val="ae102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3" name="object 383"/>
          <p:cNvSpPr/>
          <p:nvPr/>
        </p:nvSpPr>
        <p:spPr>
          <a:xfrm>
            <a:off x="5825924" y="2083795"/>
            <a:ext cx="1827392" cy="1136381"/>
          </a:xfrm>
          <a:custGeom>
            <a:avLst/>
            <a:gdLst/>
            <a:ahLst/>
            <a:cxnLst/>
            <a:rect l="l" t="t" r="r" b="b"/>
            <a:pathLst>
              <a:path w="1827392" h="1136381">
                <a:moveTo>
                  <a:pt x="12700" y="1123681"/>
                </a:moveTo>
                <a:lnTo>
                  <a:pt x="42485" y="879444"/>
                </a:lnTo>
                <a:lnTo>
                  <a:pt x="51420" y="793067"/>
                </a:lnTo>
                <a:lnTo>
                  <a:pt x="60356" y="769239"/>
                </a:lnTo>
                <a:lnTo>
                  <a:pt x="66313" y="742433"/>
                </a:lnTo>
                <a:lnTo>
                  <a:pt x="84184" y="721583"/>
                </a:lnTo>
                <a:lnTo>
                  <a:pt x="87162" y="694777"/>
                </a:lnTo>
                <a:lnTo>
                  <a:pt x="99076" y="676906"/>
                </a:lnTo>
                <a:lnTo>
                  <a:pt x="110990" y="656056"/>
                </a:lnTo>
                <a:lnTo>
                  <a:pt x="119926" y="632228"/>
                </a:lnTo>
                <a:lnTo>
                  <a:pt x="131840" y="608400"/>
                </a:lnTo>
                <a:lnTo>
                  <a:pt x="146732" y="578615"/>
                </a:lnTo>
                <a:lnTo>
                  <a:pt x="164603" y="566701"/>
                </a:lnTo>
                <a:lnTo>
                  <a:pt x="194388" y="560744"/>
                </a:lnTo>
                <a:lnTo>
                  <a:pt x="203324" y="551809"/>
                </a:lnTo>
                <a:lnTo>
                  <a:pt x="212260" y="548830"/>
                </a:lnTo>
                <a:lnTo>
                  <a:pt x="233109" y="522024"/>
                </a:lnTo>
                <a:lnTo>
                  <a:pt x="248002" y="513088"/>
                </a:lnTo>
                <a:lnTo>
                  <a:pt x="256937" y="510110"/>
                </a:lnTo>
                <a:lnTo>
                  <a:pt x="268851" y="486282"/>
                </a:lnTo>
                <a:lnTo>
                  <a:pt x="286722" y="465432"/>
                </a:lnTo>
                <a:lnTo>
                  <a:pt x="310550" y="459475"/>
                </a:lnTo>
                <a:lnTo>
                  <a:pt x="325443" y="453518"/>
                </a:lnTo>
                <a:lnTo>
                  <a:pt x="343314" y="438626"/>
                </a:lnTo>
                <a:lnTo>
                  <a:pt x="370120" y="426712"/>
                </a:lnTo>
                <a:lnTo>
                  <a:pt x="396927" y="414798"/>
                </a:lnTo>
                <a:lnTo>
                  <a:pt x="420755" y="405862"/>
                </a:lnTo>
                <a:lnTo>
                  <a:pt x="459475" y="396927"/>
                </a:lnTo>
                <a:lnTo>
                  <a:pt x="501174" y="393948"/>
                </a:lnTo>
                <a:lnTo>
                  <a:pt x="525002" y="387991"/>
                </a:lnTo>
                <a:lnTo>
                  <a:pt x="575637" y="385013"/>
                </a:lnTo>
                <a:lnTo>
                  <a:pt x="617336" y="370120"/>
                </a:lnTo>
                <a:lnTo>
                  <a:pt x="647121" y="361184"/>
                </a:lnTo>
                <a:lnTo>
                  <a:pt x="667970" y="349270"/>
                </a:lnTo>
                <a:lnTo>
                  <a:pt x="667970" y="349270"/>
                </a:lnTo>
                <a:lnTo>
                  <a:pt x="697755" y="337356"/>
                </a:lnTo>
                <a:lnTo>
                  <a:pt x="697755" y="337356"/>
                </a:lnTo>
                <a:lnTo>
                  <a:pt x="748390" y="328421"/>
                </a:lnTo>
                <a:lnTo>
                  <a:pt x="769239" y="322464"/>
                </a:lnTo>
                <a:lnTo>
                  <a:pt x="861573" y="322464"/>
                </a:lnTo>
                <a:lnTo>
                  <a:pt x="861573" y="322464"/>
                </a:lnTo>
                <a:lnTo>
                  <a:pt x="897315" y="310550"/>
                </a:lnTo>
                <a:lnTo>
                  <a:pt x="944971" y="310550"/>
                </a:lnTo>
                <a:lnTo>
                  <a:pt x="950928" y="301614"/>
                </a:lnTo>
                <a:lnTo>
                  <a:pt x="1031346" y="301614"/>
                </a:lnTo>
                <a:lnTo>
                  <a:pt x="1058154" y="268851"/>
                </a:lnTo>
                <a:lnTo>
                  <a:pt x="1138574" y="274808"/>
                </a:lnTo>
                <a:lnTo>
                  <a:pt x="1141552" y="256937"/>
                </a:lnTo>
                <a:lnTo>
                  <a:pt x="1141552" y="256937"/>
                </a:lnTo>
                <a:lnTo>
                  <a:pt x="1165380" y="242044"/>
                </a:lnTo>
                <a:lnTo>
                  <a:pt x="1201122" y="233109"/>
                </a:lnTo>
                <a:lnTo>
                  <a:pt x="1224950" y="224173"/>
                </a:lnTo>
                <a:lnTo>
                  <a:pt x="1242821" y="218216"/>
                </a:lnTo>
                <a:lnTo>
                  <a:pt x="1242821" y="218216"/>
                </a:lnTo>
                <a:lnTo>
                  <a:pt x="1263671" y="203324"/>
                </a:lnTo>
                <a:lnTo>
                  <a:pt x="1284520" y="185453"/>
                </a:lnTo>
                <a:lnTo>
                  <a:pt x="1326219" y="182474"/>
                </a:lnTo>
                <a:lnTo>
                  <a:pt x="1338133" y="167582"/>
                </a:lnTo>
                <a:lnTo>
                  <a:pt x="1397702" y="131840"/>
                </a:lnTo>
                <a:lnTo>
                  <a:pt x="1409616" y="110990"/>
                </a:lnTo>
                <a:lnTo>
                  <a:pt x="1439401" y="110990"/>
                </a:lnTo>
                <a:lnTo>
                  <a:pt x="1466209" y="108012"/>
                </a:lnTo>
                <a:lnTo>
                  <a:pt x="1466209" y="108012"/>
                </a:lnTo>
                <a:lnTo>
                  <a:pt x="1501951" y="84184"/>
                </a:lnTo>
                <a:lnTo>
                  <a:pt x="1561521" y="81205"/>
                </a:lnTo>
                <a:lnTo>
                  <a:pt x="1597263" y="78227"/>
                </a:lnTo>
                <a:lnTo>
                  <a:pt x="1627048" y="75248"/>
                </a:lnTo>
                <a:lnTo>
                  <a:pt x="1653853" y="42485"/>
                </a:lnTo>
                <a:lnTo>
                  <a:pt x="1677681" y="39506"/>
                </a:lnTo>
                <a:lnTo>
                  <a:pt x="1710446" y="36528"/>
                </a:lnTo>
                <a:lnTo>
                  <a:pt x="1734274" y="24614"/>
                </a:lnTo>
                <a:lnTo>
                  <a:pt x="1764059" y="18657"/>
                </a:lnTo>
                <a:lnTo>
                  <a:pt x="1790864" y="15678"/>
                </a:lnTo>
                <a:lnTo>
                  <a:pt x="1814692" y="12700"/>
                </a:lnTo>
              </a:path>
            </a:pathLst>
          </a:custGeom>
          <a:ln w="25400">
            <a:solidFill>
              <a:srgbClr val="552682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4" name="object 384"/>
          <p:cNvSpPr/>
          <p:nvPr/>
        </p:nvSpPr>
        <p:spPr>
          <a:xfrm>
            <a:off x="5825924" y="2345903"/>
            <a:ext cx="1824415" cy="868316"/>
          </a:xfrm>
          <a:custGeom>
            <a:avLst/>
            <a:gdLst/>
            <a:ahLst/>
            <a:cxnLst/>
            <a:rect l="l" t="t" r="r" b="b"/>
            <a:pathLst>
              <a:path w="1824415" h="868316">
                <a:moveTo>
                  <a:pt x="12700" y="855616"/>
                </a:moveTo>
                <a:lnTo>
                  <a:pt x="54399" y="629250"/>
                </a:lnTo>
                <a:lnTo>
                  <a:pt x="78227" y="569680"/>
                </a:lnTo>
                <a:lnTo>
                  <a:pt x="93119" y="539895"/>
                </a:lnTo>
                <a:lnTo>
                  <a:pt x="108012" y="522024"/>
                </a:lnTo>
                <a:lnTo>
                  <a:pt x="125883" y="480325"/>
                </a:lnTo>
                <a:lnTo>
                  <a:pt x="161625" y="480325"/>
                </a:lnTo>
                <a:lnTo>
                  <a:pt x="185453" y="468411"/>
                </a:lnTo>
                <a:lnTo>
                  <a:pt x="212260" y="462454"/>
                </a:lnTo>
                <a:lnTo>
                  <a:pt x="280765" y="456497"/>
                </a:lnTo>
                <a:lnTo>
                  <a:pt x="280765" y="456497"/>
                </a:lnTo>
                <a:lnTo>
                  <a:pt x="304593" y="438626"/>
                </a:lnTo>
                <a:lnTo>
                  <a:pt x="304593" y="438626"/>
                </a:lnTo>
                <a:lnTo>
                  <a:pt x="343314" y="423734"/>
                </a:lnTo>
                <a:lnTo>
                  <a:pt x="370120" y="399906"/>
                </a:lnTo>
                <a:lnTo>
                  <a:pt x="396927" y="379056"/>
                </a:lnTo>
                <a:lnTo>
                  <a:pt x="396927" y="379056"/>
                </a:lnTo>
                <a:lnTo>
                  <a:pt x="447561" y="349271"/>
                </a:lnTo>
                <a:lnTo>
                  <a:pt x="483303" y="340336"/>
                </a:lnTo>
                <a:lnTo>
                  <a:pt x="522024" y="331400"/>
                </a:lnTo>
                <a:lnTo>
                  <a:pt x="551809" y="319486"/>
                </a:lnTo>
                <a:lnTo>
                  <a:pt x="563723" y="307572"/>
                </a:lnTo>
                <a:lnTo>
                  <a:pt x="590529" y="304594"/>
                </a:lnTo>
                <a:lnTo>
                  <a:pt x="629250" y="286723"/>
                </a:lnTo>
                <a:lnTo>
                  <a:pt x="656056" y="277787"/>
                </a:lnTo>
                <a:lnTo>
                  <a:pt x="673927" y="259916"/>
                </a:lnTo>
                <a:lnTo>
                  <a:pt x="724562" y="253959"/>
                </a:lnTo>
                <a:lnTo>
                  <a:pt x="724562" y="253959"/>
                </a:lnTo>
                <a:lnTo>
                  <a:pt x="778175" y="250981"/>
                </a:lnTo>
                <a:lnTo>
                  <a:pt x="778175" y="250981"/>
                </a:lnTo>
                <a:lnTo>
                  <a:pt x="843702" y="236088"/>
                </a:lnTo>
                <a:lnTo>
                  <a:pt x="888379" y="218217"/>
                </a:lnTo>
                <a:lnTo>
                  <a:pt x="915186" y="203325"/>
                </a:lnTo>
                <a:lnTo>
                  <a:pt x="947949" y="194389"/>
                </a:lnTo>
                <a:lnTo>
                  <a:pt x="968799" y="191411"/>
                </a:lnTo>
                <a:lnTo>
                  <a:pt x="968799" y="191411"/>
                </a:lnTo>
                <a:lnTo>
                  <a:pt x="1055175" y="170561"/>
                </a:lnTo>
                <a:lnTo>
                  <a:pt x="1070068" y="167583"/>
                </a:lnTo>
                <a:lnTo>
                  <a:pt x="1090917" y="149712"/>
                </a:lnTo>
                <a:lnTo>
                  <a:pt x="1090917" y="149712"/>
                </a:lnTo>
                <a:lnTo>
                  <a:pt x="1150488" y="119926"/>
                </a:lnTo>
                <a:lnTo>
                  <a:pt x="1218993" y="116948"/>
                </a:lnTo>
                <a:lnTo>
                  <a:pt x="1254735" y="105034"/>
                </a:lnTo>
                <a:lnTo>
                  <a:pt x="1284520" y="105034"/>
                </a:lnTo>
                <a:lnTo>
                  <a:pt x="1308348" y="96098"/>
                </a:lnTo>
                <a:lnTo>
                  <a:pt x="1358983" y="93120"/>
                </a:lnTo>
                <a:lnTo>
                  <a:pt x="1382811" y="84184"/>
                </a:lnTo>
                <a:lnTo>
                  <a:pt x="1424510" y="78227"/>
                </a:lnTo>
                <a:lnTo>
                  <a:pt x="1463230" y="66313"/>
                </a:lnTo>
                <a:lnTo>
                  <a:pt x="1498972" y="66313"/>
                </a:lnTo>
                <a:lnTo>
                  <a:pt x="1525779" y="51421"/>
                </a:lnTo>
                <a:lnTo>
                  <a:pt x="1552585" y="42485"/>
                </a:lnTo>
                <a:lnTo>
                  <a:pt x="1579392" y="30571"/>
                </a:lnTo>
                <a:lnTo>
                  <a:pt x="1665768" y="27593"/>
                </a:lnTo>
                <a:lnTo>
                  <a:pt x="1713424" y="24614"/>
                </a:lnTo>
                <a:lnTo>
                  <a:pt x="1737252" y="18657"/>
                </a:lnTo>
                <a:lnTo>
                  <a:pt x="1811715" y="12700"/>
                </a:lnTo>
              </a:path>
            </a:pathLst>
          </a:custGeom>
          <a:ln w="25400">
            <a:solidFill>
              <a:srgbClr val="00aba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6288143" y="3556968"/>
            <a:ext cx="1084935" cy="187504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989" b="1" spc="10" dirty="0">
                <a:latin typeface="Arial"/>
                <a:cs typeface="Arial"/>
              </a:rPr>
              <a:t>Follow-up (days)</a:t>
            </a:r>
            <a:endParaRPr sz="9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 rot="-5400000">
            <a:off x="4862106" y="2366991"/>
            <a:ext cx="925220" cy="187504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079" b="1" spc="10" dirty="0">
                <a:latin typeface="Arial"/>
                <a:cs typeface="Arial"/>
              </a:rPr>
              <a:t>Event rate (%)</a:t>
            </a:r>
            <a:endParaRPr sz="10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6311442" y="2841258"/>
            <a:ext cx="1440313" cy="292155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050" spc="10" dirty="0">
                <a:latin typeface="Calibri"/>
                <a:cs typeface="Calibri"/>
              </a:rPr>
              <a:t>HR 0.74 (95%CI 0.56-0.97)</a:t>
            </a:r>
            <a:endParaRPr sz="10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1050" spc="10" dirty="0">
                <a:latin typeface="Calibri"/>
                <a:cs typeface="Calibri"/>
              </a:rPr>
              <a:t>P=0.03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7723507" y="1904633"/>
            <a:ext cx="556768" cy="250005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510" b="1" spc="10" dirty="0">
                <a:solidFill>
                  <a:srgbClr val="552682"/>
                </a:solidFill>
                <a:latin typeface="Arial"/>
                <a:cs typeface="Arial"/>
              </a:rPr>
              <a:t>23.1%</a:t>
            </a:r>
            <a:endParaRPr sz="15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7723507" y="2235115"/>
            <a:ext cx="556768" cy="250005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510" b="1" spc="10" dirty="0">
                <a:solidFill>
                  <a:srgbClr val="00abaa"/>
                </a:solidFill>
                <a:latin typeface="Arial"/>
                <a:cs typeface="Arial"/>
              </a:rPr>
              <a:t>17.6%</a:t>
            </a:r>
            <a:endParaRPr sz="15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5424433" y="3896024"/>
            <a:ext cx="1541526" cy="218755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19" b="1" spc="10" dirty="0">
                <a:solidFill>
                  <a:srgbClr val="552682"/>
                </a:solidFill>
                <a:latin typeface="Arial"/>
                <a:cs typeface="Arial"/>
              </a:rPr>
              <a:t>Ticagrelor/prasugrel</a:t>
            </a:r>
            <a:endParaRPr sz="12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7383297" y="3896024"/>
            <a:ext cx="883310" cy="218755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19" b="1" spc="10" dirty="0">
                <a:solidFill>
                  <a:srgbClr val="00abaa"/>
                </a:solidFill>
                <a:latin typeface="Arial"/>
                <a:cs typeface="Arial"/>
              </a:rPr>
              <a:t>Clopidogrel</a:t>
            </a:r>
            <a:endParaRPr sz="1200">
              <a:latin typeface="Arial"/>
              <a:cs typeface="Arial"/>
            </a:endParaRPr>
          </a:p>
        </p:txBody>
      </p:sp>
      <p:sp>
        <p:nvSpPr>
          <p:cNvPr id="385" name="object 385"/>
          <p:cNvSpPr/>
          <p:nvPr/>
        </p:nvSpPr>
        <p:spPr>
          <a:xfrm>
            <a:off x="5120388" y="4010554"/>
            <a:ext cx="236582" cy="25400"/>
          </a:xfrm>
          <a:custGeom>
            <a:avLst/>
            <a:gdLst/>
            <a:ahLst/>
            <a:cxnLst/>
            <a:rect l="l" t="t" r="r" b="b"/>
            <a:pathLst>
              <a:path w="236582" h="25400">
                <a:moveTo>
                  <a:pt x="12700" y="12700"/>
                </a:moveTo>
                <a:lnTo>
                  <a:pt x="223882" y="12700"/>
                </a:lnTo>
              </a:path>
            </a:pathLst>
          </a:custGeom>
          <a:ln w="25400">
            <a:solidFill>
              <a:srgbClr val="552682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6" name="object 386"/>
          <p:cNvSpPr/>
          <p:nvPr/>
        </p:nvSpPr>
        <p:spPr>
          <a:xfrm>
            <a:off x="7067975" y="4008223"/>
            <a:ext cx="236582" cy="25400"/>
          </a:xfrm>
          <a:custGeom>
            <a:avLst/>
            <a:gdLst/>
            <a:ahLst/>
            <a:cxnLst/>
            <a:rect l="l" t="t" r="r" b="b"/>
            <a:pathLst>
              <a:path w="236582" h="25400">
                <a:moveTo>
                  <a:pt x="12700" y="12700"/>
                </a:moveTo>
                <a:lnTo>
                  <a:pt x="223882" y="12700"/>
                </a:lnTo>
              </a:path>
            </a:pathLst>
          </a:custGeom>
          <a:ln w="25400">
            <a:solidFill>
              <a:srgbClr val="00aba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object 387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8" name="object 388"/>
          <p:cNvSpPr/>
          <p:nvPr/>
        </p:nvSpPr>
        <p:spPr>
          <a:xfrm>
            <a:off x="2512583" y="4848533"/>
            <a:ext cx="6345524" cy="9525"/>
          </a:xfrm>
          <a:custGeom>
            <a:avLst/>
            <a:gdLst/>
            <a:ahLst/>
            <a:cxnLst/>
            <a:rect l="l" t="t" r="r" b="b"/>
            <a:pathLst>
              <a:path w="6345524" h="9525">
                <a:moveTo>
                  <a:pt x="6340762" y="4763"/>
                </a:moveTo>
                <a:lnTo>
                  <a:pt x="4762" y="4763"/>
                </a:lnTo>
              </a:path>
            </a:pathLst>
          </a:custGeom>
          <a:ln w="9525">
            <a:solidFill>
              <a:srgbClr val="d0d0d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pic>
        <p:nvPicPr>
          <p:cNvPr id="58" name="Image"/>
          <p:cNvPicPr>
            <a:picLocks noChangeAspect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203200" y="4724400"/>
            <a:ext cx="930550" cy="266699"/>
          </a:xfrm>
          <a:prstGeom prst="rect">
            <a:avLst/>
          </a:prstGeom>
        </p:spPr>
      </p:pic>
      <p:pic>
        <p:nvPicPr>
          <p:cNvPr id="59" name="Image"/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1231900" y="4635500"/>
            <a:ext cx="1056085" cy="378389"/>
          </a:xfrm>
          <a:prstGeom prst="rect">
            <a:avLst/>
          </a:prstGeom>
        </p:spPr>
      </p:pic>
      <p:sp>
        <p:nvSpPr>
          <p:cNvPr id="389" name="object 389"/>
          <p:cNvSpPr/>
          <p:nvPr/>
        </p:nvSpPr>
        <p:spPr>
          <a:xfrm>
            <a:off x="2475884" y="4793801"/>
            <a:ext cx="123110" cy="123109"/>
          </a:xfrm>
          <a:custGeom>
            <a:avLst/>
            <a:gdLst/>
            <a:ahLst/>
            <a:cxnLst/>
            <a:rect l="l" t="t" r="r" b="b"/>
            <a:pathLst>
              <a:path w="123110" h="123109">
                <a:moveTo>
                  <a:pt x="0" y="61556"/>
                </a:moveTo>
                <a:cubicBezTo>
                  <a:pt x="0" y="27560"/>
                  <a:pt x="27560" y="0"/>
                  <a:pt x="61555" y="0"/>
                </a:cubicBezTo>
                <a:lnTo>
                  <a:pt x="61555" y="0"/>
                </a:lnTo>
                <a:lnTo>
                  <a:pt x="61555" y="0"/>
                </a:lnTo>
                <a:lnTo>
                  <a:pt x="61555" y="0"/>
                </a:lnTo>
                <a:cubicBezTo>
                  <a:pt x="95551" y="0"/>
                  <a:pt x="123110" y="27559"/>
                  <a:pt x="123110" y="61555"/>
                </a:cubicBezTo>
                <a:lnTo>
                  <a:pt x="123110" y="61555"/>
                </a:lnTo>
                <a:cubicBezTo>
                  <a:pt x="123110" y="61555"/>
                  <a:pt x="123110" y="61555"/>
                  <a:pt x="123110" y="61555"/>
                </a:cubicBezTo>
                <a:lnTo>
                  <a:pt x="123110" y="61555"/>
                </a:lnTo>
                <a:lnTo>
                  <a:pt x="123110" y="61554"/>
                </a:lnTo>
                <a:lnTo>
                  <a:pt x="123110" y="61554"/>
                </a:lnTo>
                <a:cubicBezTo>
                  <a:pt x="123110" y="95550"/>
                  <a:pt x="95551" y="123109"/>
                  <a:pt x="61555" y="123109"/>
                </a:cubicBezTo>
                <a:lnTo>
                  <a:pt x="61555" y="123109"/>
                </a:lnTo>
                <a:lnTo>
                  <a:pt x="61555" y="123109"/>
                </a:lnTo>
                <a:lnTo>
                  <a:pt x="61555" y="123109"/>
                </a:lnTo>
                <a:cubicBezTo>
                  <a:pt x="27559" y="123109"/>
                  <a:pt x="0" y="95550"/>
                  <a:pt x="0" y="61554"/>
                </a:cubicBezTo>
                <a:close/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0" name="object 390"/>
          <p:cNvSpPr/>
          <p:nvPr/>
        </p:nvSpPr>
        <p:spPr>
          <a:xfrm>
            <a:off x="8585136" y="4813637"/>
            <a:ext cx="79318" cy="79315"/>
          </a:xfrm>
          <a:custGeom>
            <a:avLst/>
            <a:gdLst/>
            <a:ahLst/>
            <a:cxnLst/>
            <a:rect l="l" t="t" r="r" b="b"/>
            <a:pathLst>
              <a:path w="79318" h="79315">
                <a:moveTo>
                  <a:pt x="4" y="39658"/>
                </a:moveTo>
                <a:cubicBezTo>
                  <a:pt x="4" y="17756"/>
                  <a:pt x="17759" y="0"/>
                  <a:pt x="39662" y="0"/>
                </a:cubicBezTo>
                <a:lnTo>
                  <a:pt x="39662" y="0"/>
                </a:lnTo>
                <a:lnTo>
                  <a:pt x="39660" y="0"/>
                </a:lnTo>
                <a:lnTo>
                  <a:pt x="39660" y="0"/>
                </a:lnTo>
                <a:cubicBezTo>
                  <a:pt x="61563" y="0"/>
                  <a:pt x="79318" y="17755"/>
                  <a:pt x="79318" y="39658"/>
                </a:cubicBezTo>
                <a:lnTo>
                  <a:pt x="79318" y="39658"/>
                </a:lnTo>
                <a:cubicBezTo>
                  <a:pt x="79318" y="39658"/>
                  <a:pt x="79318" y="39658"/>
                  <a:pt x="79318" y="39658"/>
                </a:cubicBezTo>
                <a:lnTo>
                  <a:pt x="79318" y="39658"/>
                </a:lnTo>
                <a:lnTo>
                  <a:pt x="79317" y="39657"/>
                </a:lnTo>
                <a:lnTo>
                  <a:pt x="79317" y="39657"/>
                </a:lnTo>
                <a:cubicBezTo>
                  <a:pt x="79317" y="61560"/>
                  <a:pt x="61561" y="79315"/>
                  <a:pt x="39659" y="79315"/>
                </a:cubicBezTo>
                <a:lnTo>
                  <a:pt x="39659" y="79315"/>
                </a:lnTo>
                <a:lnTo>
                  <a:pt x="39658" y="79314"/>
                </a:lnTo>
                <a:lnTo>
                  <a:pt x="39658" y="79314"/>
                </a:lnTo>
                <a:cubicBezTo>
                  <a:pt x="17756" y="79314"/>
                  <a:pt x="0" y="61559"/>
                  <a:pt x="0" y="39657"/>
                </a:cubicBezTo>
                <a:close/>
              </a:path>
            </a:pathLst>
          </a:custGeom>
          <a:solidFill>
            <a:srgbClr val="8787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1" name="object 391"/>
          <p:cNvSpPr/>
          <p:nvPr/>
        </p:nvSpPr>
        <p:spPr>
          <a:xfrm>
            <a:off x="8770541" y="4789869"/>
            <a:ext cx="125807" cy="125806"/>
          </a:xfrm>
          <a:custGeom>
            <a:avLst/>
            <a:gdLst/>
            <a:ahLst/>
            <a:cxnLst/>
            <a:rect l="l" t="t" r="r" b="b"/>
            <a:pathLst>
              <a:path w="125807" h="125806">
                <a:moveTo>
                  <a:pt x="0" y="62904"/>
                </a:moveTo>
                <a:cubicBezTo>
                  <a:pt x="0" y="28163"/>
                  <a:pt x="28163" y="0"/>
                  <a:pt x="62904" y="0"/>
                </a:cubicBezTo>
                <a:lnTo>
                  <a:pt x="62904" y="0"/>
                </a:lnTo>
                <a:lnTo>
                  <a:pt x="62903" y="0"/>
                </a:lnTo>
                <a:lnTo>
                  <a:pt x="62903" y="0"/>
                </a:lnTo>
                <a:cubicBezTo>
                  <a:pt x="97644" y="0"/>
                  <a:pt x="125807" y="28163"/>
                  <a:pt x="125807" y="62903"/>
                </a:cubicBezTo>
                <a:lnTo>
                  <a:pt x="125807" y="62903"/>
                </a:lnTo>
                <a:cubicBezTo>
                  <a:pt x="125807" y="62903"/>
                  <a:pt x="125807" y="62904"/>
                  <a:pt x="125807" y="62904"/>
                </a:cubicBezTo>
                <a:lnTo>
                  <a:pt x="125807" y="62904"/>
                </a:lnTo>
                <a:lnTo>
                  <a:pt x="125807" y="62903"/>
                </a:lnTo>
                <a:lnTo>
                  <a:pt x="125807" y="62903"/>
                </a:lnTo>
                <a:cubicBezTo>
                  <a:pt x="125807" y="97644"/>
                  <a:pt x="97644" y="125806"/>
                  <a:pt x="62904" y="125806"/>
                </a:cubicBezTo>
                <a:lnTo>
                  <a:pt x="62904" y="125806"/>
                </a:lnTo>
                <a:lnTo>
                  <a:pt x="62904" y="125806"/>
                </a:lnTo>
                <a:lnTo>
                  <a:pt x="62904" y="125806"/>
                </a:lnTo>
                <a:cubicBezTo>
                  <a:pt x="28162" y="125806"/>
                  <a:pt x="0" y="97643"/>
                  <a:pt x="0" y="62902"/>
                </a:cubicBezTo>
                <a:close/>
              </a:path>
            </a:pathLst>
          </a:custGeom>
          <a:solidFill>
            <a:srgbClr val="ae102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2" name="object 392"/>
          <p:cNvSpPr/>
          <p:nvPr/>
        </p:nvSpPr>
        <p:spPr>
          <a:xfrm>
            <a:off x="2673685" y="4720409"/>
            <a:ext cx="1288733" cy="261610"/>
          </a:xfrm>
          <a:custGeom>
            <a:avLst/>
            <a:gdLst/>
            <a:ahLst/>
            <a:cxnLst/>
            <a:rect l="l" t="t" r="r" b="b"/>
            <a:pathLst>
              <a:path w="1288733" h="261610">
                <a:moveTo>
                  <a:pt x="0" y="0"/>
                </a:moveTo>
                <a:lnTo>
                  <a:pt x="1288733" y="0"/>
                </a:lnTo>
                <a:lnTo>
                  <a:pt x="1288733" y="261610"/>
                </a:lnTo>
                <a:lnTo>
                  <a:pt x="0" y="26161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2765125" y="4794727"/>
            <a:ext cx="1139812" cy="15263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070" spc="10" dirty="0">
                <a:solidFill>
                  <a:srgbClr val="878787"/>
                </a:solidFill>
                <a:latin typeface="Calibri"/>
                <a:cs typeface="Calibri"/>
              </a:rPr>
              <a:t>Congress Highlights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274320" y="114370"/>
            <a:ext cx="2351722" cy="390634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2200" b="1" spc="10" dirty="0">
                <a:solidFill>
                  <a:srgbClr val="ae1022"/>
                </a:solidFill>
                <a:latin typeface="Arial"/>
                <a:cs typeface="Arial"/>
              </a:rPr>
              <a:t>POPular Genetics</a:t>
            </a:r>
            <a:endParaRPr sz="22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7164666" y="4600981"/>
            <a:ext cx="1754187" cy="160423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939" spc="10" dirty="0">
                <a:solidFill>
                  <a:srgbClr val="808080"/>
                </a:solidFill>
                <a:latin typeface="Calibri"/>
                <a:cs typeface="Calibri"/>
              </a:rPr>
              <a:t>Claassens DMF, </a:t>
            </a:r>
            <a:r>
              <a:rPr sz="939" i="1" spc="10" dirty="0">
                <a:solidFill>
                  <a:srgbClr val="808080"/>
                </a:solidFill>
                <a:latin typeface="Arial"/>
                <a:cs typeface="Arial"/>
              </a:rPr>
              <a:t>et al. NEJM. </a:t>
            </a:r>
            <a:r>
              <a:rPr sz="939" spc="10" dirty="0">
                <a:solidFill>
                  <a:srgbClr val="808080"/>
                </a:solidFill>
                <a:latin typeface="Calibri"/>
                <a:cs typeface="Calibri"/>
              </a:rPr>
              <a:t>2019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93" name="object 393"/>
          <p:cNvSpPr/>
          <p:nvPr/>
        </p:nvSpPr>
        <p:spPr>
          <a:xfrm>
            <a:off x="273354" y="539086"/>
            <a:ext cx="8681833" cy="19050"/>
          </a:xfrm>
          <a:custGeom>
            <a:avLst/>
            <a:gdLst/>
            <a:ahLst/>
            <a:cxnLst/>
            <a:rect l="l" t="t" r="r" b="b"/>
            <a:pathLst>
              <a:path w="8681833" h="19050">
                <a:moveTo>
                  <a:pt x="8672309" y="9525"/>
                </a:moveTo>
                <a:lnTo>
                  <a:pt x="9525" y="9525"/>
                </a:lnTo>
              </a:path>
            </a:pathLst>
          </a:custGeom>
          <a:ln w="19050">
            <a:solidFill>
              <a:srgbClr val="d0d0d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4" name="object 394"/>
          <p:cNvSpPr/>
          <p:nvPr/>
        </p:nvSpPr>
        <p:spPr>
          <a:xfrm>
            <a:off x="580333" y="1343903"/>
            <a:ext cx="3776488" cy="465830"/>
          </a:xfrm>
          <a:custGeom>
            <a:avLst/>
            <a:gdLst/>
            <a:ahLst/>
            <a:cxnLst/>
            <a:rect l="l" t="t" r="r" b="b"/>
            <a:pathLst>
              <a:path w="3776488" h="465830">
                <a:moveTo>
                  <a:pt x="0" y="0"/>
                </a:moveTo>
                <a:lnTo>
                  <a:pt x="3776488" y="0"/>
                </a:lnTo>
                <a:lnTo>
                  <a:pt x="3776488" y="465830"/>
                </a:lnTo>
                <a:lnTo>
                  <a:pt x="0" y="465830"/>
                </a:lnTo>
                <a:close/>
              </a:path>
            </a:pathLst>
          </a:custGeom>
          <a:solidFill>
            <a:srgbClr val="8787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836273" y="1506536"/>
            <a:ext cx="3301035" cy="194268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370" spc="10" dirty="0">
                <a:solidFill>
                  <a:srgbClr val="ffffff"/>
                </a:solidFill>
                <a:latin typeface="Calibri"/>
                <a:cs typeface="Calibri"/>
              </a:rPr>
              <a:t>2,488 pts with STEMI undergoing primary PCI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95" name="object 395"/>
          <p:cNvSpPr/>
          <p:nvPr/>
        </p:nvSpPr>
        <p:spPr>
          <a:xfrm>
            <a:off x="580332" y="2308601"/>
            <a:ext cx="1815307" cy="605580"/>
          </a:xfrm>
          <a:custGeom>
            <a:avLst/>
            <a:gdLst/>
            <a:ahLst/>
            <a:cxnLst/>
            <a:rect l="l" t="t" r="r" b="b"/>
            <a:pathLst>
              <a:path w="1815307" h="605580">
                <a:moveTo>
                  <a:pt x="0" y="0"/>
                </a:moveTo>
                <a:lnTo>
                  <a:pt x="1815307" y="0"/>
                </a:lnTo>
                <a:lnTo>
                  <a:pt x="1815307" y="605580"/>
                </a:lnTo>
                <a:lnTo>
                  <a:pt x="0" y="605580"/>
                </a:lnTo>
                <a:close/>
              </a:path>
            </a:pathLst>
          </a:custGeom>
          <a:solidFill>
            <a:srgbClr val="0056a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6" name="object 396"/>
          <p:cNvSpPr/>
          <p:nvPr/>
        </p:nvSpPr>
        <p:spPr>
          <a:xfrm>
            <a:off x="573982" y="2302251"/>
            <a:ext cx="1828007" cy="618280"/>
          </a:xfrm>
          <a:custGeom>
            <a:avLst/>
            <a:gdLst/>
            <a:ahLst/>
            <a:cxnLst/>
            <a:rect l="l" t="t" r="r" b="b"/>
            <a:pathLst>
              <a:path w="1828007" h="618280">
                <a:moveTo>
                  <a:pt x="6350" y="6350"/>
                </a:moveTo>
                <a:lnTo>
                  <a:pt x="1821657" y="6350"/>
                </a:lnTo>
                <a:lnTo>
                  <a:pt x="1821657" y="611930"/>
                </a:lnTo>
                <a:lnTo>
                  <a:pt x="6350" y="611930"/>
                </a:lnTo>
                <a:close/>
              </a:path>
            </a:pathLst>
          </a:custGeom>
          <a:ln w="12700">
            <a:solidFill>
              <a:srgbClr val="0056a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823716" y="2409092"/>
            <a:ext cx="1377239" cy="398475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919" b="1" spc="10" dirty="0">
                <a:solidFill>
                  <a:srgbClr val="ffffff"/>
                </a:solidFill>
                <a:latin typeface="Arial"/>
                <a:cs typeface="Arial"/>
              </a:rPr>
              <a:t>No genetic testing</a:t>
            </a:r>
            <a:endParaRPr sz="900">
              <a:latin typeface="Arial"/>
              <a:cs typeface="Arial"/>
            </a:endParaRPr>
          </a:p>
          <a:p>
            <a:pPr marL="359469">
              <a:lnSpc>
                <a:spcPct val="100000"/>
              </a:lnSpc>
            </a:pP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N=1,246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97" name="object 397"/>
          <p:cNvSpPr/>
          <p:nvPr/>
        </p:nvSpPr>
        <p:spPr>
          <a:xfrm>
            <a:off x="2541670" y="2308601"/>
            <a:ext cx="1809122" cy="605580"/>
          </a:xfrm>
          <a:custGeom>
            <a:avLst/>
            <a:gdLst/>
            <a:ahLst/>
            <a:cxnLst/>
            <a:rect l="l" t="t" r="r" b="b"/>
            <a:pathLst>
              <a:path w="1809122" h="605580">
                <a:moveTo>
                  <a:pt x="0" y="0"/>
                </a:moveTo>
                <a:lnTo>
                  <a:pt x="1809122" y="0"/>
                </a:lnTo>
                <a:lnTo>
                  <a:pt x="1809122" y="605580"/>
                </a:lnTo>
                <a:lnTo>
                  <a:pt x="0" y="605580"/>
                </a:lnTo>
                <a:close/>
              </a:path>
            </a:pathLst>
          </a:custGeom>
          <a:solidFill>
            <a:srgbClr val="ef791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8" name="object 398"/>
          <p:cNvSpPr/>
          <p:nvPr/>
        </p:nvSpPr>
        <p:spPr>
          <a:xfrm>
            <a:off x="2535320" y="2302251"/>
            <a:ext cx="1821822" cy="618280"/>
          </a:xfrm>
          <a:custGeom>
            <a:avLst/>
            <a:gdLst/>
            <a:ahLst/>
            <a:cxnLst/>
            <a:rect l="l" t="t" r="r" b="b"/>
            <a:pathLst>
              <a:path w="1821822" h="618280">
                <a:moveTo>
                  <a:pt x="6350" y="6350"/>
                </a:moveTo>
                <a:lnTo>
                  <a:pt x="1815472" y="6350"/>
                </a:lnTo>
                <a:lnTo>
                  <a:pt x="1815472" y="611930"/>
                </a:lnTo>
                <a:lnTo>
                  <a:pt x="6350" y="611930"/>
                </a:lnTo>
                <a:close/>
              </a:path>
            </a:pathLst>
          </a:custGeom>
          <a:ln w="12700">
            <a:solidFill>
              <a:srgbClr val="ef791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2892925" y="2409092"/>
            <a:ext cx="1153566" cy="398475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009" b="1" spc="10" dirty="0">
                <a:solidFill>
                  <a:srgbClr val="ffffff"/>
                </a:solidFill>
                <a:latin typeface="Arial"/>
                <a:cs typeface="Arial"/>
              </a:rPr>
              <a:t>Genetic testing</a:t>
            </a:r>
            <a:endParaRPr sz="1000">
              <a:latin typeface="Arial"/>
              <a:cs typeface="Arial"/>
            </a:endParaRPr>
          </a:p>
          <a:p>
            <a:pPr marL="248505">
              <a:lnSpc>
                <a:spcPct val="100000"/>
              </a:lnSpc>
            </a:pP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N=1,242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1375285" y="943798"/>
            <a:ext cx="2257653" cy="37500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2040" b="1" spc="10" dirty="0">
                <a:latin typeface="Arial"/>
                <a:cs typeface="Arial"/>
              </a:rPr>
              <a:t>POPular Genetics</a:t>
            </a:r>
            <a:endParaRPr sz="2000">
              <a:latin typeface="Arial"/>
              <a:cs typeface="Arial"/>
            </a:endParaRPr>
          </a:p>
        </p:txBody>
      </p:sp>
      <p:sp>
        <p:nvSpPr>
          <p:cNvPr id="399" name="object 399"/>
          <p:cNvSpPr/>
          <p:nvPr/>
        </p:nvSpPr>
        <p:spPr>
          <a:xfrm>
            <a:off x="580332" y="2914181"/>
            <a:ext cx="1815307" cy="1301940"/>
          </a:xfrm>
          <a:custGeom>
            <a:avLst/>
            <a:gdLst/>
            <a:ahLst/>
            <a:cxnLst/>
            <a:rect l="l" t="t" r="r" b="b"/>
            <a:pathLst>
              <a:path w="1815307" h="1301940">
                <a:moveTo>
                  <a:pt x="0" y="0"/>
                </a:moveTo>
                <a:lnTo>
                  <a:pt x="1815307" y="0"/>
                </a:lnTo>
                <a:lnTo>
                  <a:pt x="1815307" y="1301940"/>
                </a:lnTo>
                <a:lnTo>
                  <a:pt x="0" y="130194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0" name="object 400"/>
          <p:cNvSpPr/>
          <p:nvPr/>
        </p:nvSpPr>
        <p:spPr>
          <a:xfrm>
            <a:off x="573982" y="2907831"/>
            <a:ext cx="1828007" cy="1314640"/>
          </a:xfrm>
          <a:custGeom>
            <a:avLst/>
            <a:gdLst/>
            <a:ahLst/>
            <a:cxnLst/>
            <a:rect l="l" t="t" r="r" b="b"/>
            <a:pathLst>
              <a:path w="1828007" h="1314640">
                <a:moveTo>
                  <a:pt x="6350" y="6350"/>
                </a:moveTo>
                <a:lnTo>
                  <a:pt x="1821657" y="6350"/>
                </a:lnTo>
                <a:lnTo>
                  <a:pt x="1821657" y="1308290"/>
                </a:lnTo>
                <a:lnTo>
                  <a:pt x="6350" y="1308290"/>
                </a:lnTo>
                <a:close/>
              </a:path>
            </a:pathLst>
          </a:custGeom>
          <a:ln w="12700">
            <a:solidFill>
              <a:srgbClr val="0056a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689473" y="3392882"/>
            <a:ext cx="1642694" cy="370014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370" spc="10" dirty="0">
                <a:latin typeface="Calibri"/>
                <a:cs typeface="Calibri"/>
              </a:rPr>
              <a:t>Prasugrel or ticagrelor</a:t>
            </a:r>
            <a:endParaRPr sz="1300">
              <a:latin typeface="Calibri"/>
              <a:cs typeface="Calibri"/>
            </a:endParaRPr>
          </a:p>
          <a:p>
            <a:pPr marL="6101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for at least 12 months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01" name="object 401"/>
          <p:cNvSpPr/>
          <p:nvPr/>
        </p:nvSpPr>
        <p:spPr>
          <a:xfrm>
            <a:off x="2541670" y="2914181"/>
            <a:ext cx="1809122" cy="1301940"/>
          </a:xfrm>
          <a:custGeom>
            <a:avLst/>
            <a:gdLst/>
            <a:ahLst/>
            <a:cxnLst/>
            <a:rect l="l" t="t" r="r" b="b"/>
            <a:pathLst>
              <a:path w="1809122" h="1301940">
                <a:moveTo>
                  <a:pt x="0" y="0"/>
                </a:moveTo>
                <a:lnTo>
                  <a:pt x="1809122" y="0"/>
                </a:lnTo>
                <a:lnTo>
                  <a:pt x="1809122" y="1301940"/>
                </a:lnTo>
                <a:lnTo>
                  <a:pt x="0" y="130194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2" name="object 402"/>
          <p:cNvSpPr/>
          <p:nvPr/>
        </p:nvSpPr>
        <p:spPr>
          <a:xfrm>
            <a:off x="2535320" y="2907831"/>
            <a:ext cx="1821822" cy="1314640"/>
          </a:xfrm>
          <a:custGeom>
            <a:avLst/>
            <a:gdLst/>
            <a:ahLst/>
            <a:cxnLst/>
            <a:rect l="l" t="t" r="r" b="b"/>
            <a:pathLst>
              <a:path w="1821822" h="1314640">
                <a:moveTo>
                  <a:pt x="6350" y="6350"/>
                </a:moveTo>
                <a:lnTo>
                  <a:pt x="1815472" y="6350"/>
                </a:lnTo>
                <a:lnTo>
                  <a:pt x="1815472" y="1308290"/>
                </a:lnTo>
                <a:lnTo>
                  <a:pt x="6350" y="1308290"/>
                </a:lnTo>
                <a:close/>
              </a:path>
            </a:pathLst>
          </a:custGeom>
          <a:ln w="12700">
            <a:solidFill>
              <a:srgbClr val="ef791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2647718" y="3104846"/>
            <a:ext cx="1642694" cy="897252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370" spc="10" dirty="0">
                <a:latin typeface="Calibri"/>
                <a:cs typeface="Calibri"/>
              </a:rPr>
              <a:t>Prasugrel or ticagrelor</a:t>
            </a:r>
            <a:endParaRPr sz="1300">
              <a:latin typeface="Calibri"/>
              <a:cs typeface="Calibri"/>
            </a:endParaRPr>
          </a:p>
          <a:p>
            <a:pPr marL="6101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for at least 12 months</a:t>
            </a:r>
            <a:endParaRPr sz="14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1370" spc="10" dirty="0">
                <a:latin typeface="Calibri"/>
                <a:cs typeface="Calibri"/>
              </a:rPr>
              <a:t>if carrier of CYP2C19</a:t>
            </a:r>
            <a:endParaRPr sz="1300">
              <a:latin typeface="Calibri"/>
              <a:cs typeface="Calibri"/>
            </a:endParaRPr>
          </a:p>
          <a:p>
            <a:pPr marL="111180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*2 and *3 alleles;</a:t>
            </a:r>
            <a:endParaRPr sz="1400">
              <a:latin typeface="Calibri"/>
              <a:cs typeface="Calibri"/>
            </a:endParaRPr>
          </a:p>
          <a:p>
            <a:pPr marL="13078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clopidogrel otherwise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1057773" y="4290439"/>
            <a:ext cx="890867" cy="15263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100" spc="10" dirty="0">
                <a:solidFill>
                  <a:srgbClr val="0056aa"/>
                </a:solidFill>
                <a:latin typeface="Calibri"/>
                <a:cs typeface="Calibri"/>
              </a:rPr>
              <a:t>CONTROL ARM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2777811" y="4285679"/>
            <a:ext cx="1372552" cy="15263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070" spc="10" dirty="0">
                <a:solidFill>
                  <a:srgbClr val="ef7918"/>
                </a:solidFill>
                <a:latin typeface="Calibri"/>
                <a:cs typeface="Calibri"/>
              </a:rPr>
              <a:t>INVESTIGATIONAL ARM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1895042" y="2053064"/>
            <a:ext cx="1167485" cy="222595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770" spc="10" dirty="0">
                <a:latin typeface="Calibri"/>
                <a:cs typeface="Calibri"/>
              </a:rPr>
              <a:t>Patient-level randomisation</a:t>
            </a:r>
            <a:endParaRPr sz="700">
              <a:latin typeface="Calibri"/>
              <a:cs typeface="Calibri"/>
            </a:endParaRPr>
          </a:p>
          <a:p>
            <a:pPr marL="40481">
              <a:lnSpc>
                <a:spcPct val="100000"/>
              </a:lnSpc>
            </a:pPr>
            <a:r>
              <a:rPr sz="800" spc="10" dirty="0">
                <a:latin typeface="Calibri"/>
                <a:cs typeface="Calibri"/>
              </a:rPr>
              <a:t>Open label, noninferiority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03" name="object 403"/>
          <p:cNvSpPr/>
          <p:nvPr/>
        </p:nvSpPr>
        <p:spPr>
          <a:xfrm>
            <a:off x="1497185" y="1996066"/>
            <a:ext cx="1918050" cy="0"/>
          </a:xfrm>
          <a:custGeom>
            <a:avLst/>
            <a:gdLst/>
            <a:ahLst/>
            <a:cxnLst/>
            <a:rect l="l" t="t" r="r" b="b"/>
            <a:pathLst>
              <a:path w="1918050" h="0">
                <a:moveTo>
                  <a:pt x="0" y="0"/>
                </a:moveTo>
                <a:lnTo>
                  <a:pt x="1918050" y="0"/>
                </a:lnTo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4" name="object 404"/>
          <p:cNvSpPr/>
          <p:nvPr/>
        </p:nvSpPr>
        <p:spPr>
          <a:xfrm>
            <a:off x="1490835" y="1989716"/>
            <a:ext cx="1930750" cy="12700"/>
          </a:xfrm>
          <a:custGeom>
            <a:avLst/>
            <a:gdLst/>
            <a:ahLst/>
            <a:cxnLst/>
            <a:rect l="l" t="t" r="r" b="b"/>
            <a:pathLst>
              <a:path w="1930750" h="12700">
                <a:moveTo>
                  <a:pt x="6350" y="6350"/>
                </a:moveTo>
                <a:lnTo>
                  <a:pt x="1924400" y="635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5" name="object 405"/>
          <p:cNvSpPr/>
          <p:nvPr/>
        </p:nvSpPr>
        <p:spPr>
          <a:xfrm>
            <a:off x="1497185" y="1990778"/>
            <a:ext cx="0" cy="330116"/>
          </a:xfrm>
          <a:custGeom>
            <a:avLst/>
            <a:gdLst/>
            <a:ahLst/>
            <a:cxnLst/>
            <a:rect l="l" t="t" r="r" b="b"/>
            <a:pathLst>
              <a:path w="0" h="330116">
                <a:moveTo>
                  <a:pt x="0" y="330117"/>
                </a:moveTo>
                <a:lnTo>
                  <a:pt x="0" y="0"/>
                </a:lnTo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6" name="object 406"/>
          <p:cNvSpPr/>
          <p:nvPr/>
        </p:nvSpPr>
        <p:spPr>
          <a:xfrm>
            <a:off x="1459085" y="1990778"/>
            <a:ext cx="76200" cy="330116"/>
          </a:xfrm>
          <a:custGeom>
            <a:avLst/>
            <a:gdLst/>
            <a:ahLst/>
            <a:cxnLst/>
            <a:rect l="l" t="t" r="r" b="b"/>
            <a:pathLst>
              <a:path w="76200" h="330116">
                <a:moveTo>
                  <a:pt x="44450" y="295827"/>
                </a:moveTo>
                <a:lnTo>
                  <a:pt x="44450" y="0"/>
                </a:lnTo>
                <a:lnTo>
                  <a:pt x="31749" y="0"/>
                </a:lnTo>
                <a:lnTo>
                  <a:pt x="31749" y="295827"/>
                </a:lnTo>
                <a:close/>
                <a:moveTo>
                  <a:pt x="38100" y="330117"/>
                </a:moveTo>
                <a:lnTo>
                  <a:pt x="76200" y="253917"/>
                </a:lnTo>
                <a:lnTo>
                  <a:pt x="0" y="253917"/>
                </a:lnTo>
                <a:lnTo>
                  <a:pt x="38100" y="330117"/>
                </a:lnTo>
                <a:close/>
              </a:path>
            </a:pathLst>
          </a:custGeom>
          <a:solidFill>
            <a:srgbClr val="8787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7" name="object 407"/>
          <p:cNvSpPr/>
          <p:nvPr/>
        </p:nvSpPr>
        <p:spPr>
          <a:xfrm>
            <a:off x="3415235" y="1996065"/>
            <a:ext cx="0" cy="316570"/>
          </a:xfrm>
          <a:custGeom>
            <a:avLst/>
            <a:gdLst/>
            <a:ahLst/>
            <a:cxnLst/>
            <a:rect l="l" t="t" r="r" b="b"/>
            <a:pathLst>
              <a:path w="0" h="316570">
                <a:moveTo>
                  <a:pt x="0" y="316570"/>
                </a:moveTo>
                <a:lnTo>
                  <a:pt x="0" y="0"/>
                </a:lnTo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8" name="object 408"/>
          <p:cNvSpPr/>
          <p:nvPr/>
        </p:nvSpPr>
        <p:spPr>
          <a:xfrm>
            <a:off x="3377135" y="1996065"/>
            <a:ext cx="76200" cy="316570"/>
          </a:xfrm>
          <a:custGeom>
            <a:avLst/>
            <a:gdLst/>
            <a:ahLst/>
            <a:cxnLst/>
            <a:rect l="l" t="t" r="r" b="b"/>
            <a:pathLst>
              <a:path w="76200" h="316570">
                <a:moveTo>
                  <a:pt x="44450" y="282280"/>
                </a:moveTo>
                <a:lnTo>
                  <a:pt x="44450" y="0"/>
                </a:lnTo>
                <a:lnTo>
                  <a:pt x="31749" y="0"/>
                </a:lnTo>
                <a:lnTo>
                  <a:pt x="31749" y="282280"/>
                </a:lnTo>
                <a:close/>
                <a:moveTo>
                  <a:pt x="38100" y="316570"/>
                </a:moveTo>
                <a:lnTo>
                  <a:pt x="76200" y="240370"/>
                </a:lnTo>
                <a:lnTo>
                  <a:pt x="0" y="240370"/>
                </a:lnTo>
                <a:lnTo>
                  <a:pt x="38100" y="316570"/>
                </a:lnTo>
                <a:close/>
              </a:path>
            </a:pathLst>
          </a:custGeom>
          <a:solidFill>
            <a:srgbClr val="8787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9" name="object 409"/>
          <p:cNvSpPr/>
          <p:nvPr/>
        </p:nvSpPr>
        <p:spPr>
          <a:xfrm>
            <a:off x="2444956" y="1711280"/>
            <a:ext cx="0" cy="279498"/>
          </a:xfrm>
          <a:custGeom>
            <a:avLst/>
            <a:gdLst/>
            <a:ahLst/>
            <a:cxnLst/>
            <a:rect l="l" t="t" r="r" b="b"/>
            <a:pathLst>
              <a:path w="0" h="279498">
                <a:moveTo>
                  <a:pt x="0" y="279498"/>
                </a:moveTo>
                <a:lnTo>
                  <a:pt x="0" y="0"/>
                </a:lnTo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0" name="object 410"/>
          <p:cNvSpPr/>
          <p:nvPr/>
        </p:nvSpPr>
        <p:spPr>
          <a:xfrm>
            <a:off x="2438606" y="1704930"/>
            <a:ext cx="12700" cy="292198"/>
          </a:xfrm>
          <a:custGeom>
            <a:avLst/>
            <a:gdLst/>
            <a:ahLst/>
            <a:cxnLst/>
            <a:rect l="l" t="t" r="r" b="b"/>
            <a:pathLst>
              <a:path w="12700" h="292198">
                <a:moveTo>
                  <a:pt x="6350" y="285848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1" name="object 411"/>
          <p:cNvSpPr/>
          <p:nvPr/>
        </p:nvSpPr>
        <p:spPr>
          <a:xfrm>
            <a:off x="4690593" y="917861"/>
            <a:ext cx="4177610" cy="584775"/>
          </a:xfrm>
          <a:custGeom>
            <a:avLst/>
            <a:gdLst/>
            <a:ahLst/>
            <a:cxnLst/>
            <a:rect l="l" t="t" r="r" b="b"/>
            <a:pathLst>
              <a:path w="4177610" h="584775">
                <a:moveTo>
                  <a:pt x="0" y="0"/>
                </a:moveTo>
                <a:lnTo>
                  <a:pt x="4177611" y="0"/>
                </a:lnTo>
                <a:lnTo>
                  <a:pt x="4177611" y="584775"/>
                </a:lnTo>
                <a:lnTo>
                  <a:pt x="0" y="5847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4762594" y="1005178"/>
            <a:ext cx="4163974" cy="445190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600" spc="10" dirty="0">
                <a:solidFill>
                  <a:srgbClr val="878787"/>
                </a:solidFill>
                <a:latin typeface="Calibri"/>
                <a:cs typeface="Calibri"/>
              </a:rPr>
              <a:t>ALL-CAUSE DEATH, RECURRENT MI, DEFINITE ST,</a:t>
            </a:r>
            <a:endParaRPr sz="16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1600" spc="10" dirty="0">
                <a:solidFill>
                  <a:srgbClr val="878787"/>
                </a:solidFill>
                <a:latin typeface="Calibri"/>
                <a:cs typeface="Calibri"/>
              </a:rPr>
              <a:t>STROKE, PLATO MAJOR BLEEDING AT 12 MONTHS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12" name="object 412"/>
          <p:cNvSpPr/>
          <p:nvPr/>
        </p:nvSpPr>
        <p:spPr>
          <a:xfrm>
            <a:off x="4617244" y="1112837"/>
            <a:ext cx="4263231" cy="3109912"/>
          </a:xfrm>
          <a:custGeom>
            <a:avLst/>
            <a:gdLst/>
            <a:ahLst/>
            <a:cxnLst/>
            <a:rect l="l" t="t" r="r" b="b"/>
            <a:pathLst>
              <a:path w="4263231" h="3109912">
                <a:moveTo>
                  <a:pt x="4256881" y="330200"/>
                </a:moveTo>
                <a:lnTo>
                  <a:pt x="4251325" y="3103563"/>
                </a:lnTo>
                <a:lnTo>
                  <a:pt x="6350" y="3103563"/>
                </a:lnTo>
                <a:lnTo>
                  <a:pt x="6350" y="635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3" name="object 413"/>
          <p:cNvSpPr/>
          <p:nvPr/>
        </p:nvSpPr>
        <p:spPr>
          <a:xfrm>
            <a:off x="4569313" y="1033137"/>
            <a:ext cx="108000" cy="108000"/>
          </a:xfrm>
          <a:custGeom>
            <a:avLst/>
            <a:gdLst/>
            <a:ahLst/>
            <a:cxnLst/>
            <a:rect l="l" t="t" r="r" b="b"/>
            <a:pathLst>
              <a:path w="108000" h="108000">
                <a:moveTo>
                  <a:pt x="1" y="54001"/>
                </a:moveTo>
                <a:cubicBezTo>
                  <a:pt x="1" y="24177"/>
                  <a:pt x="24178" y="1"/>
                  <a:pt x="54001" y="0"/>
                </a:cubicBezTo>
                <a:lnTo>
                  <a:pt x="54001" y="0"/>
                </a:lnTo>
                <a:lnTo>
                  <a:pt x="54000" y="0"/>
                </a:lnTo>
                <a:lnTo>
                  <a:pt x="54000" y="0"/>
                </a:lnTo>
                <a:cubicBezTo>
                  <a:pt x="83824" y="0"/>
                  <a:pt x="108000" y="24177"/>
                  <a:pt x="108000" y="54001"/>
                </a:cubicBezTo>
                <a:lnTo>
                  <a:pt x="108000" y="54001"/>
                </a:lnTo>
                <a:cubicBezTo>
                  <a:pt x="108000" y="54001"/>
                  <a:pt x="108000" y="54001"/>
                  <a:pt x="108000" y="54001"/>
                </a:cubicBezTo>
                <a:lnTo>
                  <a:pt x="108000" y="54001"/>
                </a:lnTo>
                <a:lnTo>
                  <a:pt x="108000" y="54001"/>
                </a:lnTo>
                <a:lnTo>
                  <a:pt x="108000" y="54001"/>
                </a:lnTo>
                <a:cubicBezTo>
                  <a:pt x="108000" y="83824"/>
                  <a:pt x="83824" y="108000"/>
                  <a:pt x="54001" y="108000"/>
                </a:cubicBezTo>
                <a:lnTo>
                  <a:pt x="54001" y="108000"/>
                </a:lnTo>
                <a:lnTo>
                  <a:pt x="54001" y="108000"/>
                </a:lnTo>
                <a:lnTo>
                  <a:pt x="54001" y="108000"/>
                </a:lnTo>
                <a:cubicBezTo>
                  <a:pt x="24177" y="108000"/>
                  <a:pt x="0" y="83824"/>
                  <a:pt x="0" y="54001"/>
                </a:cubicBezTo>
                <a:close/>
              </a:path>
            </a:pathLst>
          </a:custGeom>
          <a:solidFill>
            <a:srgbClr val="ae102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4" name="object 414"/>
          <p:cNvSpPr/>
          <p:nvPr/>
        </p:nvSpPr>
        <p:spPr>
          <a:xfrm>
            <a:off x="5051810" y="1627784"/>
            <a:ext cx="3609525" cy="2277525"/>
          </a:xfrm>
          <a:custGeom>
            <a:avLst/>
            <a:gdLst/>
            <a:ahLst/>
            <a:cxnLst/>
            <a:rect l="l" t="t" r="r" b="b"/>
            <a:pathLst>
              <a:path w="3609525" h="2277525">
                <a:moveTo>
                  <a:pt x="4762" y="4762"/>
                </a:moveTo>
                <a:lnTo>
                  <a:pt x="3604762" y="4762"/>
                </a:lnTo>
                <a:lnTo>
                  <a:pt x="3604762" y="2272762"/>
                </a:lnTo>
                <a:lnTo>
                  <a:pt x="4762" y="2272762"/>
                </a:lnTo>
                <a:close/>
              </a:path>
            </a:pathLst>
          </a:custGeom>
          <a:ln w="9525"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5" name="object 415"/>
          <p:cNvSpPr/>
          <p:nvPr/>
        </p:nvSpPr>
        <p:spPr>
          <a:xfrm>
            <a:off x="5447846" y="1773237"/>
            <a:ext cx="2942434" cy="1771252"/>
          </a:xfrm>
          <a:custGeom>
            <a:avLst/>
            <a:gdLst/>
            <a:ahLst/>
            <a:cxnLst/>
            <a:rect l="l" t="t" r="r" b="b"/>
            <a:pathLst>
              <a:path w="2942434" h="1771252">
                <a:moveTo>
                  <a:pt x="4763" y="4763"/>
                </a:moveTo>
                <a:lnTo>
                  <a:pt x="2937672" y="4763"/>
                </a:lnTo>
                <a:lnTo>
                  <a:pt x="2937672" y="1766490"/>
                </a:lnTo>
                <a:lnTo>
                  <a:pt x="4763" y="1766490"/>
                </a:lnTo>
                <a:close/>
              </a:path>
            </a:pathLst>
          </a:custGeom>
          <a:ln w="9525"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6" name="object 416"/>
          <p:cNvSpPr/>
          <p:nvPr/>
        </p:nvSpPr>
        <p:spPr>
          <a:xfrm>
            <a:off x="5447846" y="3534965"/>
            <a:ext cx="2942434" cy="9525"/>
          </a:xfrm>
          <a:custGeom>
            <a:avLst/>
            <a:gdLst/>
            <a:ahLst/>
            <a:cxnLst/>
            <a:rect l="l" t="t" r="r" b="b"/>
            <a:pathLst>
              <a:path w="2942434" h="9525">
                <a:moveTo>
                  <a:pt x="4763" y="4762"/>
                </a:moveTo>
                <a:lnTo>
                  <a:pt x="2937672" y="4762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7" name="object 417"/>
          <p:cNvSpPr/>
          <p:nvPr/>
        </p:nvSpPr>
        <p:spPr>
          <a:xfrm>
            <a:off x="5447846" y="3534965"/>
            <a:ext cx="9525" cy="55130"/>
          </a:xfrm>
          <a:custGeom>
            <a:avLst/>
            <a:gdLst/>
            <a:ahLst/>
            <a:cxnLst/>
            <a:rect l="l" t="t" r="r" b="b"/>
            <a:pathLst>
              <a:path w="9525" h="55130">
                <a:moveTo>
                  <a:pt x="4763" y="4762"/>
                </a:moveTo>
                <a:lnTo>
                  <a:pt x="4763" y="50367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8" name="object 418"/>
          <p:cNvSpPr/>
          <p:nvPr/>
        </p:nvSpPr>
        <p:spPr>
          <a:xfrm>
            <a:off x="5814460" y="3534965"/>
            <a:ext cx="9525" cy="55130"/>
          </a:xfrm>
          <a:custGeom>
            <a:avLst/>
            <a:gdLst/>
            <a:ahLst/>
            <a:cxnLst/>
            <a:rect l="l" t="t" r="r" b="b"/>
            <a:pathLst>
              <a:path w="9525" h="55130">
                <a:moveTo>
                  <a:pt x="4762" y="4762"/>
                </a:moveTo>
                <a:lnTo>
                  <a:pt x="4762" y="50367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9" name="object 419"/>
          <p:cNvSpPr/>
          <p:nvPr/>
        </p:nvSpPr>
        <p:spPr>
          <a:xfrm>
            <a:off x="6181074" y="3534965"/>
            <a:ext cx="9525" cy="55130"/>
          </a:xfrm>
          <a:custGeom>
            <a:avLst/>
            <a:gdLst/>
            <a:ahLst/>
            <a:cxnLst/>
            <a:rect l="l" t="t" r="r" b="b"/>
            <a:pathLst>
              <a:path w="9525" h="55130">
                <a:moveTo>
                  <a:pt x="4762" y="4762"/>
                </a:moveTo>
                <a:lnTo>
                  <a:pt x="4762" y="50367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0" name="object 420"/>
          <p:cNvSpPr/>
          <p:nvPr/>
        </p:nvSpPr>
        <p:spPr>
          <a:xfrm>
            <a:off x="6547688" y="3534965"/>
            <a:ext cx="9525" cy="55130"/>
          </a:xfrm>
          <a:custGeom>
            <a:avLst/>
            <a:gdLst/>
            <a:ahLst/>
            <a:cxnLst/>
            <a:rect l="l" t="t" r="r" b="b"/>
            <a:pathLst>
              <a:path w="9525" h="55130">
                <a:moveTo>
                  <a:pt x="4762" y="4762"/>
                </a:moveTo>
                <a:lnTo>
                  <a:pt x="4762" y="50367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1" name="object 421"/>
          <p:cNvSpPr/>
          <p:nvPr/>
        </p:nvSpPr>
        <p:spPr>
          <a:xfrm>
            <a:off x="6914301" y="3534965"/>
            <a:ext cx="9525" cy="55130"/>
          </a:xfrm>
          <a:custGeom>
            <a:avLst/>
            <a:gdLst/>
            <a:ahLst/>
            <a:cxnLst/>
            <a:rect l="l" t="t" r="r" b="b"/>
            <a:pathLst>
              <a:path w="9525" h="55130">
                <a:moveTo>
                  <a:pt x="4762" y="4762"/>
                </a:moveTo>
                <a:lnTo>
                  <a:pt x="4762" y="50367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2" name="object 422"/>
          <p:cNvSpPr/>
          <p:nvPr/>
        </p:nvSpPr>
        <p:spPr>
          <a:xfrm>
            <a:off x="7280915" y="3534965"/>
            <a:ext cx="9525" cy="55130"/>
          </a:xfrm>
          <a:custGeom>
            <a:avLst/>
            <a:gdLst/>
            <a:ahLst/>
            <a:cxnLst/>
            <a:rect l="l" t="t" r="r" b="b"/>
            <a:pathLst>
              <a:path w="9525" h="55130">
                <a:moveTo>
                  <a:pt x="4763" y="4762"/>
                </a:moveTo>
                <a:lnTo>
                  <a:pt x="4763" y="50367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3" name="object 423"/>
          <p:cNvSpPr/>
          <p:nvPr/>
        </p:nvSpPr>
        <p:spPr>
          <a:xfrm>
            <a:off x="7647528" y="3534965"/>
            <a:ext cx="9525" cy="55130"/>
          </a:xfrm>
          <a:custGeom>
            <a:avLst/>
            <a:gdLst/>
            <a:ahLst/>
            <a:cxnLst/>
            <a:rect l="l" t="t" r="r" b="b"/>
            <a:pathLst>
              <a:path w="9525" h="55130">
                <a:moveTo>
                  <a:pt x="4763" y="4762"/>
                </a:moveTo>
                <a:lnTo>
                  <a:pt x="4763" y="50367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4" name="object 424"/>
          <p:cNvSpPr/>
          <p:nvPr/>
        </p:nvSpPr>
        <p:spPr>
          <a:xfrm>
            <a:off x="8014142" y="3534965"/>
            <a:ext cx="9525" cy="55130"/>
          </a:xfrm>
          <a:custGeom>
            <a:avLst/>
            <a:gdLst/>
            <a:ahLst/>
            <a:cxnLst/>
            <a:rect l="l" t="t" r="r" b="b"/>
            <a:pathLst>
              <a:path w="9525" h="55130">
                <a:moveTo>
                  <a:pt x="4763" y="4762"/>
                </a:moveTo>
                <a:lnTo>
                  <a:pt x="4763" y="50367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5" name="object 425"/>
          <p:cNvSpPr/>
          <p:nvPr/>
        </p:nvSpPr>
        <p:spPr>
          <a:xfrm>
            <a:off x="8380756" y="3534965"/>
            <a:ext cx="9525" cy="55130"/>
          </a:xfrm>
          <a:custGeom>
            <a:avLst/>
            <a:gdLst/>
            <a:ahLst/>
            <a:cxnLst/>
            <a:rect l="l" t="t" r="r" b="b"/>
            <a:pathLst>
              <a:path w="9525" h="55130">
                <a:moveTo>
                  <a:pt x="4762" y="4762"/>
                </a:moveTo>
                <a:lnTo>
                  <a:pt x="4762" y="50367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6" name="object 426"/>
          <p:cNvSpPr/>
          <p:nvPr/>
        </p:nvSpPr>
        <p:spPr>
          <a:xfrm>
            <a:off x="5447846" y="1773237"/>
            <a:ext cx="9525" cy="1771252"/>
          </a:xfrm>
          <a:custGeom>
            <a:avLst/>
            <a:gdLst/>
            <a:ahLst/>
            <a:cxnLst/>
            <a:rect l="l" t="t" r="r" b="b"/>
            <a:pathLst>
              <a:path w="9525" h="1771252">
                <a:moveTo>
                  <a:pt x="4763" y="4763"/>
                </a:moveTo>
                <a:lnTo>
                  <a:pt x="4763" y="1766490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7" name="object 427"/>
          <p:cNvSpPr/>
          <p:nvPr/>
        </p:nvSpPr>
        <p:spPr>
          <a:xfrm>
            <a:off x="5402241" y="3534965"/>
            <a:ext cx="55130" cy="9525"/>
          </a:xfrm>
          <a:custGeom>
            <a:avLst/>
            <a:gdLst/>
            <a:ahLst/>
            <a:cxnLst/>
            <a:rect l="l" t="t" r="r" b="b"/>
            <a:pathLst>
              <a:path w="55130" h="9525">
                <a:moveTo>
                  <a:pt x="4762" y="4762"/>
                </a:moveTo>
                <a:lnTo>
                  <a:pt x="50368" y="4762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8" name="object 428"/>
          <p:cNvSpPr/>
          <p:nvPr/>
        </p:nvSpPr>
        <p:spPr>
          <a:xfrm>
            <a:off x="5402241" y="2947722"/>
            <a:ext cx="55130" cy="9525"/>
          </a:xfrm>
          <a:custGeom>
            <a:avLst/>
            <a:gdLst/>
            <a:ahLst/>
            <a:cxnLst/>
            <a:rect l="l" t="t" r="r" b="b"/>
            <a:pathLst>
              <a:path w="55130" h="9525">
                <a:moveTo>
                  <a:pt x="4762" y="4763"/>
                </a:moveTo>
                <a:lnTo>
                  <a:pt x="50368" y="4763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9" name="object 429"/>
          <p:cNvSpPr/>
          <p:nvPr/>
        </p:nvSpPr>
        <p:spPr>
          <a:xfrm>
            <a:off x="5402241" y="2360480"/>
            <a:ext cx="55130" cy="9525"/>
          </a:xfrm>
          <a:custGeom>
            <a:avLst/>
            <a:gdLst/>
            <a:ahLst/>
            <a:cxnLst/>
            <a:rect l="l" t="t" r="r" b="b"/>
            <a:pathLst>
              <a:path w="55130" h="9525">
                <a:moveTo>
                  <a:pt x="4762" y="4762"/>
                </a:moveTo>
                <a:lnTo>
                  <a:pt x="50368" y="4762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0" name="object 430"/>
          <p:cNvSpPr/>
          <p:nvPr/>
        </p:nvSpPr>
        <p:spPr>
          <a:xfrm>
            <a:off x="5402241" y="1773237"/>
            <a:ext cx="55130" cy="9525"/>
          </a:xfrm>
          <a:custGeom>
            <a:avLst/>
            <a:gdLst/>
            <a:ahLst/>
            <a:cxnLst/>
            <a:rect l="l" t="t" r="r" b="b"/>
            <a:pathLst>
              <a:path w="55130" h="9525">
                <a:moveTo>
                  <a:pt x="4762" y="4763"/>
                </a:moveTo>
                <a:lnTo>
                  <a:pt x="50368" y="4763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5419271" y="3666097"/>
            <a:ext cx="111278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5746197" y="3666097"/>
            <a:ext cx="188200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45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6112811" y="3666097"/>
            <a:ext cx="188199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90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6439737" y="3666097"/>
            <a:ext cx="265121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135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6806351" y="3666097"/>
            <a:ext cx="265121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180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7172965" y="3666097"/>
            <a:ext cx="265121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225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7539578" y="3666097"/>
            <a:ext cx="265121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270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7906192" y="3666097"/>
            <a:ext cx="265121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315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8272806" y="3666097"/>
            <a:ext cx="265121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360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5133181" y="1717908"/>
            <a:ext cx="219820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6%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5133181" y="2305150"/>
            <a:ext cx="219820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4%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5133181" y="2892393"/>
            <a:ext cx="219820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2%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5133181" y="3479635"/>
            <a:ext cx="219820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31" name="object 431"/>
          <p:cNvSpPr/>
          <p:nvPr/>
        </p:nvSpPr>
        <p:spPr>
          <a:xfrm>
            <a:off x="5051810" y="1627784"/>
            <a:ext cx="3609525" cy="2277525"/>
          </a:xfrm>
          <a:custGeom>
            <a:avLst/>
            <a:gdLst/>
            <a:ahLst/>
            <a:cxnLst/>
            <a:rect l="l" t="t" r="r" b="b"/>
            <a:pathLst>
              <a:path w="3609525" h="2277525">
                <a:moveTo>
                  <a:pt x="4762" y="4762"/>
                </a:moveTo>
                <a:lnTo>
                  <a:pt x="3604762" y="4762"/>
                </a:lnTo>
                <a:lnTo>
                  <a:pt x="3604762" y="2272762"/>
                </a:lnTo>
                <a:lnTo>
                  <a:pt x="4762" y="2272762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2" name="object 432"/>
          <p:cNvSpPr/>
          <p:nvPr/>
        </p:nvSpPr>
        <p:spPr>
          <a:xfrm>
            <a:off x="5480951" y="1794774"/>
            <a:ext cx="2995212" cy="1750833"/>
          </a:xfrm>
          <a:custGeom>
            <a:avLst/>
            <a:gdLst/>
            <a:ahLst/>
            <a:cxnLst/>
            <a:rect l="l" t="t" r="r" b="b"/>
            <a:pathLst>
              <a:path w="2995212" h="1750833">
                <a:moveTo>
                  <a:pt x="12700" y="1738133"/>
                </a:moveTo>
                <a:lnTo>
                  <a:pt x="56432" y="1706327"/>
                </a:lnTo>
                <a:lnTo>
                  <a:pt x="72335" y="1662595"/>
                </a:lnTo>
                <a:lnTo>
                  <a:pt x="84262" y="1618863"/>
                </a:lnTo>
                <a:lnTo>
                  <a:pt x="104140" y="1571155"/>
                </a:lnTo>
                <a:lnTo>
                  <a:pt x="104140" y="1507545"/>
                </a:lnTo>
                <a:lnTo>
                  <a:pt x="108116" y="1491642"/>
                </a:lnTo>
                <a:lnTo>
                  <a:pt x="120043" y="1443934"/>
                </a:lnTo>
                <a:lnTo>
                  <a:pt x="135945" y="1408154"/>
                </a:lnTo>
                <a:lnTo>
                  <a:pt x="155824" y="1360446"/>
                </a:lnTo>
                <a:lnTo>
                  <a:pt x="163775" y="1320689"/>
                </a:lnTo>
                <a:lnTo>
                  <a:pt x="179678" y="1292860"/>
                </a:lnTo>
                <a:lnTo>
                  <a:pt x="191605" y="1249127"/>
                </a:lnTo>
                <a:lnTo>
                  <a:pt x="191605" y="1249127"/>
                </a:lnTo>
                <a:lnTo>
                  <a:pt x="227385" y="1217322"/>
                </a:lnTo>
                <a:lnTo>
                  <a:pt x="239312" y="1197444"/>
                </a:lnTo>
                <a:lnTo>
                  <a:pt x="302923" y="1193468"/>
                </a:lnTo>
                <a:lnTo>
                  <a:pt x="322801" y="1173590"/>
                </a:lnTo>
                <a:lnTo>
                  <a:pt x="338704" y="1141785"/>
                </a:lnTo>
                <a:lnTo>
                  <a:pt x="350631" y="1106004"/>
                </a:lnTo>
                <a:lnTo>
                  <a:pt x="378460" y="1082150"/>
                </a:lnTo>
                <a:lnTo>
                  <a:pt x="410265" y="1070223"/>
                </a:lnTo>
                <a:lnTo>
                  <a:pt x="430144" y="1018540"/>
                </a:lnTo>
                <a:lnTo>
                  <a:pt x="430144" y="1018540"/>
                </a:lnTo>
                <a:lnTo>
                  <a:pt x="477852" y="970832"/>
                </a:lnTo>
                <a:lnTo>
                  <a:pt x="505681" y="950954"/>
                </a:lnTo>
                <a:lnTo>
                  <a:pt x="529535" y="915173"/>
                </a:lnTo>
                <a:lnTo>
                  <a:pt x="565316" y="899270"/>
                </a:lnTo>
                <a:lnTo>
                  <a:pt x="585194" y="871440"/>
                </a:lnTo>
                <a:lnTo>
                  <a:pt x="605072" y="859514"/>
                </a:lnTo>
                <a:lnTo>
                  <a:pt x="616999" y="847587"/>
                </a:lnTo>
                <a:lnTo>
                  <a:pt x="628926" y="843611"/>
                </a:lnTo>
                <a:lnTo>
                  <a:pt x="640853" y="803854"/>
                </a:lnTo>
                <a:lnTo>
                  <a:pt x="652780" y="791927"/>
                </a:lnTo>
                <a:lnTo>
                  <a:pt x="660732" y="752171"/>
                </a:lnTo>
                <a:lnTo>
                  <a:pt x="680610" y="744220"/>
                </a:lnTo>
                <a:lnTo>
                  <a:pt x="688561" y="724341"/>
                </a:lnTo>
                <a:lnTo>
                  <a:pt x="712415" y="724341"/>
                </a:lnTo>
                <a:lnTo>
                  <a:pt x="716391" y="708439"/>
                </a:lnTo>
                <a:lnTo>
                  <a:pt x="827709" y="692536"/>
                </a:lnTo>
                <a:lnTo>
                  <a:pt x="843612" y="680609"/>
                </a:lnTo>
                <a:lnTo>
                  <a:pt x="903246" y="672658"/>
                </a:lnTo>
                <a:lnTo>
                  <a:pt x="911198" y="656755"/>
                </a:lnTo>
                <a:lnTo>
                  <a:pt x="974808" y="652780"/>
                </a:lnTo>
                <a:lnTo>
                  <a:pt x="974808" y="652780"/>
                </a:lnTo>
                <a:lnTo>
                  <a:pt x="1022516" y="636877"/>
                </a:lnTo>
                <a:lnTo>
                  <a:pt x="1038417" y="609047"/>
                </a:lnTo>
                <a:lnTo>
                  <a:pt x="1149737" y="605072"/>
                </a:lnTo>
                <a:lnTo>
                  <a:pt x="1177566" y="565315"/>
                </a:lnTo>
                <a:lnTo>
                  <a:pt x="1276958" y="557364"/>
                </a:lnTo>
                <a:lnTo>
                  <a:pt x="1292860" y="545437"/>
                </a:lnTo>
                <a:lnTo>
                  <a:pt x="1328641" y="537486"/>
                </a:lnTo>
                <a:lnTo>
                  <a:pt x="1344544" y="517607"/>
                </a:lnTo>
                <a:lnTo>
                  <a:pt x="1368398" y="517607"/>
                </a:lnTo>
                <a:lnTo>
                  <a:pt x="1376349" y="493754"/>
                </a:lnTo>
                <a:lnTo>
                  <a:pt x="1491643" y="489778"/>
                </a:lnTo>
                <a:lnTo>
                  <a:pt x="1511520" y="442070"/>
                </a:lnTo>
                <a:lnTo>
                  <a:pt x="1551278" y="450021"/>
                </a:lnTo>
                <a:lnTo>
                  <a:pt x="1559229" y="426167"/>
                </a:lnTo>
                <a:lnTo>
                  <a:pt x="1738133" y="418216"/>
                </a:lnTo>
                <a:lnTo>
                  <a:pt x="1738133" y="418216"/>
                </a:lnTo>
                <a:lnTo>
                  <a:pt x="1754036" y="350630"/>
                </a:lnTo>
                <a:lnTo>
                  <a:pt x="1777889" y="322800"/>
                </a:lnTo>
                <a:lnTo>
                  <a:pt x="1801744" y="322800"/>
                </a:lnTo>
                <a:lnTo>
                  <a:pt x="1805719" y="306898"/>
                </a:lnTo>
                <a:lnTo>
                  <a:pt x="1845476" y="302922"/>
                </a:lnTo>
                <a:lnTo>
                  <a:pt x="1881257" y="259190"/>
                </a:lnTo>
                <a:lnTo>
                  <a:pt x="1913062" y="259190"/>
                </a:lnTo>
                <a:lnTo>
                  <a:pt x="1924989" y="235336"/>
                </a:lnTo>
                <a:lnTo>
                  <a:pt x="2064137" y="231360"/>
                </a:lnTo>
                <a:lnTo>
                  <a:pt x="2084015" y="207507"/>
                </a:lnTo>
                <a:lnTo>
                  <a:pt x="2115820" y="207507"/>
                </a:lnTo>
                <a:lnTo>
                  <a:pt x="2143650" y="187628"/>
                </a:lnTo>
                <a:lnTo>
                  <a:pt x="2179431" y="183653"/>
                </a:lnTo>
                <a:lnTo>
                  <a:pt x="2211236" y="163774"/>
                </a:lnTo>
                <a:lnTo>
                  <a:pt x="2274846" y="163774"/>
                </a:lnTo>
                <a:lnTo>
                  <a:pt x="2278822" y="139920"/>
                </a:lnTo>
                <a:lnTo>
                  <a:pt x="2596874" y="131969"/>
                </a:lnTo>
                <a:lnTo>
                  <a:pt x="2620728" y="112091"/>
                </a:lnTo>
                <a:lnTo>
                  <a:pt x="2640606" y="96188"/>
                </a:lnTo>
                <a:lnTo>
                  <a:pt x="2664460" y="88237"/>
                </a:lnTo>
                <a:lnTo>
                  <a:pt x="2684338" y="44505"/>
                </a:lnTo>
                <a:lnTo>
                  <a:pt x="2728071" y="40529"/>
                </a:lnTo>
                <a:lnTo>
                  <a:pt x="2743973" y="20650"/>
                </a:lnTo>
                <a:lnTo>
                  <a:pt x="2982512" y="12700"/>
                </a:lnTo>
              </a:path>
            </a:pathLst>
          </a:custGeom>
          <a:ln w="25400">
            <a:solidFill>
              <a:srgbClr val="0056a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3" name="object 433"/>
          <p:cNvSpPr/>
          <p:nvPr/>
        </p:nvSpPr>
        <p:spPr>
          <a:xfrm>
            <a:off x="5480950" y="2029337"/>
            <a:ext cx="2999186" cy="1512293"/>
          </a:xfrm>
          <a:custGeom>
            <a:avLst/>
            <a:gdLst/>
            <a:ahLst/>
            <a:cxnLst/>
            <a:rect l="l" t="t" r="r" b="b"/>
            <a:pathLst>
              <a:path w="2999186" h="1512293">
                <a:moveTo>
                  <a:pt x="12700" y="1499594"/>
                </a:moveTo>
                <a:lnTo>
                  <a:pt x="48480" y="1408154"/>
                </a:lnTo>
                <a:lnTo>
                  <a:pt x="56431" y="1364422"/>
                </a:lnTo>
                <a:lnTo>
                  <a:pt x="64383" y="1336592"/>
                </a:lnTo>
                <a:lnTo>
                  <a:pt x="68358" y="1284909"/>
                </a:lnTo>
                <a:lnTo>
                  <a:pt x="100164" y="1213347"/>
                </a:lnTo>
                <a:lnTo>
                  <a:pt x="135944" y="1181542"/>
                </a:lnTo>
                <a:lnTo>
                  <a:pt x="159798" y="1066248"/>
                </a:lnTo>
                <a:lnTo>
                  <a:pt x="163774" y="1026491"/>
                </a:lnTo>
                <a:lnTo>
                  <a:pt x="195579" y="1022516"/>
                </a:lnTo>
                <a:lnTo>
                  <a:pt x="207506" y="978784"/>
                </a:lnTo>
                <a:lnTo>
                  <a:pt x="275092" y="978784"/>
                </a:lnTo>
                <a:lnTo>
                  <a:pt x="302922" y="911197"/>
                </a:lnTo>
                <a:lnTo>
                  <a:pt x="302922" y="911197"/>
                </a:lnTo>
                <a:lnTo>
                  <a:pt x="342678" y="871441"/>
                </a:lnTo>
                <a:lnTo>
                  <a:pt x="394362" y="863490"/>
                </a:lnTo>
                <a:lnTo>
                  <a:pt x="418216" y="847587"/>
                </a:lnTo>
                <a:lnTo>
                  <a:pt x="438094" y="839636"/>
                </a:lnTo>
                <a:lnTo>
                  <a:pt x="446045" y="783977"/>
                </a:lnTo>
                <a:lnTo>
                  <a:pt x="461948" y="748196"/>
                </a:lnTo>
                <a:lnTo>
                  <a:pt x="465924" y="724342"/>
                </a:lnTo>
                <a:lnTo>
                  <a:pt x="509656" y="724342"/>
                </a:lnTo>
                <a:lnTo>
                  <a:pt x="533510" y="696512"/>
                </a:lnTo>
                <a:lnTo>
                  <a:pt x="565315" y="680610"/>
                </a:lnTo>
                <a:lnTo>
                  <a:pt x="589169" y="652780"/>
                </a:lnTo>
                <a:lnTo>
                  <a:pt x="668682" y="648804"/>
                </a:lnTo>
                <a:lnTo>
                  <a:pt x="688560" y="636877"/>
                </a:lnTo>
                <a:lnTo>
                  <a:pt x="807830" y="624951"/>
                </a:lnTo>
                <a:lnTo>
                  <a:pt x="823732" y="605072"/>
                </a:lnTo>
                <a:lnTo>
                  <a:pt x="891318" y="605072"/>
                </a:lnTo>
                <a:lnTo>
                  <a:pt x="907221" y="585194"/>
                </a:lnTo>
                <a:lnTo>
                  <a:pt x="1137809" y="577243"/>
                </a:lnTo>
                <a:lnTo>
                  <a:pt x="1149736" y="561340"/>
                </a:lnTo>
                <a:lnTo>
                  <a:pt x="1185517" y="557364"/>
                </a:lnTo>
                <a:lnTo>
                  <a:pt x="1185517" y="557364"/>
                </a:lnTo>
                <a:lnTo>
                  <a:pt x="1217322" y="533511"/>
                </a:lnTo>
                <a:lnTo>
                  <a:pt x="1229249" y="513632"/>
                </a:lnTo>
                <a:lnTo>
                  <a:pt x="1280932" y="509657"/>
                </a:lnTo>
                <a:lnTo>
                  <a:pt x="1296835" y="489778"/>
                </a:lnTo>
                <a:lnTo>
                  <a:pt x="1503569" y="481827"/>
                </a:lnTo>
                <a:lnTo>
                  <a:pt x="1519471" y="446046"/>
                </a:lnTo>
                <a:lnTo>
                  <a:pt x="1579106" y="438095"/>
                </a:lnTo>
                <a:lnTo>
                  <a:pt x="1598984" y="390387"/>
                </a:lnTo>
                <a:lnTo>
                  <a:pt x="1614887" y="362557"/>
                </a:lnTo>
                <a:lnTo>
                  <a:pt x="1646692" y="362557"/>
                </a:lnTo>
                <a:lnTo>
                  <a:pt x="1654644" y="342679"/>
                </a:lnTo>
                <a:lnTo>
                  <a:pt x="2052209" y="338704"/>
                </a:lnTo>
                <a:lnTo>
                  <a:pt x="2056184" y="318825"/>
                </a:lnTo>
                <a:lnTo>
                  <a:pt x="2068111" y="302923"/>
                </a:lnTo>
                <a:lnTo>
                  <a:pt x="2091965" y="298947"/>
                </a:lnTo>
                <a:lnTo>
                  <a:pt x="2099917" y="283044"/>
                </a:lnTo>
                <a:lnTo>
                  <a:pt x="2119795" y="283044"/>
                </a:lnTo>
                <a:lnTo>
                  <a:pt x="2131722" y="251239"/>
                </a:lnTo>
                <a:lnTo>
                  <a:pt x="2310626" y="251239"/>
                </a:lnTo>
                <a:lnTo>
                  <a:pt x="2310626" y="251239"/>
                </a:lnTo>
                <a:lnTo>
                  <a:pt x="2350383" y="223410"/>
                </a:lnTo>
                <a:lnTo>
                  <a:pt x="2378212" y="183653"/>
                </a:lnTo>
                <a:lnTo>
                  <a:pt x="2688313" y="179677"/>
                </a:lnTo>
                <a:lnTo>
                  <a:pt x="2696265" y="127994"/>
                </a:lnTo>
                <a:lnTo>
                  <a:pt x="2696265" y="127994"/>
                </a:lnTo>
                <a:lnTo>
                  <a:pt x="2739998" y="112091"/>
                </a:lnTo>
                <a:lnTo>
                  <a:pt x="2779753" y="112091"/>
                </a:lnTo>
                <a:lnTo>
                  <a:pt x="2803608" y="92213"/>
                </a:lnTo>
                <a:lnTo>
                  <a:pt x="2827461" y="80286"/>
                </a:lnTo>
                <a:lnTo>
                  <a:pt x="2839388" y="60408"/>
                </a:lnTo>
                <a:lnTo>
                  <a:pt x="2851316" y="44505"/>
                </a:lnTo>
                <a:lnTo>
                  <a:pt x="2895047" y="36554"/>
                </a:lnTo>
                <a:lnTo>
                  <a:pt x="2918902" y="16676"/>
                </a:lnTo>
                <a:lnTo>
                  <a:pt x="2986487" y="12700"/>
                </a:lnTo>
              </a:path>
            </a:pathLst>
          </a:custGeom>
          <a:ln w="25400">
            <a:solidFill>
              <a:srgbClr val="ef791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6076879" y="3909289"/>
            <a:ext cx="1739493" cy="187504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989" b="1" spc="10" dirty="0">
                <a:latin typeface="Arial"/>
                <a:cs typeface="Arial"/>
              </a:rPr>
              <a:t>Time since index PCI (days)</a:t>
            </a:r>
            <a:endParaRPr sz="9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 rot="-5400000">
            <a:off x="3853904" y="2489452"/>
            <a:ext cx="2032406" cy="353388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839" b="1" spc="10" dirty="0">
                <a:latin typeface="Arial"/>
                <a:cs typeface="Arial"/>
              </a:rPr>
              <a:t>Cumulative primary thrombotic</a:t>
            </a:r>
            <a:endParaRPr sz="800">
              <a:latin typeface="Arial"/>
              <a:cs typeface="Arial"/>
            </a:endParaRPr>
          </a:p>
          <a:p>
            <a:pPr marL="354384">
              <a:lnSpc>
                <a:spcPct val="100000"/>
              </a:lnSpc>
            </a:pPr>
            <a:r>
              <a:rPr sz="1200" b="1" spc="10" dirty="0">
                <a:latin typeface="Arial"/>
                <a:cs typeface="Arial"/>
              </a:rPr>
              <a:t>&amp; bleeding outcome</a:t>
            </a:r>
            <a:endParaRPr sz="12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8258810" y="1531046"/>
            <a:ext cx="453949" cy="250006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510" b="1" spc="10" dirty="0">
                <a:solidFill>
                  <a:srgbClr val="0056aa"/>
                </a:solidFill>
                <a:latin typeface="Arial"/>
                <a:cs typeface="Arial"/>
              </a:rPr>
              <a:t>5.9%</a:t>
            </a:r>
            <a:endParaRPr sz="15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8258810" y="2120866"/>
            <a:ext cx="453949" cy="250005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510" b="1" spc="10" dirty="0">
                <a:solidFill>
                  <a:srgbClr val="ef7918"/>
                </a:solidFill>
                <a:latin typeface="Arial"/>
                <a:cs typeface="Arial"/>
              </a:rPr>
              <a:t>5.1%</a:t>
            </a:r>
            <a:endParaRPr sz="15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6311441" y="2869370"/>
            <a:ext cx="2163204" cy="438611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020" spc="10" dirty="0">
                <a:latin typeface="Calibri"/>
                <a:cs typeface="Calibri"/>
              </a:rPr>
              <a:t>Hazard ratio = 0.86 (95% CI 0.62 – 1.21)</a:t>
            </a:r>
            <a:endParaRPr sz="10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1050" spc="10" dirty="0">
                <a:latin typeface="Calibri"/>
                <a:cs typeface="Calibri"/>
              </a:rPr>
              <a:t>P for noninferiority = 0.0002</a:t>
            </a:r>
            <a:endParaRPr sz="10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1050" spc="10" dirty="0">
                <a:latin typeface="Calibri"/>
                <a:cs typeface="Calibri"/>
              </a:rPr>
              <a:t>P for superiority = 0.40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5900374" y="1563127"/>
            <a:ext cx="1504188" cy="441415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310" b="1" spc="10" dirty="0">
                <a:solidFill>
                  <a:srgbClr val="0056aa"/>
                </a:solidFill>
                <a:latin typeface="Arial"/>
                <a:cs typeface="Arial"/>
              </a:rPr>
              <a:t>Standard treatment</a:t>
            </a:r>
            <a:endParaRPr sz="1300">
              <a:latin typeface="Arial"/>
              <a:cs typeface="Arial"/>
            </a:endParaRPr>
          </a:p>
          <a:p>
            <a:pPr marL="21514">
              <a:lnSpc>
                <a:spcPct val="100000"/>
              </a:lnSpc>
            </a:pPr>
            <a:r>
              <a:rPr sz="1370" b="1" spc="10" dirty="0">
                <a:solidFill>
                  <a:srgbClr val="ef7918"/>
                </a:solidFill>
                <a:latin typeface="Arial"/>
                <a:cs typeface="Arial"/>
              </a:rPr>
              <a:t>Genotype-guided</a:t>
            </a:r>
            <a:endParaRPr sz="1300">
              <a:latin typeface="Arial"/>
              <a:cs typeface="Arial"/>
            </a:endParaRPr>
          </a:p>
        </p:txBody>
      </p:sp>
      <p:sp>
        <p:nvSpPr>
          <p:cNvPr id="434" name="object 434"/>
          <p:cNvSpPr/>
          <p:nvPr/>
        </p:nvSpPr>
        <p:spPr>
          <a:xfrm>
            <a:off x="5596329" y="1677658"/>
            <a:ext cx="236582" cy="25400"/>
          </a:xfrm>
          <a:custGeom>
            <a:avLst/>
            <a:gdLst/>
            <a:ahLst/>
            <a:cxnLst/>
            <a:rect l="l" t="t" r="r" b="b"/>
            <a:pathLst>
              <a:path w="236582" h="25400">
                <a:moveTo>
                  <a:pt x="12700" y="12700"/>
                </a:moveTo>
                <a:lnTo>
                  <a:pt x="223882" y="12700"/>
                </a:lnTo>
              </a:path>
            </a:pathLst>
          </a:custGeom>
          <a:ln w="25400">
            <a:solidFill>
              <a:srgbClr val="0056a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5" name="object 435"/>
          <p:cNvSpPr/>
          <p:nvPr/>
        </p:nvSpPr>
        <p:spPr>
          <a:xfrm>
            <a:off x="5606566" y="1920800"/>
            <a:ext cx="236582" cy="25400"/>
          </a:xfrm>
          <a:custGeom>
            <a:avLst/>
            <a:gdLst/>
            <a:ahLst/>
            <a:cxnLst/>
            <a:rect l="l" t="t" r="r" b="b"/>
            <a:pathLst>
              <a:path w="236582" h="25400">
                <a:moveTo>
                  <a:pt x="12700" y="12700"/>
                </a:moveTo>
                <a:lnTo>
                  <a:pt x="223882" y="12700"/>
                </a:lnTo>
              </a:path>
            </a:pathLst>
          </a:custGeom>
          <a:ln w="25400">
            <a:solidFill>
              <a:srgbClr val="ef791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object 43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7" name="object 437"/>
          <p:cNvSpPr/>
          <p:nvPr/>
        </p:nvSpPr>
        <p:spPr>
          <a:xfrm>
            <a:off x="2512583" y="4848533"/>
            <a:ext cx="6345524" cy="9525"/>
          </a:xfrm>
          <a:custGeom>
            <a:avLst/>
            <a:gdLst/>
            <a:ahLst/>
            <a:cxnLst/>
            <a:rect l="l" t="t" r="r" b="b"/>
            <a:pathLst>
              <a:path w="6345524" h="9525">
                <a:moveTo>
                  <a:pt x="6340762" y="4763"/>
                </a:moveTo>
                <a:lnTo>
                  <a:pt x="4762" y="4763"/>
                </a:lnTo>
              </a:path>
            </a:pathLst>
          </a:custGeom>
          <a:ln w="9525">
            <a:solidFill>
              <a:srgbClr val="d0d0d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pic>
        <p:nvPicPr>
          <p:cNvPr id="60" name="Image"/>
          <p:cNvPicPr>
            <a:picLocks noChangeAspect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203200" y="4724400"/>
            <a:ext cx="930550" cy="266699"/>
          </a:xfrm>
          <a:prstGeom prst="rect">
            <a:avLst/>
          </a:prstGeom>
        </p:spPr>
      </p:pic>
      <p:pic>
        <p:nvPicPr>
          <p:cNvPr id="61" name="Image"/>
          <p:cNvPicPr>
            <a:picLocks noChangeAspect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1231900" y="4635500"/>
            <a:ext cx="1056085" cy="378389"/>
          </a:xfrm>
          <a:prstGeom prst="rect">
            <a:avLst/>
          </a:prstGeom>
        </p:spPr>
      </p:pic>
      <p:sp>
        <p:nvSpPr>
          <p:cNvPr id="438" name="object 438"/>
          <p:cNvSpPr/>
          <p:nvPr/>
        </p:nvSpPr>
        <p:spPr>
          <a:xfrm>
            <a:off x="2475884" y="4793801"/>
            <a:ext cx="123110" cy="123109"/>
          </a:xfrm>
          <a:custGeom>
            <a:avLst/>
            <a:gdLst/>
            <a:ahLst/>
            <a:cxnLst/>
            <a:rect l="l" t="t" r="r" b="b"/>
            <a:pathLst>
              <a:path w="123110" h="123109">
                <a:moveTo>
                  <a:pt x="0" y="61556"/>
                </a:moveTo>
                <a:cubicBezTo>
                  <a:pt x="0" y="27560"/>
                  <a:pt x="27560" y="0"/>
                  <a:pt x="61555" y="0"/>
                </a:cubicBezTo>
                <a:lnTo>
                  <a:pt x="61555" y="0"/>
                </a:lnTo>
                <a:lnTo>
                  <a:pt x="61555" y="0"/>
                </a:lnTo>
                <a:lnTo>
                  <a:pt x="61555" y="0"/>
                </a:lnTo>
                <a:cubicBezTo>
                  <a:pt x="95551" y="0"/>
                  <a:pt x="123110" y="27559"/>
                  <a:pt x="123110" y="61555"/>
                </a:cubicBezTo>
                <a:lnTo>
                  <a:pt x="123110" y="61555"/>
                </a:lnTo>
                <a:cubicBezTo>
                  <a:pt x="123110" y="61555"/>
                  <a:pt x="123110" y="61555"/>
                  <a:pt x="123110" y="61555"/>
                </a:cubicBezTo>
                <a:lnTo>
                  <a:pt x="123110" y="61555"/>
                </a:lnTo>
                <a:lnTo>
                  <a:pt x="123110" y="61554"/>
                </a:lnTo>
                <a:lnTo>
                  <a:pt x="123110" y="61554"/>
                </a:lnTo>
                <a:cubicBezTo>
                  <a:pt x="123110" y="95550"/>
                  <a:pt x="95551" y="123109"/>
                  <a:pt x="61555" y="123109"/>
                </a:cubicBezTo>
                <a:lnTo>
                  <a:pt x="61555" y="123109"/>
                </a:lnTo>
                <a:lnTo>
                  <a:pt x="61555" y="123109"/>
                </a:lnTo>
                <a:lnTo>
                  <a:pt x="61555" y="123109"/>
                </a:lnTo>
                <a:cubicBezTo>
                  <a:pt x="27559" y="123109"/>
                  <a:pt x="0" y="95550"/>
                  <a:pt x="0" y="61554"/>
                </a:cubicBezTo>
                <a:close/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9" name="object 439"/>
          <p:cNvSpPr/>
          <p:nvPr/>
        </p:nvSpPr>
        <p:spPr>
          <a:xfrm>
            <a:off x="8585136" y="4813637"/>
            <a:ext cx="79318" cy="79315"/>
          </a:xfrm>
          <a:custGeom>
            <a:avLst/>
            <a:gdLst/>
            <a:ahLst/>
            <a:cxnLst/>
            <a:rect l="l" t="t" r="r" b="b"/>
            <a:pathLst>
              <a:path w="79318" h="79315">
                <a:moveTo>
                  <a:pt x="4" y="39658"/>
                </a:moveTo>
                <a:cubicBezTo>
                  <a:pt x="4" y="17756"/>
                  <a:pt x="17759" y="0"/>
                  <a:pt x="39662" y="0"/>
                </a:cubicBezTo>
                <a:lnTo>
                  <a:pt x="39662" y="0"/>
                </a:lnTo>
                <a:lnTo>
                  <a:pt x="39660" y="0"/>
                </a:lnTo>
                <a:lnTo>
                  <a:pt x="39660" y="0"/>
                </a:lnTo>
                <a:cubicBezTo>
                  <a:pt x="61563" y="0"/>
                  <a:pt x="79318" y="17755"/>
                  <a:pt x="79318" y="39658"/>
                </a:cubicBezTo>
                <a:lnTo>
                  <a:pt x="79318" y="39658"/>
                </a:lnTo>
                <a:cubicBezTo>
                  <a:pt x="79318" y="39658"/>
                  <a:pt x="79318" y="39658"/>
                  <a:pt x="79318" y="39658"/>
                </a:cubicBezTo>
                <a:lnTo>
                  <a:pt x="79318" y="39658"/>
                </a:lnTo>
                <a:lnTo>
                  <a:pt x="79317" y="39657"/>
                </a:lnTo>
                <a:lnTo>
                  <a:pt x="79317" y="39657"/>
                </a:lnTo>
                <a:cubicBezTo>
                  <a:pt x="79317" y="61560"/>
                  <a:pt x="61561" y="79315"/>
                  <a:pt x="39659" y="79315"/>
                </a:cubicBezTo>
                <a:lnTo>
                  <a:pt x="39659" y="79315"/>
                </a:lnTo>
                <a:lnTo>
                  <a:pt x="39658" y="79314"/>
                </a:lnTo>
                <a:lnTo>
                  <a:pt x="39658" y="79314"/>
                </a:lnTo>
                <a:cubicBezTo>
                  <a:pt x="17756" y="79314"/>
                  <a:pt x="0" y="61559"/>
                  <a:pt x="0" y="39657"/>
                </a:cubicBezTo>
                <a:close/>
              </a:path>
            </a:pathLst>
          </a:custGeom>
          <a:solidFill>
            <a:srgbClr val="8787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0" name="object 440"/>
          <p:cNvSpPr/>
          <p:nvPr/>
        </p:nvSpPr>
        <p:spPr>
          <a:xfrm>
            <a:off x="8770541" y="4789869"/>
            <a:ext cx="125807" cy="125806"/>
          </a:xfrm>
          <a:custGeom>
            <a:avLst/>
            <a:gdLst/>
            <a:ahLst/>
            <a:cxnLst/>
            <a:rect l="l" t="t" r="r" b="b"/>
            <a:pathLst>
              <a:path w="125807" h="125806">
                <a:moveTo>
                  <a:pt x="0" y="62904"/>
                </a:moveTo>
                <a:cubicBezTo>
                  <a:pt x="0" y="28163"/>
                  <a:pt x="28163" y="0"/>
                  <a:pt x="62904" y="0"/>
                </a:cubicBezTo>
                <a:lnTo>
                  <a:pt x="62904" y="0"/>
                </a:lnTo>
                <a:lnTo>
                  <a:pt x="62903" y="0"/>
                </a:lnTo>
                <a:lnTo>
                  <a:pt x="62903" y="0"/>
                </a:lnTo>
                <a:cubicBezTo>
                  <a:pt x="97644" y="0"/>
                  <a:pt x="125807" y="28163"/>
                  <a:pt x="125807" y="62903"/>
                </a:cubicBezTo>
                <a:lnTo>
                  <a:pt x="125807" y="62903"/>
                </a:lnTo>
                <a:cubicBezTo>
                  <a:pt x="125807" y="62903"/>
                  <a:pt x="125807" y="62904"/>
                  <a:pt x="125807" y="62904"/>
                </a:cubicBezTo>
                <a:lnTo>
                  <a:pt x="125807" y="62904"/>
                </a:lnTo>
                <a:lnTo>
                  <a:pt x="125807" y="62903"/>
                </a:lnTo>
                <a:lnTo>
                  <a:pt x="125807" y="62903"/>
                </a:lnTo>
                <a:cubicBezTo>
                  <a:pt x="125807" y="97644"/>
                  <a:pt x="97644" y="125806"/>
                  <a:pt x="62904" y="125806"/>
                </a:cubicBezTo>
                <a:lnTo>
                  <a:pt x="62904" y="125806"/>
                </a:lnTo>
                <a:lnTo>
                  <a:pt x="62904" y="125806"/>
                </a:lnTo>
                <a:lnTo>
                  <a:pt x="62904" y="125806"/>
                </a:lnTo>
                <a:cubicBezTo>
                  <a:pt x="28162" y="125806"/>
                  <a:pt x="0" y="97643"/>
                  <a:pt x="0" y="62902"/>
                </a:cubicBezTo>
                <a:close/>
              </a:path>
            </a:pathLst>
          </a:custGeom>
          <a:solidFill>
            <a:srgbClr val="ae102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1" name="object 441"/>
          <p:cNvSpPr/>
          <p:nvPr/>
        </p:nvSpPr>
        <p:spPr>
          <a:xfrm>
            <a:off x="2673685" y="4720409"/>
            <a:ext cx="1288733" cy="261610"/>
          </a:xfrm>
          <a:custGeom>
            <a:avLst/>
            <a:gdLst/>
            <a:ahLst/>
            <a:cxnLst/>
            <a:rect l="l" t="t" r="r" b="b"/>
            <a:pathLst>
              <a:path w="1288733" h="261610">
                <a:moveTo>
                  <a:pt x="0" y="0"/>
                </a:moveTo>
                <a:lnTo>
                  <a:pt x="1288733" y="0"/>
                </a:lnTo>
                <a:lnTo>
                  <a:pt x="1288733" y="261610"/>
                </a:lnTo>
                <a:lnTo>
                  <a:pt x="0" y="26161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2765125" y="4794727"/>
            <a:ext cx="1139812" cy="15263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070" spc="10" dirty="0">
                <a:solidFill>
                  <a:srgbClr val="878787"/>
                </a:solidFill>
                <a:latin typeface="Calibri"/>
                <a:cs typeface="Calibri"/>
              </a:rPr>
              <a:t>Congress Highlights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274320" y="114370"/>
            <a:ext cx="2351722" cy="390634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2200" b="1" spc="10" dirty="0">
                <a:solidFill>
                  <a:srgbClr val="ae1022"/>
                </a:solidFill>
                <a:latin typeface="Arial"/>
                <a:cs typeface="Arial"/>
              </a:rPr>
              <a:t>POPular Genetics</a:t>
            </a:r>
            <a:endParaRPr sz="22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7164666" y="4600981"/>
            <a:ext cx="1754187" cy="160423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939" spc="10" dirty="0">
                <a:solidFill>
                  <a:srgbClr val="808080"/>
                </a:solidFill>
                <a:latin typeface="Calibri"/>
                <a:cs typeface="Calibri"/>
              </a:rPr>
              <a:t>Claassens DMF, </a:t>
            </a:r>
            <a:r>
              <a:rPr sz="939" i="1" spc="10" dirty="0">
                <a:solidFill>
                  <a:srgbClr val="808080"/>
                </a:solidFill>
                <a:latin typeface="Arial"/>
                <a:cs typeface="Arial"/>
              </a:rPr>
              <a:t>et al. NEJM. </a:t>
            </a:r>
            <a:r>
              <a:rPr sz="939" spc="10" dirty="0">
                <a:solidFill>
                  <a:srgbClr val="808080"/>
                </a:solidFill>
                <a:latin typeface="Calibri"/>
                <a:cs typeface="Calibri"/>
              </a:rPr>
              <a:t>2019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42" name="object 442"/>
          <p:cNvSpPr/>
          <p:nvPr/>
        </p:nvSpPr>
        <p:spPr>
          <a:xfrm>
            <a:off x="273354" y="539086"/>
            <a:ext cx="8681833" cy="19050"/>
          </a:xfrm>
          <a:custGeom>
            <a:avLst/>
            <a:gdLst/>
            <a:ahLst/>
            <a:cxnLst/>
            <a:rect l="l" t="t" r="r" b="b"/>
            <a:pathLst>
              <a:path w="8681833" h="19050">
                <a:moveTo>
                  <a:pt x="8672309" y="9525"/>
                </a:moveTo>
                <a:lnTo>
                  <a:pt x="9525" y="9525"/>
                </a:lnTo>
              </a:path>
            </a:pathLst>
          </a:custGeom>
          <a:ln w="19050">
            <a:solidFill>
              <a:srgbClr val="d0d0d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3" name="object 443"/>
          <p:cNvSpPr/>
          <p:nvPr/>
        </p:nvSpPr>
        <p:spPr>
          <a:xfrm>
            <a:off x="580333" y="1343903"/>
            <a:ext cx="3776488" cy="465830"/>
          </a:xfrm>
          <a:custGeom>
            <a:avLst/>
            <a:gdLst/>
            <a:ahLst/>
            <a:cxnLst/>
            <a:rect l="l" t="t" r="r" b="b"/>
            <a:pathLst>
              <a:path w="3776488" h="465830">
                <a:moveTo>
                  <a:pt x="0" y="0"/>
                </a:moveTo>
                <a:lnTo>
                  <a:pt x="3776488" y="0"/>
                </a:lnTo>
                <a:lnTo>
                  <a:pt x="3776488" y="465830"/>
                </a:lnTo>
                <a:lnTo>
                  <a:pt x="0" y="465830"/>
                </a:lnTo>
                <a:close/>
              </a:path>
            </a:pathLst>
          </a:custGeom>
          <a:solidFill>
            <a:srgbClr val="8787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836273" y="1506536"/>
            <a:ext cx="3301035" cy="194268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370" spc="10" dirty="0">
                <a:solidFill>
                  <a:srgbClr val="ffffff"/>
                </a:solidFill>
                <a:latin typeface="Calibri"/>
                <a:cs typeface="Calibri"/>
              </a:rPr>
              <a:t>2,488 pts with STEMI undergoing primary PCI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44" name="object 444"/>
          <p:cNvSpPr/>
          <p:nvPr/>
        </p:nvSpPr>
        <p:spPr>
          <a:xfrm>
            <a:off x="580332" y="2308601"/>
            <a:ext cx="1815307" cy="605580"/>
          </a:xfrm>
          <a:custGeom>
            <a:avLst/>
            <a:gdLst/>
            <a:ahLst/>
            <a:cxnLst/>
            <a:rect l="l" t="t" r="r" b="b"/>
            <a:pathLst>
              <a:path w="1815307" h="605580">
                <a:moveTo>
                  <a:pt x="0" y="0"/>
                </a:moveTo>
                <a:lnTo>
                  <a:pt x="1815307" y="0"/>
                </a:lnTo>
                <a:lnTo>
                  <a:pt x="1815307" y="605580"/>
                </a:lnTo>
                <a:lnTo>
                  <a:pt x="0" y="605580"/>
                </a:lnTo>
                <a:close/>
              </a:path>
            </a:pathLst>
          </a:custGeom>
          <a:solidFill>
            <a:srgbClr val="0056a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5" name="object 445"/>
          <p:cNvSpPr/>
          <p:nvPr/>
        </p:nvSpPr>
        <p:spPr>
          <a:xfrm>
            <a:off x="573982" y="2302251"/>
            <a:ext cx="1828007" cy="618280"/>
          </a:xfrm>
          <a:custGeom>
            <a:avLst/>
            <a:gdLst/>
            <a:ahLst/>
            <a:cxnLst/>
            <a:rect l="l" t="t" r="r" b="b"/>
            <a:pathLst>
              <a:path w="1828007" h="618280">
                <a:moveTo>
                  <a:pt x="6350" y="6350"/>
                </a:moveTo>
                <a:lnTo>
                  <a:pt x="1821657" y="6350"/>
                </a:lnTo>
                <a:lnTo>
                  <a:pt x="1821657" y="611930"/>
                </a:lnTo>
                <a:lnTo>
                  <a:pt x="6350" y="611930"/>
                </a:lnTo>
                <a:close/>
              </a:path>
            </a:pathLst>
          </a:custGeom>
          <a:ln w="12700">
            <a:solidFill>
              <a:srgbClr val="0056a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823716" y="2409092"/>
            <a:ext cx="1377239" cy="398475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919" b="1" spc="10" dirty="0">
                <a:solidFill>
                  <a:srgbClr val="ffffff"/>
                </a:solidFill>
                <a:latin typeface="Arial"/>
                <a:cs typeface="Arial"/>
              </a:rPr>
              <a:t>No genetic testing</a:t>
            </a:r>
            <a:endParaRPr sz="900">
              <a:latin typeface="Arial"/>
              <a:cs typeface="Arial"/>
            </a:endParaRPr>
          </a:p>
          <a:p>
            <a:pPr marL="359469">
              <a:lnSpc>
                <a:spcPct val="100000"/>
              </a:lnSpc>
            </a:pP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N=1,246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46" name="object 446"/>
          <p:cNvSpPr/>
          <p:nvPr/>
        </p:nvSpPr>
        <p:spPr>
          <a:xfrm>
            <a:off x="2541670" y="2308601"/>
            <a:ext cx="1809122" cy="605580"/>
          </a:xfrm>
          <a:custGeom>
            <a:avLst/>
            <a:gdLst/>
            <a:ahLst/>
            <a:cxnLst/>
            <a:rect l="l" t="t" r="r" b="b"/>
            <a:pathLst>
              <a:path w="1809122" h="605580">
                <a:moveTo>
                  <a:pt x="0" y="0"/>
                </a:moveTo>
                <a:lnTo>
                  <a:pt x="1809122" y="0"/>
                </a:lnTo>
                <a:lnTo>
                  <a:pt x="1809122" y="605580"/>
                </a:lnTo>
                <a:lnTo>
                  <a:pt x="0" y="605580"/>
                </a:lnTo>
                <a:close/>
              </a:path>
            </a:pathLst>
          </a:custGeom>
          <a:solidFill>
            <a:srgbClr val="ef791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7" name="object 447"/>
          <p:cNvSpPr/>
          <p:nvPr/>
        </p:nvSpPr>
        <p:spPr>
          <a:xfrm>
            <a:off x="2535320" y="2302251"/>
            <a:ext cx="1821822" cy="618280"/>
          </a:xfrm>
          <a:custGeom>
            <a:avLst/>
            <a:gdLst/>
            <a:ahLst/>
            <a:cxnLst/>
            <a:rect l="l" t="t" r="r" b="b"/>
            <a:pathLst>
              <a:path w="1821822" h="618280">
                <a:moveTo>
                  <a:pt x="6350" y="6350"/>
                </a:moveTo>
                <a:lnTo>
                  <a:pt x="1815472" y="6350"/>
                </a:lnTo>
                <a:lnTo>
                  <a:pt x="1815472" y="611930"/>
                </a:lnTo>
                <a:lnTo>
                  <a:pt x="6350" y="611930"/>
                </a:lnTo>
                <a:close/>
              </a:path>
            </a:pathLst>
          </a:custGeom>
          <a:ln w="12700">
            <a:solidFill>
              <a:srgbClr val="ef791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2892925" y="2409092"/>
            <a:ext cx="1153566" cy="398475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009" b="1" spc="10" dirty="0">
                <a:solidFill>
                  <a:srgbClr val="ffffff"/>
                </a:solidFill>
                <a:latin typeface="Arial"/>
                <a:cs typeface="Arial"/>
              </a:rPr>
              <a:t>Genetic testing</a:t>
            </a:r>
            <a:endParaRPr sz="1000">
              <a:latin typeface="Arial"/>
              <a:cs typeface="Arial"/>
            </a:endParaRPr>
          </a:p>
          <a:p>
            <a:pPr marL="248505">
              <a:lnSpc>
                <a:spcPct val="100000"/>
              </a:lnSpc>
            </a:pP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N=1,242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1375285" y="943798"/>
            <a:ext cx="2257653" cy="37500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2040" b="1" spc="10" dirty="0">
                <a:latin typeface="Arial"/>
                <a:cs typeface="Arial"/>
              </a:rPr>
              <a:t>POPular Genetics</a:t>
            </a:r>
            <a:endParaRPr sz="2000">
              <a:latin typeface="Arial"/>
              <a:cs typeface="Arial"/>
            </a:endParaRPr>
          </a:p>
        </p:txBody>
      </p:sp>
      <p:sp>
        <p:nvSpPr>
          <p:cNvPr id="448" name="object 448"/>
          <p:cNvSpPr/>
          <p:nvPr/>
        </p:nvSpPr>
        <p:spPr>
          <a:xfrm>
            <a:off x="580332" y="2914181"/>
            <a:ext cx="1815307" cy="1301940"/>
          </a:xfrm>
          <a:custGeom>
            <a:avLst/>
            <a:gdLst/>
            <a:ahLst/>
            <a:cxnLst/>
            <a:rect l="l" t="t" r="r" b="b"/>
            <a:pathLst>
              <a:path w="1815307" h="1301940">
                <a:moveTo>
                  <a:pt x="0" y="0"/>
                </a:moveTo>
                <a:lnTo>
                  <a:pt x="1815307" y="0"/>
                </a:lnTo>
                <a:lnTo>
                  <a:pt x="1815307" y="1301940"/>
                </a:lnTo>
                <a:lnTo>
                  <a:pt x="0" y="130194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9" name="object 449"/>
          <p:cNvSpPr/>
          <p:nvPr/>
        </p:nvSpPr>
        <p:spPr>
          <a:xfrm>
            <a:off x="573982" y="2907831"/>
            <a:ext cx="1828007" cy="1314640"/>
          </a:xfrm>
          <a:custGeom>
            <a:avLst/>
            <a:gdLst/>
            <a:ahLst/>
            <a:cxnLst/>
            <a:rect l="l" t="t" r="r" b="b"/>
            <a:pathLst>
              <a:path w="1828007" h="1314640">
                <a:moveTo>
                  <a:pt x="6350" y="6350"/>
                </a:moveTo>
                <a:lnTo>
                  <a:pt x="1821657" y="6350"/>
                </a:lnTo>
                <a:lnTo>
                  <a:pt x="1821657" y="1308290"/>
                </a:lnTo>
                <a:lnTo>
                  <a:pt x="6350" y="1308290"/>
                </a:lnTo>
                <a:close/>
              </a:path>
            </a:pathLst>
          </a:custGeom>
          <a:ln w="12700">
            <a:solidFill>
              <a:srgbClr val="0056a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689473" y="3392882"/>
            <a:ext cx="1642694" cy="370014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370" spc="10" dirty="0">
                <a:latin typeface="Calibri"/>
                <a:cs typeface="Calibri"/>
              </a:rPr>
              <a:t>Prasugrel or ticagrelor</a:t>
            </a:r>
            <a:endParaRPr sz="1300">
              <a:latin typeface="Calibri"/>
              <a:cs typeface="Calibri"/>
            </a:endParaRPr>
          </a:p>
          <a:p>
            <a:pPr marL="6101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for at least 12 months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50" name="object 450"/>
          <p:cNvSpPr/>
          <p:nvPr/>
        </p:nvSpPr>
        <p:spPr>
          <a:xfrm>
            <a:off x="2541670" y="2914181"/>
            <a:ext cx="1809122" cy="1301940"/>
          </a:xfrm>
          <a:custGeom>
            <a:avLst/>
            <a:gdLst/>
            <a:ahLst/>
            <a:cxnLst/>
            <a:rect l="l" t="t" r="r" b="b"/>
            <a:pathLst>
              <a:path w="1809122" h="1301940">
                <a:moveTo>
                  <a:pt x="0" y="0"/>
                </a:moveTo>
                <a:lnTo>
                  <a:pt x="1809122" y="0"/>
                </a:lnTo>
                <a:lnTo>
                  <a:pt x="1809122" y="1301940"/>
                </a:lnTo>
                <a:lnTo>
                  <a:pt x="0" y="130194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1" name="object 451"/>
          <p:cNvSpPr/>
          <p:nvPr/>
        </p:nvSpPr>
        <p:spPr>
          <a:xfrm>
            <a:off x="2535320" y="2907831"/>
            <a:ext cx="1821822" cy="1314640"/>
          </a:xfrm>
          <a:custGeom>
            <a:avLst/>
            <a:gdLst/>
            <a:ahLst/>
            <a:cxnLst/>
            <a:rect l="l" t="t" r="r" b="b"/>
            <a:pathLst>
              <a:path w="1821822" h="1314640">
                <a:moveTo>
                  <a:pt x="6350" y="6350"/>
                </a:moveTo>
                <a:lnTo>
                  <a:pt x="1815472" y="6350"/>
                </a:lnTo>
                <a:lnTo>
                  <a:pt x="1815472" y="1308290"/>
                </a:lnTo>
                <a:lnTo>
                  <a:pt x="6350" y="1308290"/>
                </a:lnTo>
                <a:close/>
              </a:path>
            </a:pathLst>
          </a:custGeom>
          <a:ln w="12700">
            <a:solidFill>
              <a:srgbClr val="ef791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2647718" y="3104846"/>
            <a:ext cx="1642694" cy="897252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370" spc="10" dirty="0">
                <a:latin typeface="Calibri"/>
                <a:cs typeface="Calibri"/>
              </a:rPr>
              <a:t>Prasugrel or ticagrelor</a:t>
            </a:r>
            <a:endParaRPr sz="1300">
              <a:latin typeface="Calibri"/>
              <a:cs typeface="Calibri"/>
            </a:endParaRPr>
          </a:p>
          <a:p>
            <a:pPr marL="6101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for at least 12 months</a:t>
            </a:r>
            <a:endParaRPr sz="14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1370" spc="10" dirty="0">
                <a:latin typeface="Calibri"/>
                <a:cs typeface="Calibri"/>
              </a:rPr>
              <a:t>if carrier of CYP2C19</a:t>
            </a:r>
            <a:endParaRPr sz="1300">
              <a:latin typeface="Calibri"/>
              <a:cs typeface="Calibri"/>
            </a:endParaRPr>
          </a:p>
          <a:p>
            <a:pPr marL="111180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*2 and *3 alleles;</a:t>
            </a:r>
            <a:endParaRPr sz="1400">
              <a:latin typeface="Calibri"/>
              <a:cs typeface="Calibri"/>
            </a:endParaRPr>
          </a:p>
          <a:p>
            <a:pPr marL="13078">
              <a:lnSpc>
                <a:spcPct val="100000"/>
              </a:lnSpc>
            </a:pPr>
            <a:r>
              <a:rPr sz="1400" spc="10" dirty="0">
                <a:latin typeface="Calibri"/>
                <a:cs typeface="Calibri"/>
              </a:rPr>
              <a:t>clopidogrel otherwise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1057773" y="4290439"/>
            <a:ext cx="890867" cy="15263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100" spc="10" dirty="0">
                <a:solidFill>
                  <a:srgbClr val="0056aa"/>
                </a:solidFill>
                <a:latin typeface="Calibri"/>
                <a:cs typeface="Calibri"/>
              </a:rPr>
              <a:t>CONTROL ARM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2777811" y="4285679"/>
            <a:ext cx="1372552" cy="15263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070" spc="10" dirty="0">
                <a:solidFill>
                  <a:srgbClr val="ef7918"/>
                </a:solidFill>
                <a:latin typeface="Calibri"/>
                <a:cs typeface="Calibri"/>
              </a:rPr>
              <a:t>INVESTIGATIONAL ARM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1895042" y="2053064"/>
            <a:ext cx="1167485" cy="222595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770" spc="10" dirty="0">
                <a:latin typeface="Calibri"/>
                <a:cs typeface="Calibri"/>
              </a:rPr>
              <a:t>Patient-level randomisation</a:t>
            </a:r>
            <a:endParaRPr sz="700">
              <a:latin typeface="Calibri"/>
              <a:cs typeface="Calibri"/>
            </a:endParaRPr>
          </a:p>
          <a:p>
            <a:pPr marL="40481">
              <a:lnSpc>
                <a:spcPct val="100000"/>
              </a:lnSpc>
            </a:pPr>
            <a:r>
              <a:rPr sz="800" spc="10" dirty="0">
                <a:latin typeface="Calibri"/>
                <a:cs typeface="Calibri"/>
              </a:rPr>
              <a:t>Open label, noninferiority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52" name="object 452"/>
          <p:cNvSpPr/>
          <p:nvPr/>
        </p:nvSpPr>
        <p:spPr>
          <a:xfrm>
            <a:off x="1497185" y="1996066"/>
            <a:ext cx="1918050" cy="0"/>
          </a:xfrm>
          <a:custGeom>
            <a:avLst/>
            <a:gdLst/>
            <a:ahLst/>
            <a:cxnLst/>
            <a:rect l="l" t="t" r="r" b="b"/>
            <a:pathLst>
              <a:path w="1918050" h="0">
                <a:moveTo>
                  <a:pt x="0" y="0"/>
                </a:moveTo>
                <a:lnTo>
                  <a:pt x="1918050" y="0"/>
                </a:lnTo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3" name="object 453"/>
          <p:cNvSpPr/>
          <p:nvPr/>
        </p:nvSpPr>
        <p:spPr>
          <a:xfrm>
            <a:off x="1490835" y="1989716"/>
            <a:ext cx="1930750" cy="12700"/>
          </a:xfrm>
          <a:custGeom>
            <a:avLst/>
            <a:gdLst/>
            <a:ahLst/>
            <a:cxnLst/>
            <a:rect l="l" t="t" r="r" b="b"/>
            <a:pathLst>
              <a:path w="1930750" h="12700">
                <a:moveTo>
                  <a:pt x="6350" y="6350"/>
                </a:moveTo>
                <a:lnTo>
                  <a:pt x="1924400" y="635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4" name="object 454"/>
          <p:cNvSpPr/>
          <p:nvPr/>
        </p:nvSpPr>
        <p:spPr>
          <a:xfrm>
            <a:off x="1497185" y="1990778"/>
            <a:ext cx="0" cy="330116"/>
          </a:xfrm>
          <a:custGeom>
            <a:avLst/>
            <a:gdLst/>
            <a:ahLst/>
            <a:cxnLst/>
            <a:rect l="l" t="t" r="r" b="b"/>
            <a:pathLst>
              <a:path w="0" h="330116">
                <a:moveTo>
                  <a:pt x="0" y="330117"/>
                </a:moveTo>
                <a:lnTo>
                  <a:pt x="0" y="0"/>
                </a:lnTo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5" name="object 455"/>
          <p:cNvSpPr/>
          <p:nvPr/>
        </p:nvSpPr>
        <p:spPr>
          <a:xfrm>
            <a:off x="1459085" y="1990778"/>
            <a:ext cx="76200" cy="330116"/>
          </a:xfrm>
          <a:custGeom>
            <a:avLst/>
            <a:gdLst/>
            <a:ahLst/>
            <a:cxnLst/>
            <a:rect l="l" t="t" r="r" b="b"/>
            <a:pathLst>
              <a:path w="76200" h="330116">
                <a:moveTo>
                  <a:pt x="44450" y="295827"/>
                </a:moveTo>
                <a:lnTo>
                  <a:pt x="44450" y="0"/>
                </a:lnTo>
                <a:lnTo>
                  <a:pt x="31749" y="0"/>
                </a:lnTo>
                <a:lnTo>
                  <a:pt x="31749" y="295827"/>
                </a:lnTo>
                <a:close/>
                <a:moveTo>
                  <a:pt x="38100" y="330117"/>
                </a:moveTo>
                <a:lnTo>
                  <a:pt x="76200" y="253917"/>
                </a:lnTo>
                <a:lnTo>
                  <a:pt x="0" y="253917"/>
                </a:lnTo>
                <a:lnTo>
                  <a:pt x="38100" y="330117"/>
                </a:lnTo>
                <a:close/>
              </a:path>
            </a:pathLst>
          </a:custGeom>
          <a:solidFill>
            <a:srgbClr val="8787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6" name="object 456"/>
          <p:cNvSpPr/>
          <p:nvPr/>
        </p:nvSpPr>
        <p:spPr>
          <a:xfrm>
            <a:off x="3415235" y="1996065"/>
            <a:ext cx="0" cy="316570"/>
          </a:xfrm>
          <a:custGeom>
            <a:avLst/>
            <a:gdLst/>
            <a:ahLst/>
            <a:cxnLst/>
            <a:rect l="l" t="t" r="r" b="b"/>
            <a:pathLst>
              <a:path w="0" h="316570">
                <a:moveTo>
                  <a:pt x="0" y="316570"/>
                </a:moveTo>
                <a:lnTo>
                  <a:pt x="0" y="0"/>
                </a:lnTo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7" name="object 457"/>
          <p:cNvSpPr/>
          <p:nvPr/>
        </p:nvSpPr>
        <p:spPr>
          <a:xfrm>
            <a:off x="3377135" y="1996065"/>
            <a:ext cx="76200" cy="316570"/>
          </a:xfrm>
          <a:custGeom>
            <a:avLst/>
            <a:gdLst/>
            <a:ahLst/>
            <a:cxnLst/>
            <a:rect l="l" t="t" r="r" b="b"/>
            <a:pathLst>
              <a:path w="76200" h="316570">
                <a:moveTo>
                  <a:pt x="44450" y="282280"/>
                </a:moveTo>
                <a:lnTo>
                  <a:pt x="44450" y="0"/>
                </a:lnTo>
                <a:lnTo>
                  <a:pt x="31749" y="0"/>
                </a:lnTo>
                <a:lnTo>
                  <a:pt x="31749" y="282280"/>
                </a:lnTo>
                <a:close/>
                <a:moveTo>
                  <a:pt x="38100" y="316570"/>
                </a:moveTo>
                <a:lnTo>
                  <a:pt x="76200" y="240370"/>
                </a:lnTo>
                <a:lnTo>
                  <a:pt x="0" y="240370"/>
                </a:lnTo>
                <a:lnTo>
                  <a:pt x="38100" y="316570"/>
                </a:lnTo>
                <a:close/>
              </a:path>
            </a:pathLst>
          </a:custGeom>
          <a:solidFill>
            <a:srgbClr val="8787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8" name="object 458"/>
          <p:cNvSpPr/>
          <p:nvPr/>
        </p:nvSpPr>
        <p:spPr>
          <a:xfrm>
            <a:off x="2444956" y="1711280"/>
            <a:ext cx="0" cy="279498"/>
          </a:xfrm>
          <a:custGeom>
            <a:avLst/>
            <a:gdLst/>
            <a:ahLst/>
            <a:cxnLst/>
            <a:rect l="l" t="t" r="r" b="b"/>
            <a:pathLst>
              <a:path w="0" h="279498">
                <a:moveTo>
                  <a:pt x="0" y="279498"/>
                </a:moveTo>
                <a:lnTo>
                  <a:pt x="0" y="0"/>
                </a:lnTo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9" name="object 459"/>
          <p:cNvSpPr/>
          <p:nvPr/>
        </p:nvSpPr>
        <p:spPr>
          <a:xfrm>
            <a:off x="2438606" y="1704930"/>
            <a:ext cx="12700" cy="292198"/>
          </a:xfrm>
          <a:custGeom>
            <a:avLst/>
            <a:gdLst/>
            <a:ahLst/>
            <a:cxnLst/>
            <a:rect l="l" t="t" r="r" b="b"/>
            <a:pathLst>
              <a:path w="12700" h="292198">
                <a:moveTo>
                  <a:pt x="6350" y="285848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87878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0" name="object 460"/>
          <p:cNvSpPr/>
          <p:nvPr/>
        </p:nvSpPr>
        <p:spPr>
          <a:xfrm>
            <a:off x="4690593" y="917861"/>
            <a:ext cx="4177610" cy="584775"/>
          </a:xfrm>
          <a:custGeom>
            <a:avLst/>
            <a:gdLst/>
            <a:ahLst/>
            <a:cxnLst/>
            <a:rect l="l" t="t" r="r" b="b"/>
            <a:pathLst>
              <a:path w="4177610" h="584775">
                <a:moveTo>
                  <a:pt x="0" y="0"/>
                </a:moveTo>
                <a:lnTo>
                  <a:pt x="4177611" y="0"/>
                </a:lnTo>
                <a:lnTo>
                  <a:pt x="4177611" y="584775"/>
                </a:lnTo>
                <a:lnTo>
                  <a:pt x="0" y="5847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4762594" y="1005178"/>
            <a:ext cx="3558844" cy="445190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600" spc="10" dirty="0">
                <a:solidFill>
                  <a:srgbClr val="878787"/>
                </a:solidFill>
                <a:latin typeface="Calibri"/>
                <a:cs typeface="Calibri"/>
              </a:rPr>
              <a:t>PLATO MAJOR OR MINOR BLEEDING AT 12</a:t>
            </a:r>
            <a:endParaRPr sz="16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1600" spc="10" dirty="0">
                <a:solidFill>
                  <a:srgbClr val="878787"/>
                </a:solidFill>
                <a:latin typeface="Calibri"/>
                <a:cs typeface="Calibri"/>
              </a:rPr>
              <a:t>MONTHS (CO-PRIMARY ENDPOINT)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61" name="object 461"/>
          <p:cNvSpPr/>
          <p:nvPr/>
        </p:nvSpPr>
        <p:spPr>
          <a:xfrm>
            <a:off x="4617244" y="1112837"/>
            <a:ext cx="4263231" cy="3109912"/>
          </a:xfrm>
          <a:custGeom>
            <a:avLst/>
            <a:gdLst/>
            <a:ahLst/>
            <a:cxnLst/>
            <a:rect l="l" t="t" r="r" b="b"/>
            <a:pathLst>
              <a:path w="4263231" h="3109912">
                <a:moveTo>
                  <a:pt x="4256881" y="330200"/>
                </a:moveTo>
                <a:lnTo>
                  <a:pt x="4251325" y="3103563"/>
                </a:lnTo>
                <a:lnTo>
                  <a:pt x="6350" y="3103563"/>
                </a:lnTo>
                <a:lnTo>
                  <a:pt x="6350" y="635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2" name="object 462"/>
          <p:cNvSpPr/>
          <p:nvPr/>
        </p:nvSpPr>
        <p:spPr>
          <a:xfrm>
            <a:off x="4569313" y="1033137"/>
            <a:ext cx="108000" cy="108000"/>
          </a:xfrm>
          <a:custGeom>
            <a:avLst/>
            <a:gdLst/>
            <a:ahLst/>
            <a:cxnLst/>
            <a:rect l="l" t="t" r="r" b="b"/>
            <a:pathLst>
              <a:path w="108000" h="108000">
                <a:moveTo>
                  <a:pt x="1" y="54001"/>
                </a:moveTo>
                <a:cubicBezTo>
                  <a:pt x="1" y="24177"/>
                  <a:pt x="24178" y="1"/>
                  <a:pt x="54001" y="0"/>
                </a:cubicBezTo>
                <a:lnTo>
                  <a:pt x="54001" y="0"/>
                </a:lnTo>
                <a:lnTo>
                  <a:pt x="54000" y="0"/>
                </a:lnTo>
                <a:lnTo>
                  <a:pt x="54000" y="0"/>
                </a:lnTo>
                <a:cubicBezTo>
                  <a:pt x="83824" y="0"/>
                  <a:pt x="108000" y="24177"/>
                  <a:pt x="108000" y="54001"/>
                </a:cubicBezTo>
                <a:lnTo>
                  <a:pt x="108000" y="54001"/>
                </a:lnTo>
                <a:cubicBezTo>
                  <a:pt x="108000" y="54001"/>
                  <a:pt x="108000" y="54001"/>
                  <a:pt x="108000" y="54001"/>
                </a:cubicBezTo>
                <a:lnTo>
                  <a:pt x="108000" y="54001"/>
                </a:lnTo>
                <a:lnTo>
                  <a:pt x="108000" y="54001"/>
                </a:lnTo>
                <a:lnTo>
                  <a:pt x="108000" y="54001"/>
                </a:lnTo>
                <a:cubicBezTo>
                  <a:pt x="108000" y="83824"/>
                  <a:pt x="83824" y="108000"/>
                  <a:pt x="54001" y="108000"/>
                </a:cubicBezTo>
                <a:lnTo>
                  <a:pt x="54001" y="108000"/>
                </a:lnTo>
                <a:lnTo>
                  <a:pt x="54001" y="108000"/>
                </a:lnTo>
                <a:lnTo>
                  <a:pt x="54001" y="108000"/>
                </a:lnTo>
                <a:cubicBezTo>
                  <a:pt x="24177" y="108000"/>
                  <a:pt x="0" y="83824"/>
                  <a:pt x="0" y="54001"/>
                </a:cubicBezTo>
                <a:close/>
              </a:path>
            </a:pathLst>
          </a:custGeom>
          <a:solidFill>
            <a:srgbClr val="ae102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3" name="object 463"/>
          <p:cNvSpPr/>
          <p:nvPr/>
        </p:nvSpPr>
        <p:spPr>
          <a:xfrm>
            <a:off x="4980012" y="1957600"/>
            <a:ext cx="3680080" cy="1948534"/>
          </a:xfrm>
          <a:custGeom>
            <a:avLst/>
            <a:gdLst/>
            <a:ahLst/>
            <a:cxnLst/>
            <a:rect l="l" t="t" r="r" b="b"/>
            <a:pathLst>
              <a:path w="3680080" h="1948534">
                <a:moveTo>
                  <a:pt x="4762" y="4763"/>
                </a:moveTo>
                <a:lnTo>
                  <a:pt x="3675317" y="4763"/>
                </a:lnTo>
                <a:lnTo>
                  <a:pt x="3675317" y="1943772"/>
                </a:lnTo>
                <a:lnTo>
                  <a:pt x="4762" y="1943772"/>
                </a:lnTo>
                <a:close/>
              </a:path>
            </a:pathLst>
          </a:custGeom>
          <a:ln w="9525"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4" name="object 464"/>
          <p:cNvSpPr/>
          <p:nvPr/>
        </p:nvSpPr>
        <p:spPr>
          <a:xfrm>
            <a:off x="5449434" y="2103437"/>
            <a:ext cx="2935202" cy="1442262"/>
          </a:xfrm>
          <a:custGeom>
            <a:avLst/>
            <a:gdLst/>
            <a:ahLst/>
            <a:cxnLst/>
            <a:rect l="l" t="t" r="r" b="b"/>
            <a:pathLst>
              <a:path w="2935202" h="1442262">
                <a:moveTo>
                  <a:pt x="4762" y="4763"/>
                </a:moveTo>
                <a:lnTo>
                  <a:pt x="2930440" y="4763"/>
                </a:lnTo>
                <a:lnTo>
                  <a:pt x="2930440" y="1437500"/>
                </a:lnTo>
                <a:lnTo>
                  <a:pt x="4762" y="1437500"/>
                </a:lnTo>
                <a:close/>
              </a:path>
            </a:pathLst>
          </a:custGeom>
          <a:ln w="9525"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5" name="object 465"/>
          <p:cNvSpPr/>
          <p:nvPr/>
        </p:nvSpPr>
        <p:spPr>
          <a:xfrm>
            <a:off x="5449434" y="3536175"/>
            <a:ext cx="2935202" cy="9525"/>
          </a:xfrm>
          <a:custGeom>
            <a:avLst/>
            <a:gdLst/>
            <a:ahLst/>
            <a:cxnLst/>
            <a:rect l="l" t="t" r="r" b="b"/>
            <a:pathLst>
              <a:path w="2935202" h="9525">
                <a:moveTo>
                  <a:pt x="4762" y="4762"/>
                </a:moveTo>
                <a:lnTo>
                  <a:pt x="2930440" y="4762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6" name="object 466"/>
          <p:cNvSpPr/>
          <p:nvPr/>
        </p:nvSpPr>
        <p:spPr>
          <a:xfrm>
            <a:off x="5449434" y="3536175"/>
            <a:ext cx="9525" cy="55130"/>
          </a:xfrm>
          <a:custGeom>
            <a:avLst/>
            <a:gdLst/>
            <a:ahLst/>
            <a:cxnLst/>
            <a:rect l="l" t="t" r="r" b="b"/>
            <a:pathLst>
              <a:path w="9525" h="55130">
                <a:moveTo>
                  <a:pt x="4762" y="4762"/>
                </a:moveTo>
                <a:lnTo>
                  <a:pt x="4762" y="50367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7" name="object 467"/>
          <p:cNvSpPr/>
          <p:nvPr/>
        </p:nvSpPr>
        <p:spPr>
          <a:xfrm>
            <a:off x="5815143" y="3536175"/>
            <a:ext cx="9525" cy="55130"/>
          </a:xfrm>
          <a:custGeom>
            <a:avLst/>
            <a:gdLst/>
            <a:ahLst/>
            <a:cxnLst/>
            <a:rect l="l" t="t" r="r" b="b"/>
            <a:pathLst>
              <a:path w="9525" h="55130">
                <a:moveTo>
                  <a:pt x="4763" y="4762"/>
                </a:moveTo>
                <a:lnTo>
                  <a:pt x="4763" y="50367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8" name="object 468"/>
          <p:cNvSpPr/>
          <p:nvPr/>
        </p:nvSpPr>
        <p:spPr>
          <a:xfrm>
            <a:off x="6180853" y="3536175"/>
            <a:ext cx="9525" cy="55130"/>
          </a:xfrm>
          <a:custGeom>
            <a:avLst/>
            <a:gdLst/>
            <a:ahLst/>
            <a:cxnLst/>
            <a:rect l="l" t="t" r="r" b="b"/>
            <a:pathLst>
              <a:path w="9525" h="55130">
                <a:moveTo>
                  <a:pt x="4763" y="4762"/>
                </a:moveTo>
                <a:lnTo>
                  <a:pt x="4763" y="50367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9" name="object 469"/>
          <p:cNvSpPr/>
          <p:nvPr/>
        </p:nvSpPr>
        <p:spPr>
          <a:xfrm>
            <a:off x="6546563" y="3536175"/>
            <a:ext cx="9525" cy="55130"/>
          </a:xfrm>
          <a:custGeom>
            <a:avLst/>
            <a:gdLst/>
            <a:ahLst/>
            <a:cxnLst/>
            <a:rect l="l" t="t" r="r" b="b"/>
            <a:pathLst>
              <a:path w="9525" h="55130">
                <a:moveTo>
                  <a:pt x="4762" y="4762"/>
                </a:moveTo>
                <a:lnTo>
                  <a:pt x="4762" y="50367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0" name="object 470"/>
          <p:cNvSpPr/>
          <p:nvPr/>
        </p:nvSpPr>
        <p:spPr>
          <a:xfrm>
            <a:off x="6912272" y="3536175"/>
            <a:ext cx="9525" cy="55130"/>
          </a:xfrm>
          <a:custGeom>
            <a:avLst/>
            <a:gdLst/>
            <a:ahLst/>
            <a:cxnLst/>
            <a:rect l="l" t="t" r="r" b="b"/>
            <a:pathLst>
              <a:path w="9525" h="55130">
                <a:moveTo>
                  <a:pt x="4763" y="4762"/>
                </a:moveTo>
                <a:lnTo>
                  <a:pt x="4763" y="50367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1" name="object 471"/>
          <p:cNvSpPr/>
          <p:nvPr/>
        </p:nvSpPr>
        <p:spPr>
          <a:xfrm>
            <a:off x="7277982" y="3536175"/>
            <a:ext cx="9525" cy="55130"/>
          </a:xfrm>
          <a:custGeom>
            <a:avLst/>
            <a:gdLst/>
            <a:ahLst/>
            <a:cxnLst/>
            <a:rect l="l" t="t" r="r" b="b"/>
            <a:pathLst>
              <a:path w="9525" h="55130">
                <a:moveTo>
                  <a:pt x="4762" y="4762"/>
                </a:moveTo>
                <a:lnTo>
                  <a:pt x="4762" y="50367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2" name="object 472"/>
          <p:cNvSpPr/>
          <p:nvPr/>
        </p:nvSpPr>
        <p:spPr>
          <a:xfrm>
            <a:off x="7643691" y="3536175"/>
            <a:ext cx="9525" cy="55130"/>
          </a:xfrm>
          <a:custGeom>
            <a:avLst/>
            <a:gdLst/>
            <a:ahLst/>
            <a:cxnLst/>
            <a:rect l="l" t="t" r="r" b="b"/>
            <a:pathLst>
              <a:path w="9525" h="55130">
                <a:moveTo>
                  <a:pt x="4763" y="4762"/>
                </a:moveTo>
                <a:lnTo>
                  <a:pt x="4763" y="50367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3" name="object 473"/>
          <p:cNvSpPr/>
          <p:nvPr/>
        </p:nvSpPr>
        <p:spPr>
          <a:xfrm>
            <a:off x="8009402" y="3536175"/>
            <a:ext cx="9525" cy="55130"/>
          </a:xfrm>
          <a:custGeom>
            <a:avLst/>
            <a:gdLst/>
            <a:ahLst/>
            <a:cxnLst/>
            <a:rect l="l" t="t" r="r" b="b"/>
            <a:pathLst>
              <a:path w="9525" h="55130">
                <a:moveTo>
                  <a:pt x="4762" y="4762"/>
                </a:moveTo>
                <a:lnTo>
                  <a:pt x="4762" y="50367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4" name="object 474"/>
          <p:cNvSpPr/>
          <p:nvPr/>
        </p:nvSpPr>
        <p:spPr>
          <a:xfrm>
            <a:off x="8375111" y="3536175"/>
            <a:ext cx="9525" cy="55130"/>
          </a:xfrm>
          <a:custGeom>
            <a:avLst/>
            <a:gdLst/>
            <a:ahLst/>
            <a:cxnLst/>
            <a:rect l="l" t="t" r="r" b="b"/>
            <a:pathLst>
              <a:path w="9525" h="55130">
                <a:moveTo>
                  <a:pt x="4763" y="4762"/>
                </a:moveTo>
                <a:lnTo>
                  <a:pt x="4763" y="50367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5" name="object 475"/>
          <p:cNvSpPr/>
          <p:nvPr/>
        </p:nvSpPr>
        <p:spPr>
          <a:xfrm>
            <a:off x="5449434" y="2103437"/>
            <a:ext cx="9525" cy="1442262"/>
          </a:xfrm>
          <a:custGeom>
            <a:avLst/>
            <a:gdLst/>
            <a:ahLst/>
            <a:cxnLst/>
            <a:rect l="l" t="t" r="r" b="b"/>
            <a:pathLst>
              <a:path w="9525" h="1442262">
                <a:moveTo>
                  <a:pt x="4762" y="4763"/>
                </a:moveTo>
                <a:lnTo>
                  <a:pt x="4762" y="1437500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6" name="object 476"/>
          <p:cNvSpPr/>
          <p:nvPr/>
        </p:nvSpPr>
        <p:spPr>
          <a:xfrm>
            <a:off x="5403828" y="3536175"/>
            <a:ext cx="55130" cy="9525"/>
          </a:xfrm>
          <a:custGeom>
            <a:avLst/>
            <a:gdLst/>
            <a:ahLst/>
            <a:cxnLst/>
            <a:rect l="l" t="t" r="r" b="b"/>
            <a:pathLst>
              <a:path w="55130" h="9525">
                <a:moveTo>
                  <a:pt x="4763" y="4762"/>
                </a:moveTo>
                <a:lnTo>
                  <a:pt x="50368" y="4762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7" name="object 477"/>
          <p:cNvSpPr/>
          <p:nvPr/>
        </p:nvSpPr>
        <p:spPr>
          <a:xfrm>
            <a:off x="5403828" y="2819806"/>
            <a:ext cx="55130" cy="9525"/>
          </a:xfrm>
          <a:custGeom>
            <a:avLst/>
            <a:gdLst/>
            <a:ahLst/>
            <a:cxnLst/>
            <a:rect l="l" t="t" r="r" b="b"/>
            <a:pathLst>
              <a:path w="55130" h="9525">
                <a:moveTo>
                  <a:pt x="4763" y="4762"/>
                </a:moveTo>
                <a:lnTo>
                  <a:pt x="50368" y="4762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8" name="object 478"/>
          <p:cNvSpPr/>
          <p:nvPr/>
        </p:nvSpPr>
        <p:spPr>
          <a:xfrm>
            <a:off x="5403828" y="2103437"/>
            <a:ext cx="55130" cy="9525"/>
          </a:xfrm>
          <a:custGeom>
            <a:avLst/>
            <a:gdLst/>
            <a:ahLst/>
            <a:cxnLst/>
            <a:rect l="l" t="t" r="r" b="b"/>
            <a:pathLst>
              <a:path w="55130" h="9525">
                <a:moveTo>
                  <a:pt x="4763" y="4763"/>
                </a:moveTo>
                <a:lnTo>
                  <a:pt x="50368" y="4763"/>
                </a:lnTo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5420858" y="3667307"/>
            <a:ext cx="111278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5746880" y="3667307"/>
            <a:ext cx="188200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45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6112590" y="3667307"/>
            <a:ext cx="188200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90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6438613" y="3667307"/>
            <a:ext cx="265121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135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6804322" y="3667307"/>
            <a:ext cx="265121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180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7170032" y="3667307"/>
            <a:ext cx="265121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225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7535741" y="3667307"/>
            <a:ext cx="265121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270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7901452" y="3667307"/>
            <a:ext cx="265121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315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8267161" y="3667307"/>
            <a:ext cx="265120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360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5056187" y="2048108"/>
            <a:ext cx="296741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10%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5134768" y="2764476"/>
            <a:ext cx="219819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5%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5134768" y="3480845"/>
            <a:ext cx="219819" cy="16609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200" spc="10" dirty="0">
                <a:latin typeface="Calibri"/>
                <a:cs typeface="Calibri"/>
              </a:rPr>
              <a:t>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79" name="object 479"/>
          <p:cNvSpPr/>
          <p:nvPr/>
        </p:nvSpPr>
        <p:spPr>
          <a:xfrm>
            <a:off x="4980012" y="1957600"/>
            <a:ext cx="3680080" cy="1948534"/>
          </a:xfrm>
          <a:custGeom>
            <a:avLst/>
            <a:gdLst/>
            <a:ahLst/>
            <a:cxnLst/>
            <a:rect l="l" t="t" r="r" b="b"/>
            <a:pathLst>
              <a:path w="3680080" h="1948534">
                <a:moveTo>
                  <a:pt x="4762" y="4763"/>
                </a:moveTo>
                <a:lnTo>
                  <a:pt x="3675317" y="4763"/>
                </a:lnTo>
                <a:lnTo>
                  <a:pt x="3675317" y="1943772"/>
                </a:lnTo>
                <a:lnTo>
                  <a:pt x="4762" y="1943772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0" name="object 480"/>
          <p:cNvSpPr/>
          <p:nvPr/>
        </p:nvSpPr>
        <p:spPr>
          <a:xfrm>
            <a:off x="5526092" y="1749457"/>
            <a:ext cx="2979947" cy="1798048"/>
          </a:xfrm>
          <a:custGeom>
            <a:avLst/>
            <a:gdLst/>
            <a:ahLst/>
            <a:cxnLst/>
            <a:rect l="l" t="t" r="r" b="b"/>
            <a:pathLst>
              <a:path w="2979947" h="1798048">
                <a:moveTo>
                  <a:pt x="12700" y="1785349"/>
                </a:moveTo>
                <a:lnTo>
                  <a:pt x="22816" y="1681391"/>
                </a:lnTo>
                <a:lnTo>
                  <a:pt x="29860" y="1660044"/>
                </a:lnTo>
                <a:lnTo>
                  <a:pt x="36904" y="1624464"/>
                </a:lnTo>
                <a:lnTo>
                  <a:pt x="58036" y="1574652"/>
                </a:lnTo>
                <a:lnTo>
                  <a:pt x="65080" y="1560420"/>
                </a:lnTo>
                <a:lnTo>
                  <a:pt x="75646" y="1542630"/>
                </a:lnTo>
                <a:lnTo>
                  <a:pt x="93257" y="1503493"/>
                </a:lnTo>
                <a:lnTo>
                  <a:pt x="93257" y="1503493"/>
                </a:lnTo>
                <a:lnTo>
                  <a:pt x="103823" y="1446565"/>
                </a:lnTo>
                <a:lnTo>
                  <a:pt x="131999" y="1439449"/>
                </a:lnTo>
                <a:lnTo>
                  <a:pt x="142565" y="1421659"/>
                </a:lnTo>
                <a:lnTo>
                  <a:pt x="160175" y="1396753"/>
                </a:lnTo>
                <a:lnTo>
                  <a:pt x="174264" y="1389637"/>
                </a:lnTo>
                <a:lnTo>
                  <a:pt x="188352" y="1364731"/>
                </a:lnTo>
                <a:lnTo>
                  <a:pt x="198918" y="1350500"/>
                </a:lnTo>
                <a:lnTo>
                  <a:pt x="198918" y="1350500"/>
                </a:lnTo>
                <a:lnTo>
                  <a:pt x="216529" y="1311362"/>
                </a:lnTo>
                <a:lnTo>
                  <a:pt x="234139" y="1311362"/>
                </a:lnTo>
                <a:lnTo>
                  <a:pt x="234139" y="1297130"/>
                </a:lnTo>
                <a:lnTo>
                  <a:pt x="258793" y="1275782"/>
                </a:lnTo>
                <a:lnTo>
                  <a:pt x="283447" y="1272224"/>
                </a:lnTo>
                <a:lnTo>
                  <a:pt x="294013" y="1247318"/>
                </a:lnTo>
                <a:lnTo>
                  <a:pt x="318667" y="1233086"/>
                </a:lnTo>
                <a:lnTo>
                  <a:pt x="336278" y="1211738"/>
                </a:lnTo>
                <a:lnTo>
                  <a:pt x="350366" y="1190391"/>
                </a:lnTo>
                <a:lnTo>
                  <a:pt x="360932" y="1169043"/>
                </a:lnTo>
                <a:lnTo>
                  <a:pt x="360932" y="1169043"/>
                </a:lnTo>
                <a:lnTo>
                  <a:pt x="420806" y="1112115"/>
                </a:lnTo>
                <a:lnTo>
                  <a:pt x="448983" y="1104999"/>
                </a:lnTo>
                <a:lnTo>
                  <a:pt x="487726" y="1104999"/>
                </a:lnTo>
                <a:lnTo>
                  <a:pt x="508858" y="1065861"/>
                </a:lnTo>
                <a:lnTo>
                  <a:pt x="561689" y="1040956"/>
                </a:lnTo>
                <a:lnTo>
                  <a:pt x="579299" y="1033840"/>
                </a:lnTo>
                <a:lnTo>
                  <a:pt x="589865" y="1012492"/>
                </a:lnTo>
                <a:lnTo>
                  <a:pt x="610997" y="994702"/>
                </a:lnTo>
                <a:lnTo>
                  <a:pt x="635652" y="976912"/>
                </a:lnTo>
                <a:lnTo>
                  <a:pt x="649740" y="959122"/>
                </a:lnTo>
                <a:lnTo>
                  <a:pt x="660306" y="927100"/>
                </a:lnTo>
                <a:lnTo>
                  <a:pt x="674394" y="919984"/>
                </a:lnTo>
                <a:lnTo>
                  <a:pt x="706093" y="891521"/>
                </a:lnTo>
                <a:lnTo>
                  <a:pt x="765967" y="895079"/>
                </a:lnTo>
                <a:lnTo>
                  <a:pt x="794144" y="870173"/>
                </a:lnTo>
                <a:lnTo>
                  <a:pt x="815276" y="834593"/>
                </a:lnTo>
                <a:lnTo>
                  <a:pt x="868106" y="827477"/>
                </a:lnTo>
                <a:lnTo>
                  <a:pt x="889239" y="820361"/>
                </a:lnTo>
                <a:lnTo>
                  <a:pt x="994901" y="813245"/>
                </a:lnTo>
                <a:lnTo>
                  <a:pt x="1019555" y="795455"/>
                </a:lnTo>
                <a:lnTo>
                  <a:pt x="1040687" y="781223"/>
                </a:lnTo>
                <a:lnTo>
                  <a:pt x="1058297" y="759875"/>
                </a:lnTo>
                <a:lnTo>
                  <a:pt x="1086474" y="752759"/>
                </a:lnTo>
                <a:lnTo>
                  <a:pt x="1121694" y="745644"/>
                </a:lnTo>
                <a:lnTo>
                  <a:pt x="1142827" y="738528"/>
                </a:lnTo>
                <a:lnTo>
                  <a:pt x="1153393" y="738528"/>
                </a:lnTo>
                <a:lnTo>
                  <a:pt x="1163959" y="724296"/>
                </a:lnTo>
                <a:lnTo>
                  <a:pt x="1185090" y="713622"/>
                </a:lnTo>
                <a:lnTo>
                  <a:pt x="1244966" y="710064"/>
                </a:lnTo>
                <a:lnTo>
                  <a:pt x="1280187" y="695832"/>
                </a:lnTo>
                <a:lnTo>
                  <a:pt x="1301319" y="678042"/>
                </a:lnTo>
                <a:lnTo>
                  <a:pt x="1318928" y="663810"/>
                </a:lnTo>
                <a:lnTo>
                  <a:pt x="1340061" y="649578"/>
                </a:lnTo>
                <a:lnTo>
                  <a:pt x="1361193" y="613998"/>
                </a:lnTo>
                <a:lnTo>
                  <a:pt x="1403458" y="599766"/>
                </a:lnTo>
                <a:lnTo>
                  <a:pt x="1459811" y="596209"/>
                </a:lnTo>
                <a:lnTo>
                  <a:pt x="1509119" y="585535"/>
                </a:lnTo>
                <a:lnTo>
                  <a:pt x="1544340" y="571303"/>
                </a:lnTo>
                <a:lnTo>
                  <a:pt x="1544340" y="571303"/>
                </a:lnTo>
                <a:lnTo>
                  <a:pt x="1604215" y="549955"/>
                </a:lnTo>
                <a:lnTo>
                  <a:pt x="1646478" y="546397"/>
                </a:lnTo>
                <a:lnTo>
                  <a:pt x="1671134" y="539281"/>
                </a:lnTo>
                <a:lnTo>
                  <a:pt x="1681700" y="525049"/>
                </a:lnTo>
                <a:lnTo>
                  <a:pt x="1713398" y="521491"/>
                </a:lnTo>
                <a:lnTo>
                  <a:pt x="1755663" y="500143"/>
                </a:lnTo>
                <a:lnTo>
                  <a:pt x="1794405" y="478795"/>
                </a:lnTo>
                <a:lnTo>
                  <a:pt x="1822581" y="468121"/>
                </a:lnTo>
                <a:lnTo>
                  <a:pt x="1836669" y="464563"/>
                </a:lnTo>
                <a:lnTo>
                  <a:pt x="1836669" y="464563"/>
                </a:lnTo>
                <a:lnTo>
                  <a:pt x="1868368" y="432542"/>
                </a:lnTo>
                <a:lnTo>
                  <a:pt x="1928243" y="425426"/>
                </a:lnTo>
                <a:lnTo>
                  <a:pt x="1928243" y="425426"/>
                </a:lnTo>
                <a:lnTo>
                  <a:pt x="1991640" y="418310"/>
                </a:lnTo>
                <a:lnTo>
                  <a:pt x="2016294" y="382730"/>
                </a:lnTo>
                <a:lnTo>
                  <a:pt x="2047993" y="382730"/>
                </a:lnTo>
                <a:lnTo>
                  <a:pt x="2100823" y="336476"/>
                </a:lnTo>
                <a:lnTo>
                  <a:pt x="2111389" y="318686"/>
                </a:lnTo>
                <a:lnTo>
                  <a:pt x="2128999" y="304454"/>
                </a:lnTo>
                <a:lnTo>
                  <a:pt x="2146610" y="300896"/>
                </a:lnTo>
                <a:lnTo>
                  <a:pt x="2167742" y="275991"/>
                </a:lnTo>
                <a:lnTo>
                  <a:pt x="2276925" y="265317"/>
                </a:lnTo>
                <a:lnTo>
                  <a:pt x="2294536" y="251085"/>
                </a:lnTo>
                <a:lnTo>
                  <a:pt x="2347367" y="247527"/>
                </a:lnTo>
                <a:lnTo>
                  <a:pt x="2375542" y="226179"/>
                </a:lnTo>
                <a:lnTo>
                  <a:pt x="2438939" y="226179"/>
                </a:lnTo>
                <a:lnTo>
                  <a:pt x="2460072" y="204831"/>
                </a:lnTo>
                <a:lnTo>
                  <a:pt x="2534034" y="201273"/>
                </a:lnTo>
                <a:lnTo>
                  <a:pt x="2593910" y="183483"/>
                </a:lnTo>
                <a:lnTo>
                  <a:pt x="2622086" y="169251"/>
                </a:lnTo>
                <a:lnTo>
                  <a:pt x="2657307" y="144345"/>
                </a:lnTo>
                <a:lnTo>
                  <a:pt x="2678438" y="137230"/>
                </a:lnTo>
                <a:lnTo>
                  <a:pt x="2696049" y="122998"/>
                </a:lnTo>
                <a:lnTo>
                  <a:pt x="2710137" y="101650"/>
                </a:lnTo>
                <a:lnTo>
                  <a:pt x="2794667" y="98092"/>
                </a:lnTo>
                <a:lnTo>
                  <a:pt x="2794667" y="98092"/>
                </a:lnTo>
                <a:lnTo>
                  <a:pt x="2851019" y="80301"/>
                </a:lnTo>
                <a:lnTo>
                  <a:pt x="2875673" y="73186"/>
                </a:lnTo>
                <a:lnTo>
                  <a:pt x="2907372" y="51838"/>
                </a:lnTo>
                <a:lnTo>
                  <a:pt x="2935549" y="37606"/>
                </a:lnTo>
                <a:lnTo>
                  <a:pt x="2967247" y="12700"/>
                </a:lnTo>
              </a:path>
            </a:pathLst>
          </a:custGeom>
          <a:ln w="25400">
            <a:solidFill>
              <a:srgbClr val="0056a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1" name="object 481"/>
          <p:cNvSpPr/>
          <p:nvPr/>
        </p:nvSpPr>
        <p:spPr>
          <a:xfrm>
            <a:off x="5518596" y="2126603"/>
            <a:ext cx="2983919" cy="1416569"/>
          </a:xfrm>
          <a:custGeom>
            <a:avLst/>
            <a:gdLst/>
            <a:ahLst/>
            <a:cxnLst/>
            <a:rect l="l" t="t" r="r" b="b"/>
            <a:pathLst>
              <a:path w="2983919" h="1416569">
                <a:moveTo>
                  <a:pt x="12700" y="1403869"/>
                </a:moveTo>
                <a:lnTo>
                  <a:pt x="47921" y="1346941"/>
                </a:lnTo>
                <a:lnTo>
                  <a:pt x="62009" y="1297129"/>
                </a:lnTo>
                <a:lnTo>
                  <a:pt x="72575" y="1279340"/>
                </a:lnTo>
                <a:lnTo>
                  <a:pt x="72575" y="1279340"/>
                </a:lnTo>
                <a:lnTo>
                  <a:pt x="107796" y="1250876"/>
                </a:lnTo>
                <a:lnTo>
                  <a:pt x="107796" y="1250876"/>
                </a:lnTo>
                <a:lnTo>
                  <a:pt x="135971" y="1193948"/>
                </a:lnTo>
                <a:lnTo>
                  <a:pt x="143015" y="1165484"/>
                </a:lnTo>
                <a:lnTo>
                  <a:pt x="192324" y="1151252"/>
                </a:lnTo>
                <a:lnTo>
                  <a:pt x="238111" y="1140577"/>
                </a:lnTo>
                <a:lnTo>
                  <a:pt x="273331" y="1144136"/>
                </a:lnTo>
                <a:lnTo>
                  <a:pt x="287419" y="1101441"/>
                </a:lnTo>
                <a:lnTo>
                  <a:pt x="297986" y="1076535"/>
                </a:lnTo>
                <a:lnTo>
                  <a:pt x="329684" y="1055187"/>
                </a:lnTo>
                <a:lnTo>
                  <a:pt x="357861" y="1040955"/>
                </a:lnTo>
                <a:lnTo>
                  <a:pt x="417736" y="1037397"/>
                </a:lnTo>
                <a:lnTo>
                  <a:pt x="435345" y="1012491"/>
                </a:lnTo>
                <a:lnTo>
                  <a:pt x="435345" y="1012491"/>
                </a:lnTo>
                <a:lnTo>
                  <a:pt x="467044" y="976912"/>
                </a:lnTo>
                <a:lnTo>
                  <a:pt x="569184" y="973354"/>
                </a:lnTo>
                <a:lnTo>
                  <a:pt x="583271" y="952006"/>
                </a:lnTo>
                <a:lnTo>
                  <a:pt x="604403" y="937774"/>
                </a:lnTo>
                <a:lnTo>
                  <a:pt x="629058" y="937774"/>
                </a:lnTo>
                <a:lnTo>
                  <a:pt x="643146" y="919984"/>
                </a:lnTo>
                <a:lnTo>
                  <a:pt x="664279" y="909310"/>
                </a:lnTo>
                <a:lnTo>
                  <a:pt x="717110" y="884404"/>
                </a:lnTo>
                <a:lnTo>
                  <a:pt x="734719" y="859498"/>
                </a:lnTo>
                <a:lnTo>
                  <a:pt x="762896" y="848824"/>
                </a:lnTo>
                <a:lnTo>
                  <a:pt x="762896" y="848824"/>
                </a:lnTo>
                <a:lnTo>
                  <a:pt x="801639" y="809687"/>
                </a:lnTo>
                <a:lnTo>
                  <a:pt x="833337" y="784781"/>
                </a:lnTo>
                <a:lnTo>
                  <a:pt x="857991" y="759875"/>
                </a:lnTo>
                <a:lnTo>
                  <a:pt x="872079" y="745643"/>
                </a:lnTo>
                <a:lnTo>
                  <a:pt x="900255" y="720737"/>
                </a:lnTo>
                <a:lnTo>
                  <a:pt x="928432" y="710063"/>
                </a:lnTo>
                <a:lnTo>
                  <a:pt x="953086" y="692273"/>
                </a:lnTo>
                <a:lnTo>
                  <a:pt x="953086" y="692273"/>
                </a:lnTo>
                <a:lnTo>
                  <a:pt x="1002396" y="667368"/>
                </a:lnTo>
                <a:lnTo>
                  <a:pt x="1041137" y="663810"/>
                </a:lnTo>
                <a:lnTo>
                  <a:pt x="1065792" y="656694"/>
                </a:lnTo>
                <a:lnTo>
                  <a:pt x="1157365" y="649578"/>
                </a:lnTo>
                <a:lnTo>
                  <a:pt x="1157365" y="649578"/>
                </a:lnTo>
                <a:lnTo>
                  <a:pt x="1213718" y="617556"/>
                </a:lnTo>
                <a:lnTo>
                  <a:pt x="1213718" y="617556"/>
                </a:lnTo>
                <a:lnTo>
                  <a:pt x="1255982" y="589092"/>
                </a:lnTo>
                <a:lnTo>
                  <a:pt x="1308813" y="589092"/>
                </a:lnTo>
                <a:lnTo>
                  <a:pt x="1333467" y="574860"/>
                </a:lnTo>
                <a:lnTo>
                  <a:pt x="1358121" y="567744"/>
                </a:lnTo>
                <a:lnTo>
                  <a:pt x="1372209" y="549954"/>
                </a:lnTo>
                <a:lnTo>
                  <a:pt x="1425040" y="525049"/>
                </a:lnTo>
                <a:lnTo>
                  <a:pt x="1477870" y="507259"/>
                </a:lnTo>
                <a:lnTo>
                  <a:pt x="1513092" y="496585"/>
                </a:lnTo>
                <a:lnTo>
                  <a:pt x="1572966" y="489469"/>
                </a:lnTo>
                <a:lnTo>
                  <a:pt x="1601143" y="468121"/>
                </a:lnTo>
                <a:lnTo>
                  <a:pt x="1632841" y="464563"/>
                </a:lnTo>
                <a:lnTo>
                  <a:pt x="1661017" y="439657"/>
                </a:lnTo>
                <a:lnTo>
                  <a:pt x="1731459" y="439657"/>
                </a:lnTo>
                <a:lnTo>
                  <a:pt x="1759635" y="425425"/>
                </a:lnTo>
                <a:lnTo>
                  <a:pt x="1787810" y="411193"/>
                </a:lnTo>
                <a:lnTo>
                  <a:pt x="1826554" y="407635"/>
                </a:lnTo>
                <a:lnTo>
                  <a:pt x="1858252" y="400519"/>
                </a:lnTo>
                <a:lnTo>
                  <a:pt x="1875862" y="386287"/>
                </a:lnTo>
                <a:lnTo>
                  <a:pt x="1921650" y="382729"/>
                </a:lnTo>
                <a:lnTo>
                  <a:pt x="1939259" y="364940"/>
                </a:lnTo>
                <a:lnTo>
                  <a:pt x="2013222" y="364940"/>
                </a:lnTo>
                <a:lnTo>
                  <a:pt x="2048443" y="332918"/>
                </a:lnTo>
                <a:lnTo>
                  <a:pt x="2083663" y="322244"/>
                </a:lnTo>
                <a:lnTo>
                  <a:pt x="2245677" y="315128"/>
                </a:lnTo>
                <a:lnTo>
                  <a:pt x="2280897" y="286664"/>
                </a:lnTo>
                <a:lnTo>
                  <a:pt x="2298508" y="279548"/>
                </a:lnTo>
                <a:lnTo>
                  <a:pt x="2312596" y="258200"/>
                </a:lnTo>
                <a:lnTo>
                  <a:pt x="2383037" y="247526"/>
                </a:lnTo>
                <a:lnTo>
                  <a:pt x="2435868" y="236852"/>
                </a:lnTo>
                <a:lnTo>
                  <a:pt x="2464044" y="215505"/>
                </a:lnTo>
                <a:lnTo>
                  <a:pt x="2509831" y="194157"/>
                </a:lnTo>
                <a:lnTo>
                  <a:pt x="2545051" y="197715"/>
                </a:lnTo>
                <a:lnTo>
                  <a:pt x="2569705" y="176367"/>
                </a:lnTo>
                <a:lnTo>
                  <a:pt x="2604926" y="176367"/>
                </a:lnTo>
                <a:lnTo>
                  <a:pt x="2636625" y="147903"/>
                </a:lnTo>
                <a:lnTo>
                  <a:pt x="2636625" y="147903"/>
                </a:lnTo>
                <a:lnTo>
                  <a:pt x="2685932" y="105207"/>
                </a:lnTo>
                <a:lnTo>
                  <a:pt x="2714109" y="94533"/>
                </a:lnTo>
                <a:lnTo>
                  <a:pt x="2766940" y="94533"/>
                </a:lnTo>
                <a:lnTo>
                  <a:pt x="2798639" y="87417"/>
                </a:lnTo>
                <a:lnTo>
                  <a:pt x="2858513" y="62512"/>
                </a:lnTo>
                <a:lnTo>
                  <a:pt x="2900778" y="44722"/>
                </a:lnTo>
                <a:lnTo>
                  <a:pt x="2943043" y="37606"/>
                </a:lnTo>
                <a:lnTo>
                  <a:pt x="2971219" y="12700"/>
                </a:lnTo>
              </a:path>
            </a:pathLst>
          </a:custGeom>
          <a:ln w="25400">
            <a:solidFill>
              <a:srgbClr val="ef791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6076879" y="3909289"/>
            <a:ext cx="1739493" cy="187504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989" b="1" spc="10" dirty="0">
                <a:latin typeface="Arial"/>
                <a:cs typeface="Arial"/>
              </a:rPr>
              <a:t>Time since index PCI (days)</a:t>
            </a:r>
            <a:endParaRPr sz="9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 rot="-5400000">
            <a:off x="4063911" y="2679236"/>
            <a:ext cx="1612392" cy="353388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929" b="1" spc="10" dirty="0">
                <a:latin typeface="Arial"/>
                <a:cs typeface="Arial"/>
              </a:rPr>
              <a:t>Cumulative PLATO major</a:t>
            </a:r>
            <a:endParaRPr sz="900">
              <a:latin typeface="Arial"/>
              <a:cs typeface="Arial"/>
            </a:endParaRPr>
          </a:p>
          <a:p>
            <a:pPr marL="227396">
              <a:lnSpc>
                <a:spcPct val="100000"/>
              </a:lnSpc>
            </a:pPr>
            <a:r>
              <a:rPr sz="1200" b="1" spc="10" dirty="0">
                <a:latin typeface="Arial"/>
                <a:cs typeface="Arial"/>
              </a:rPr>
              <a:t>&amp; minor bleeding</a:t>
            </a:r>
            <a:endParaRPr sz="12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6311441" y="3053286"/>
            <a:ext cx="2163204" cy="292156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020" spc="10" dirty="0">
                <a:latin typeface="Calibri"/>
                <a:cs typeface="Calibri"/>
              </a:rPr>
              <a:t>Hazard ratio = 0.78 (95% CI 0.61 – 0.98)</a:t>
            </a:r>
            <a:endParaRPr sz="10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1050" spc="10" dirty="0">
                <a:latin typeface="Calibri"/>
                <a:cs typeface="Calibri"/>
              </a:rPr>
              <a:t>P = 0.04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8258810" y="1490458"/>
            <a:ext cx="556768" cy="250006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510" b="1" spc="10" dirty="0">
                <a:solidFill>
                  <a:srgbClr val="0056aa"/>
                </a:solidFill>
                <a:latin typeface="Arial"/>
                <a:cs typeface="Arial"/>
              </a:rPr>
              <a:t>12.5%</a:t>
            </a:r>
            <a:endParaRPr sz="15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8258810" y="2247561"/>
            <a:ext cx="453949" cy="250005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510" b="1" spc="10" dirty="0">
                <a:solidFill>
                  <a:srgbClr val="ef7918"/>
                </a:solidFill>
                <a:latin typeface="Arial"/>
                <a:cs typeface="Arial"/>
              </a:rPr>
              <a:t>9.8%</a:t>
            </a:r>
            <a:endParaRPr sz="15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5900374" y="1563127"/>
            <a:ext cx="1504188" cy="441415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310" b="1" spc="10" dirty="0">
                <a:solidFill>
                  <a:srgbClr val="0056aa"/>
                </a:solidFill>
                <a:latin typeface="Arial"/>
                <a:cs typeface="Arial"/>
              </a:rPr>
              <a:t>Standard treatment</a:t>
            </a:r>
            <a:endParaRPr sz="1300">
              <a:latin typeface="Arial"/>
              <a:cs typeface="Arial"/>
            </a:endParaRPr>
          </a:p>
          <a:p>
            <a:pPr marL="21514">
              <a:lnSpc>
                <a:spcPct val="100000"/>
              </a:lnSpc>
            </a:pPr>
            <a:r>
              <a:rPr sz="1370" b="1" spc="10" dirty="0">
                <a:solidFill>
                  <a:srgbClr val="ef7918"/>
                </a:solidFill>
                <a:latin typeface="Arial"/>
                <a:cs typeface="Arial"/>
              </a:rPr>
              <a:t>Genotype-guided</a:t>
            </a:r>
            <a:endParaRPr sz="1300">
              <a:latin typeface="Arial"/>
              <a:cs typeface="Arial"/>
            </a:endParaRPr>
          </a:p>
        </p:txBody>
      </p:sp>
      <p:sp>
        <p:nvSpPr>
          <p:cNvPr id="482" name="object 482"/>
          <p:cNvSpPr/>
          <p:nvPr/>
        </p:nvSpPr>
        <p:spPr>
          <a:xfrm>
            <a:off x="5596329" y="1677658"/>
            <a:ext cx="236582" cy="25400"/>
          </a:xfrm>
          <a:custGeom>
            <a:avLst/>
            <a:gdLst/>
            <a:ahLst/>
            <a:cxnLst/>
            <a:rect l="l" t="t" r="r" b="b"/>
            <a:pathLst>
              <a:path w="236582" h="25400">
                <a:moveTo>
                  <a:pt x="12700" y="12700"/>
                </a:moveTo>
                <a:lnTo>
                  <a:pt x="223882" y="12700"/>
                </a:lnTo>
              </a:path>
            </a:pathLst>
          </a:custGeom>
          <a:ln w="25400">
            <a:solidFill>
              <a:srgbClr val="0056a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3" name="object 483"/>
          <p:cNvSpPr/>
          <p:nvPr/>
        </p:nvSpPr>
        <p:spPr>
          <a:xfrm>
            <a:off x="5606566" y="1920800"/>
            <a:ext cx="236582" cy="25400"/>
          </a:xfrm>
          <a:custGeom>
            <a:avLst/>
            <a:gdLst/>
            <a:ahLst/>
            <a:cxnLst/>
            <a:rect l="l" t="t" r="r" b="b"/>
            <a:pathLst>
              <a:path w="236582" h="25400">
                <a:moveTo>
                  <a:pt x="12700" y="12700"/>
                </a:moveTo>
                <a:lnTo>
                  <a:pt x="223882" y="12700"/>
                </a:lnTo>
              </a:path>
            </a:pathLst>
          </a:custGeom>
          <a:ln w="25400">
            <a:solidFill>
              <a:srgbClr val="ef791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object 484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5" name="object 485"/>
          <p:cNvSpPr/>
          <p:nvPr/>
        </p:nvSpPr>
        <p:spPr>
          <a:xfrm>
            <a:off x="2512583" y="4848533"/>
            <a:ext cx="6345524" cy="9525"/>
          </a:xfrm>
          <a:custGeom>
            <a:avLst/>
            <a:gdLst/>
            <a:ahLst/>
            <a:cxnLst/>
            <a:rect l="l" t="t" r="r" b="b"/>
            <a:pathLst>
              <a:path w="6345524" h="9525">
                <a:moveTo>
                  <a:pt x="6340762" y="4763"/>
                </a:moveTo>
                <a:lnTo>
                  <a:pt x="4762" y="4763"/>
                </a:lnTo>
              </a:path>
            </a:pathLst>
          </a:custGeom>
          <a:ln w="9525">
            <a:solidFill>
              <a:srgbClr val="d0d0d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pic>
        <p:nvPicPr>
          <p:cNvPr id="62" name="Image"/>
          <p:cNvPicPr>
            <a:picLocks noChangeAspect="1"/>
          </p:cNvPicPr>
          <p:nvPr/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203200" y="4724400"/>
            <a:ext cx="930550" cy="266699"/>
          </a:xfrm>
          <a:prstGeom prst="rect">
            <a:avLst/>
          </a:prstGeom>
        </p:spPr>
      </p:pic>
      <p:pic>
        <p:nvPicPr>
          <p:cNvPr id="63" name="Image"/>
          <p:cNvPicPr>
            <a:picLocks noChangeAspect="1"/>
          </p:cNvPicPr>
          <p:nvPr/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1231900" y="4635500"/>
            <a:ext cx="1056085" cy="378389"/>
          </a:xfrm>
          <a:prstGeom prst="rect">
            <a:avLst/>
          </a:prstGeom>
        </p:spPr>
      </p:pic>
      <p:sp>
        <p:nvSpPr>
          <p:cNvPr id="486" name="object 486"/>
          <p:cNvSpPr/>
          <p:nvPr/>
        </p:nvSpPr>
        <p:spPr>
          <a:xfrm>
            <a:off x="2475884" y="4793801"/>
            <a:ext cx="123110" cy="123109"/>
          </a:xfrm>
          <a:custGeom>
            <a:avLst/>
            <a:gdLst/>
            <a:ahLst/>
            <a:cxnLst/>
            <a:rect l="l" t="t" r="r" b="b"/>
            <a:pathLst>
              <a:path w="123110" h="123109">
                <a:moveTo>
                  <a:pt x="0" y="61556"/>
                </a:moveTo>
                <a:cubicBezTo>
                  <a:pt x="0" y="27560"/>
                  <a:pt x="27560" y="0"/>
                  <a:pt x="61555" y="0"/>
                </a:cubicBezTo>
                <a:lnTo>
                  <a:pt x="61555" y="0"/>
                </a:lnTo>
                <a:lnTo>
                  <a:pt x="61555" y="0"/>
                </a:lnTo>
                <a:lnTo>
                  <a:pt x="61555" y="0"/>
                </a:lnTo>
                <a:cubicBezTo>
                  <a:pt x="95551" y="0"/>
                  <a:pt x="123110" y="27559"/>
                  <a:pt x="123110" y="61555"/>
                </a:cubicBezTo>
                <a:lnTo>
                  <a:pt x="123110" y="61555"/>
                </a:lnTo>
                <a:cubicBezTo>
                  <a:pt x="123110" y="61555"/>
                  <a:pt x="123110" y="61555"/>
                  <a:pt x="123110" y="61555"/>
                </a:cubicBezTo>
                <a:lnTo>
                  <a:pt x="123110" y="61555"/>
                </a:lnTo>
                <a:lnTo>
                  <a:pt x="123110" y="61554"/>
                </a:lnTo>
                <a:lnTo>
                  <a:pt x="123110" y="61554"/>
                </a:lnTo>
                <a:cubicBezTo>
                  <a:pt x="123110" y="95550"/>
                  <a:pt x="95551" y="123109"/>
                  <a:pt x="61555" y="123109"/>
                </a:cubicBezTo>
                <a:lnTo>
                  <a:pt x="61555" y="123109"/>
                </a:lnTo>
                <a:lnTo>
                  <a:pt x="61555" y="123109"/>
                </a:lnTo>
                <a:lnTo>
                  <a:pt x="61555" y="123109"/>
                </a:lnTo>
                <a:cubicBezTo>
                  <a:pt x="27559" y="123109"/>
                  <a:pt x="0" y="95550"/>
                  <a:pt x="0" y="61554"/>
                </a:cubicBezTo>
                <a:close/>
              </a:path>
            </a:pathLst>
          </a:custGeom>
          <a:solidFill>
            <a:srgbClr val="d0d0d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7" name="object 487"/>
          <p:cNvSpPr/>
          <p:nvPr/>
        </p:nvSpPr>
        <p:spPr>
          <a:xfrm>
            <a:off x="8585136" y="4813637"/>
            <a:ext cx="79318" cy="79315"/>
          </a:xfrm>
          <a:custGeom>
            <a:avLst/>
            <a:gdLst/>
            <a:ahLst/>
            <a:cxnLst/>
            <a:rect l="l" t="t" r="r" b="b"/>
            <a:pathLst>
              <a:path w="79318" h="79315">
                <a:moveTo>
                  <a:pt x="4" y="39658"/>
                </a:moveTo>
                <a:cubicBezTo>
                  <a:pt x="4" y="17756"/>
                  <a:pt x="17759" y="0"/>
                  <a:pt x="39662" y="0"/>
                </a:cubicBezTo>
                <a:lnTo>
                  <a:pt x="39662" y="0"/>
                </a:lnTo>
                <a:lnTo>
                  <a:pt x="39660" y="0"/>
                </a:lnTo>
                <a:lnTo>
                  <a:pt x="39660" y="0"/>
                </a:lnTo>
                <a:cubicBezTo>
                  <a:pt x="61563" y="0"/>
                  <a:pt x="79318" y="17755"/>
                  <a:pt x="79318" y="39658"/>
                </a:cubicBezTo>
                <a:lnTo>
                  <a:pt x="79318" y="39658"/>
                </a:lnTo>
                <a:cubicBezTo>
                  <a:pt x="79318" y="39658"/>
                  <a:pt x="79318" y="39658"/>
                  <a:pt x="79318" y="39658"/>
                </a:cubicBezTo>
                <a:lnTo>
                  <a:pt x="79318" y="39658"/>
                </a:lnTo>
                <a:lnTo>
                  <a:pt x="79317" y="39657"/>
                </a:lnTo>
                <a:lnTo>
                  <a:pt x="79317" y="39657"/>
                </a:lnTo>
                <a:cubicBezTo>
                  <a:pt x="79317" y="61560"/>
                  <a:pt x="61561" y="79315"/>
                  <a:pt x="39659" y="79315"/>
                </a:cubicBezTo>
                <a:lnTo>
                  <a:pt x="39659" y="79315"/>
                </a:lnTo>
                <a:lnTo>
                  <a:pt x="39658" y="79314"/>
                </a:lnTo>
                <a:lnTo>
                  <a:pt x="39658" y="79314"/>
                </a:lnTo>
                <a:cubicBezTo>
                  <a:pt x="17756" y="79314"/>
                  <a:pt x="0" y="61559"/>
                  <a:pt x="0" y="39657"/>
                </a:cubicBezTo>
                <a:close/>
              </a:path>
            </a:pathLst>
          </a:custGeom>
          <a:solidFill>
            <a:srgbClr val="87878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8" name="object 488"/>
          <p:cNvSpPr/>
          <p:nvPr/>
        </p:nvSpPr>
        <p:spPr>
          <a:xfrm>
            <a:off x="8770541" y="4789869"/>
            <a:ext cx="125807" cy="125806"/>
          </a:xfrm>
          <a:custGeom>
            <a:avLst/>
            <a:gdLst/>
            <a:ahLst/>
            <a:cxnLst/>
            <a:rect l="l" t="t" r="r" b="b"/>
            <a:pathLst>
              <a:path w="125807" h="125806">
                <a:moveTo>
                  <a:pt x="0" y="62904"/>
                </a:moveTo>
                <a:cubicBezTo>
                  <a:pt x="0" y="28163"/>
                  <a:pt x="28163" y="0"/>
                  <a:pt x="62904" y="0"/>
                </a:cubicBezTo>
                <a:lnTo>
                  <a:pt x="62904" y="0"/>
                </a:lnTo>
                <a:lnTo>
                  <a:pt x="62903" y="0"/>
                </a:lnTo>
                <a:lnTo>
                  <a:pt x="62903" y="0"/>
                </a:lnTo>
                <a:cubicBezTo>
                  <a:pt x="97644" y="0"/>
                  <a:pt x="125807" y="28163"/>
                  <a:pt x="125807" y="62903"/>
                </a:cubicBezTo>
                <a:lnTo>
                  <a:pt x="125807" y="62903"/>
                </a:lnTo>
                <a:cubicBezTo>
                  <a:pt x="125807" y="62903"/>
                  <a:pt x="125807" y="62904"/>
                  <a:pt x="125807" y="62904"/>
                </a:cubicBezTo>
                <a:lnTo>
                  <a:pt x="125807" y="62904"/>
                </a:lnTo>
                <a:lnTo>
                  <a:pt x="125807" y="62903"/>
                </a:lnTo>
                <a:lnTo>
                  <a:pt x="125807" y="62903"/>
                </a:lnTo>
                <a:cubicBezTo>
                  <a:pt x="125807" y="97644"/>
                  <a:pt x="97644" y="125806"/>
                  <a:pt x="62904" y="125806"/>
                </a:cubicBezTo>
                <a:lnTo>
                  <a:pt x="62904" y="125806"/>
                </a:lnTo>
                <a:lnTo>
                  <a:pt x="62904" y="125806"/>
                </a:lnTo>
                <a:lnTo>
                  <a:pt x="62904" y="125806"/>
                </a:lnTo>
                <a:cubicBezTo>
                  <a:pt x="28162" y="125806"/>
                  <a:pt x="0" y="97643"/>
                  <a:pt x="0" y="62902"/>
                </a:cubicBezTo>
                <a:close/>
              </a:path>
            </a:pathLst>
          </a:custGeom>
          <a:solidFill>
            <a:srgbClr val="ae102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9" name="object 489"/>
          <p:cNvSpPr/>
          <p:nvPr/>
        </p:nvSpPr>
        <p:spPr>
          <a:xfrm>
            <a:off x="2673685" y="4720409"/>
            <a:ext cx="1288733" cy="261610"/>
          </a:xfrm>
          <a:custGeom>
            <a:avLst/>
            <a:gdLst/>
            <a:ahLst/>
            <a:cxnLst/>
            <a:rect l="l" t="t" r="r" b="b"/>
            <a:pathLst>
              <a:path w="1288733" h="261610">
                <a:moveTo>
                  <a:pt x="0" y="0"/>
                </a:moveTo>
                <a:lnTo>
                  <a:pt x="1288733" y="0"/>
                </a:lnTo>
                <a:lnTo>
                  <a:pt x="1288733" y="261610"/>
                </a:lnTo>
                <a:lnTo>
                  <a:pt x="0" y="26161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2765125" y="4794727"/>
            <a:ext cx="1139812" cy="15263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070" spc="10" dirty="0">
                <a:solidFill>
                  <a:srgbClr val="878787"/>
                </a:solidFill>
                <a:latin typeface="Calibri"/>
                <a:cs typeface="Calibri"/>
              </a:rPr>
              <a:t>Congress Highlights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90" name="object 490"/>
          <p:cNvSpPr/>
          <p:nvPr/>
        </p:nvSpPr>
        <p:spPr>
          <a:xfrm>
            <a:off x="-2313" y="0"/>
            <a:ext cx="3236814" cy="751090"/>
          </a:xfrm>
          <a:custGeom>
            <a:avLst/>
            <a:gdLst/>
            <a:ahLst/>
            <a:cxnLst/>
            <a:rect l="l" t="t" r="r" b="b"/>
            <a:pathLst>
              <a:path w="3236814" h="751090">
                <a:moveTo>
                  <a:pt x="0" y="0"/>
                </a:moveTo>
                <a:lnTo>
                  <a:pt x="3236814" y="0"/>
                </a:lnTo>
                <a:lnTo>
                  <a:pt x="3236814" y="751090"/>
                </a:lnTo>
                <a:lnTo>
                  <a:pt x="0" y="751090"/>
                </a:lnTo>
                <a:close/>
              </a:path>
            </a:pathLst>
          </a:custGeom>
          <a:solidFill>
            <a:srgbClr val="ae102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pic>
        <p:nvPicPr>
          <p:cNvPr id="64" name="Image"/>
          <p:cNvPicPr>
            <a:picLocks noChangeAspect="1"/>
          </p:cNvPicPr>
          <p:nvPr/>
        </p:nvPicPr>
        <p:blipFill>
          <a:blip r:embed="rId6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2374900" y="38100"/>
            <a:ext cx="1928529" cy="708890"/>
          </a:xfrm>
          <a:prstGeom prst="rect">
            <a:avLst/>
          </a:prstGeom>
        </p:spPr>
      </p:pic>
      <p:sp>
        <p:nvSpPr>
          <p:cNvPr id="491" name="object 491"/>
          <p:cNvSpPr/>
          <p:nvPr/>
        </p:nvSpPr>
        <p:spPr>
          <a:xfrm>
            <a:off x="222060" y="739324"/>
            <a:ext cx="8616700" cy="12700"/>
          </a:xfrm>
          <a:custGeom>
            <a:avLst/>
            <a:gdLst/>
            <a:ahLst/>
            <a:cxnLst/>
            <a:rect l="l" t="t" r="r" b="b"/>
            <a:pathLst>
              <a:path w="8616700" h="12700">
                <a:moveTo>
                  <a:pt x="6350" y="6350"/>
                </a:moveTo>
                <a:lnTo>
                  <a:pt x="8610350" y="6350"/>
                </a:lnTo>
              </a:path>
            </a:pathLst>
          </a:custGeom>
          <a:ln w="12700">
            <a:solidFill>
              <a:srgbClr val="ae1022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" name="text 1"/>
          <p:cNvSpPr txBox="1"/>
          <p:nvPr/>
        </p:nvSpPr>
        <p:spPr>
          <a:xfrm>
            <a:off x="218052" y="135943"/>
            <a:ext cx="1689354" cy="533241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2000" spc="10" dirty="0">
                <a:solidFill>
                  <a:srgbClr val="ffffff"/>
                </a:solidFill>
                <a:latin typeface="Calibri"/>
                <a:cs typeface="Calibri"/>
              </a:rPr>
              <a:t>TAKE  HOME</a:t>
            </a:r>
            <a:endParaRPr sz="20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2000" spc="10" dirty="0">
                <a:solidFill>
                  <a:srgbClr val="ffffff"/>
                </a:solidFill>
                <a:latin typeface="Calibri"/>
                <a:cs typeface="Calibri"/>
              </a:rPr>
              <a:t>MESSAGE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65" name="Image"/>
          <p:cNvPicPr>
            <a:picLocks noChangeAspect="1"/>
          </p:cNvPicPr>
          <p:nvPr/>
        </p:nvPicPr>
        <p:blipFill>
          <a:blip r:embed="rId6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0">
            <a:off x="1943100" y="0"/>
            <a:ext cx="1520801" cy="474273"/>
          </a:xfrm>
          <a:prstGeom prst="rect">
            <a:avLst/>
          </a:prstGeom>
        </p:spPr>
      </p:pic>
      <p:sp>
        <p:nvSpPr>
          <p:cNvPr id="1" name="text 1"/>
          <p:cNvSpPr txBox="1"/>
          <p:nvPr/>
        </p:nvSpPr>
        <p:spPr>
          <a:xfrm>
            <a:off x="4609958" y="228398"/>
            <a:ext cx="4312603" cy="390634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2050" b="1" spc="10" dirty="0">
                <a:solidFill>
                  <a:srgbClr val="ae1022"/>
                </a:solidFill>
                <a:latin typeface="Arial"/>
                <a:cs typeface="Arial"/>
              </a:rPr>
              <a:t>ACUTE CORONARY SYNDROMES</a:t>
            </a:r>
            <a:endParaRPr sz="20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228410" y="906396"/>
            <a:ext cx="4553270" cy="37500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580" spc="10" dirty="0">
                <a:solidFill>
                  <a:srgbClr val="ae1022"/>
                </a:solidFill>
                <a:latin typeface="Calibri"/>
                <a:cs typeface="Calibri"/>
              </a:rPr>
              <a:t>● </a:t>
            </a:r>
            <a:r>
              <a:rPr sz="2130" b="1" spc="10" dirty="0">
                <a:latin typeface="Arial"/>
                <a:cs typeface="Arial"/>
              </a:rPr>
              <a:t>Diagnosis of myocardial infarction</a:t>
            </a:r>
            <a:endParaRPr sz="21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408410" y="1253512"/>
            <a:ext cx="6887662" cy="285826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650" spc="10" dirty="0">
                <a:solidFill>
                  <a:srgbClr val="878787"/>
                </a:solidFill>
                <a:latin typeface="Arial"/>
                <a:cs typeface="Arial"/>
              </a:rPr>
              <a:t>•  </a:t>
            </a:r>
            <a:r>
              <a:rPr sz="1600" spc="10" dirty="0">
                <a:solidFill>
                  <a:srgbClr val="ae1022"/>
                </a:solidFill>
                <a:latin typeface="Calibri"/>
                <a:cs typeface="Calibri"/>
              </a:rPr>
              <a:t>HiSTORIC</a:t>
            </a:r>
            <a:r>
              <a:rPr sz="1600" spc="10" dirty="0">
                <a:latin typeface="Calibri"/>
                <a:cs typeface="Calibri"/>
              </a:rPr>
              <a:t> and </a:t>
            </a:r>
            <a:r>
              <a:rPr sz="1600" spc="10" dirty="0">
                <a:solidFill>
                  <a:srgbClr val="ae1022"/>
                </a:solidFill>
                <a:latin typeface="Calibri"/>
                <a:cs typeface="Calibri"/>
              </a:rPr>
              <a:t>RAPID-TnT</a:t>
            </a:r>
            <a:r>
              <a:rPr sz="1600" spc="10" dirty="0">
                <a:latin typeface="Calibri"/>
                <a:cs typeface="Calibri"/>
              </a:rPr>
              <a:t>: Early rule-out is safe and reduces congestion at the ED.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228410" y="1681096"/>
            <a:ext cx="2921066" cy="37500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640" spc="10" dirty="0">
                <a:solidFill>
                  <a:srgbClr val="ae1022"/>
                </a:solidFill>
                <a:latin typeface="Calibri"/>
                <a:cs typeface="Calibri"/>
              </a:rPr>
              <a:t>● </a:t>
            </a:r>
            <a:r>
              <a:rPr sz="2190" b="1" spc="10" dirty="0">
                <a:latin typeface="Arial"/>
                <a:cs typeface="Arial"/>
              </a:rPr>
              <a:t>Relief of hypoxaemia</a:t>
            </a:r>
            <a:endParaRPr sz="21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408410" y="2028212"/>
            <a:ext cx="8138961" cy="480472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620" spc="10" dirty="0">
                <a:solidFill>
                  <a:srgbClr val="878787"/>
                </a:solidFill>
                <a:latin typeface="Arial"/>
                <a:cs typeface="Arial"/>
              </a:rPr>
              <a:t>•  </a:t>
            </a:r>
            <a:r>
              <a:rPr sz="1570" spc="10" dirty="0">
                <a:solidFill>
                  <a:srgbClr val="ae1022"/>
                </a:solidFill>
                <a:latin typeface="Calibri"/>
                <a:cs typeface="Calibri"/>
              </a:rPr>
              <a:t>NZOTACS: </a:t>
            </a:r>
            <a:r>
              <a:rPr sz="1570" spc="10" dirty="0">
                <a:latin typeface="Calibri"/>
                <a:cs typeface="Calibri"/>
              </a:rPr>
              <a:t>No need for routine oxygen therapy for patients with suspected ACS who do not have</a:t>
            </a:r>
            <a:endParaRPr sz="1500">
              <a:latin typeface="Calibri"/>
              <a:cs typeface="Calibri"/>
            </a:endParaRPr>
          </a:p>
          <a:p>
            <a:pPr marL="180000">
              <a:lnSpc>
                <a:spcPct val="100000"/>
              </a:lnSpc>
            </a:pPr>
            <a:r>
              <a:rPr sz="1600" spc="10" dirty="0">
                <a:latin typeface="Calibri"/>
                <a:cs typeface="Calibri"/>
              </a:rPr>
              <a:t>hypoxaemia.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228410" y="2709796"/>
            <a:ext cx="2814386" cy="375009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700" spc="10" dirty="0">
                <a:solidFill>
                  <a:srgbClr val="ae1022"/>
                </a:solidFill>
                <a:latin typeface="Calibri"/>
                <a:cs typeface="Calibri"/>
              </a:rPr>
              <a:t>● </a:t>
            </a:r>
            <a:r>
              <a:rPr sz="2250" b="1" spc="10" dirty="0">
                <a:latin typeface="Arial"/>
                <a:cs typeface="Arial"/>
              </a:rPr>
              <a:t>Antiplatelet therapy</a:t>
            </a:r>
            <a:endParaRPr sz="2200">
              <a:latin typeface="Arial"/>
              <a:cs typeface="Arial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408410" y="3056912"/>
            <a:ext cx="8033209" cy="480472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620" spc="10" dirty="0">
                <a:solidFill>
                  <a:srgbClr val="878787"/>
                </a:solidFill>
                <a:latin typeface="Arial"/>
                <a:cs typeface="Arial"/>
              </a:rPr>
              <a:t>•  </a:t>
            </a:r>
            <a:r>
              <a:rPr sz="1570" spc="10" dirty="0">
                <a:solidFill>
                  <a:srgbClr val="ae1022"/>
                </a:solidFill>
                <a:latin typeface="Calibri"/>
                <a:cs typeface="Calibri"/>
              </a:rPr>
              <a:t>ISAR-REACT 5: </a:t>
            </a:r>
            <a:r>
              <a:rPr sz="1570" spc="10" dirty="0">
                <a:latin typeface="Calibri"/>
                <a:cs typeface="Calibri"/>
              </a:rPr>
              <a:t>Better ischaemic outcomes and similar bleeding with a prasugrel-based strategy</a:t>
            </a:r>
            <a:endParaRPr sz="1500">
              <a:latin typeface="Calibri"/>
              <a:cs typeface="Calibri"/>
            </a:endParaRPr>
          </a:p>
          <a:p>
            <a:pPr marL="180000">
              <a:lnSpc>
                <a:spcPct val="100000"/>
              </a:lnSpc>
            </a:pPr>
            <a:r>
              <a:rPr sz="1600" spc="10" dirty="0">
                <a:latin typeface="Calibri"/>
                <a:cs typeface="Calibri"/>
              </a:rPr>
              <a:t>compared with a ticagrelor-based strategy in invasive ACS.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" name="text 1"/>
          <p:cNvSpPr txBox="1"/>
          <p:nvPr/>
        </p:nvSpPr>
        <p:spPr>
          <a:xfrm>
            <a:off x="408410" y="3641112"/>
            <a:ext cx="8209068" cy="730847"/>
          </a:xfrm>
          <a:prstGeom prst="rect">
            <a:avLst/>
          </a:prstGeom>
        </p:spPr>
        <p:txBody>
          <a:bodyPr wrap="none" lIns="0" tIns="0" rIns="0" bIns="0" rtlCol="0" vert="horz">
            <a:spAutoFit/>
          </a:bodyPr>
          <a:lstStyle/>
          <a:p>
            <a:pPr marL="0">
              <a:lnSpc>
                <a:spcPct val="100000"/>
              </a:lnSpc>
            </a:pPr>
            <a:r>
              <a:rPr sz="1650" spc="10" dirty="0">
                <a:solidFill>
                  <a:srgbClr val="878787"/>
                </a:solidFill>
                <a:latin typeface="Arial"/>
                <a:cs typeface="Arial"/>
              </a:rPr>
              <a:t>•  </a:t>
            </a:r>
            <a:r>
              <a:rPr sz="1600" spc="10" dirty="0">
                <a:solidFill>
                  <a:srgbClr val="ae1022"/>
                </a:solidFill>
                <a:latin typeface="Calibri"/>
                <a:cs typeface="Calibri"/>
              </a:rPr>
              <a:t>POPULAR AGE: </a:t>
            </a:r>
            <a:r>
              <a:rPr sz="1600" spc="10" dirty="0">
                <a:latin typeface="Calibri"/>
                <a:cs typeface="Calibri"/>
              </a:rPr>
              <a:t>Less bleeding with clopidogrel in a trial specific to elderly patients.</a:t>
            </a:r>
            <a:endParaRPr sz="1600">
              <a:latin typeface="Calibri"/>
              <a:cs typeface="Calibri"/>
            </a:endParaRPr>
          </a:p>
          <a:p>
            <a:pPr marL="0">
              <a:lnSpc>
                <a:spcPct val="100000"/>
              </a:lnSpc>
            </a:pPr>
            <a:r>
              <a:rPr sz="1620" spc="10" dirty="0">
                <a:solidFill>
                  <a:srgbClr val="878787"/>
                </a:solidFill>
                <a:latin typeface="Arial"/>
                <a:cs typeface="Arial"/>
              </a:rPr>
              <a:t>•  </a:t>
            </a:r>
            <a:r>
              <a:rPr sz="1570" spc="10" dirty="0">
                <a:solidFill>
                  <a:srgbClr val="ae1022"/>
                </a:solidFill>
                <a:latin typeface="Calibri"/>
                <a:cs typeface="Calibri"/>
              </a:rPr>
              <a:t>POPULAR Genetics: </a:t>
            </a:r>
            <a:r>
              <a:rPr sz="1570" spc="10" dirty="0">
                <a:latin typeface="Calibri"/>
                <a:cs typeface="Calibri"/>
              </a:rPr>
              <a:t>Genetic testing guidance is noninferior to standard therapy with prasugrel or</a:t>
            </a:r>
            <a:endParaRPr sz="1500">
              <a:latin typeface="Calibri"/>
              <a:cs typeface="Calibri"/>
            </a:endParaRPr>
          </a:p>
          <a:p>
            <a:pPr marL="180000">
              <a:lnSpc>
                <a:spcPct val="100000"/>
              </a:lnSpc>
            </a:pPr>
            <a:r>
              <a:rPr sz="1600" spc="10" dirty="0">
                <a:latin typeface="Calibri"/>
                <a:cs typeface="Calibri"/>
              </a:rPr>
              <a:t>ticagrelor in STEMI, and reduces bleeding.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2019-09-29T23:52:32Z</dcterms:created>
  <dcterms:modified xsi:type="dcterms:W3CDTF">2019-09-29T23:52:32Z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2019-09-29T00:00:00Z</vt:filetime>
  </property>
  <property fmtid="{D5CDD505-2E9C-101B-9397-08002B2CF9AE}" pid="3" name="LastSaved">
    <vt:filetime>2019-09-29T00:00:00Z</vt:filetime>
  </property>
</Properties>
</file>