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750" r:id="rId2"/>
    <p:sldId id="256" r:id="rId3"/>
    <p:sldId id="828" r:id="rId4"/>
    <p:sldId id="829" r:id="rId5"/>
    <p:sldId id="837" r:id="rId6"/>
    <p:sldId id="867" r:id="rId7"/>
    <p:sldId id="857" r:id="rId8"/>
    <p:sldId id="836" r:id="rId9"/>
    <p:sldId id="838" r:id="rId10"/>
    <p:sldId id="832" r:id="rId11"/>
    <p:sldId id="833" r:id="rId12"/>
    <p:sldId id="830" r:id="rId13"/>
    <p:sldId id="839" r:id="rId14"/>
    <p:sldId id="835" r:id="rId15"/>
    <p:sldId id="868" r:id="rId16"/>
    <p:sldId id="834" r:id="rId17"/>
    <p:sldId id="827" r:id="rId18"/>
    <p:sldId id="826" r:id="rId19"/>
    <p:sldId id="842" r:id="rId20"/>
    <p:sldId id="416" r:id="rId21"/>
    <p:sldId id="869" r:id="rId22"/>
    <p:sldId id="870" r:id="rId23"/>
    <p:sldId id="392" r:id="rId24"/>
    <p:sldId id="840" r:id="rId25"/>
    <p:sldId id="845" r:id="rId26"/>
    <p:sldId id="846" r:id="rId27"/>
    <p:sldId id="864" r:id="rId28"/>
    <p:sldId id="866" r:id="rId29"/>
    <p:sldId id="878" r:id="rId30"/>
    <p:sldId id="865" r:id="rId31"/>
    <p:sldId id="848" r:id="rId32"/>
    <p:sldId id="872" r:id="rId33"/>
    <p:sldId id="844" r:id="rId34"/>
    <p:sldId id="843" r:id="rId35"/>
    <p:sldId id="862" r:id="rId36"/>
    <p:sldId id="863" r:id="rId37"/>
    <p:sldId id="861" r:id="rId38"/>
    <p:sldId id="849" r:id="rId39"/>
    <p:sldId id="875" r:id="rId40"/>
    <p:sldId id="876" r:id="rId41"/>
    <p:sldId id="877" r:id="rId42"/>
    <p:sldId id="847" r:id="rId43"/>
    <p:sldId id="873" r:id="rId44"/>
    <p:sldId id="851" r:id="rId45"/>
    <p:sldId id="852" r:id="rId46"/>
    <p:sldId id="853" r:id="rId47"/>
    <p:sldId id="850" r:id="rId48"/>
    <p:sldId id="288"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5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2" autoAdjust="0"/>
    <p:restoredTop sz="94660"/>
  </p:normalViewPr>
  <p:slideViewPr>
    <p:cSldViewPr snapToGrid="0">
      <p:cViewPr varScale="1">
        <p:scale>
          <a:sx n="90" d="100"/>
          <a:sy n="90" d="100"/>
        </p:scale>
        <p:origin x="84" y="176"/>
      </p:cViewPr>
      <p:guideLst/>
    </p:cSldViewPr>
  </p:slideViewPr>
  <p:notesTextViewPr>
    <p:cViewPr>
      <p:scale>
        <a:sx n="1" d="1"/>
        <a:sy n="1" d="1"/>
      </p:scale>
      <p:origin x="0" y="0"/>
    </p:cViewPr>
  </p:notesTextViewPr>
  <p:sorterViewPr>
    <p:cViewPr>
      <p:scale>
        <a:sx n="100" d="100"/>
        <a:sy n="100" d="100"/>
      </p:scale>
      <p:origin x="0" y="-14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9B95B-EC63-44C9-8DAF-C7E4DDB34002}" type="datetimeFigureOut">
              <a:rPr lang="en-US" smtClean="0"/>
              <a:t>2/28/2019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33E78A-3303-423D-9F11-405704FAC273}" type="slidenum">
              <a:rPr lang="en-US" smtClean="0"/>
              <a:t>‹#›</a:t>
            </a:fld>
            <a:endParaRPr lang="en-US"/>
          </a:p>
        </p:txBody>
      </p:sp>
    </p:spTree>
    <p:extLst>
      <p:ext uri="{BB962C8B-B14F-4D97-AF65-F5344CB8AC3E}">
        <p14:creationId xmlns:p14="http://schemas.microsoft.com/office/powerpoint/2010/main" val="3480886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16DAABCD-D05A-49A6-B5F0-FB151B9910CA}" type="datetimeFigureOut">
              <a:rPr lang="en-US" smtClean="0"/>
              <a:t>2/28/2019</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D289ED4-A708-4DB2-AB7D-5B02BD5EB666}"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3136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DAABCD-D05A-49A6-B5F0-FB151B9910CA}"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1798447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6DAABCD-D05A-49A6-B5F0-FB151B9910CA}"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89ED4-A708-4DB2-AB7D-5B02BD5EB666}"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138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DAABCD-D05A-49A6-B5F0-FB151B9910CA}"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2931944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DAABCD-D05A-49A6-B5F0-FB151B9910CA}" type="datetimeFigureOut">
              <a:rPr lang="en-US" smtClean="0"/>
              <a:t>2/28/2019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598790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DAABCD-D05A-49A6-B5F0-FB151B9910CA}" type="datetimeFigureOut">
              <a:rPr lang="en-US" smtClean="0"/>
              <a:t>2/28/2019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169462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DAABCD-D05A-49A6-B5F0-FB151B9910CA}" type="datetimeFigureOut">
              <a:rPr lang="en-US" smtClean="0"/>
              <a:t>2/28/2019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3086163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6DAABCD-D05A-49A6-B5F0-FB151B9910CA}"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2998787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6DAABCD-D05A-49A6-B5F0-FB151B9910CA}"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2988308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DAABCD-D05A-49A6-B5F0-FB151B9910CA}"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3591174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DAABCD-D05A-49A6-B5F0-FB151B9910CA}"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3832970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16DAABCD-D05A-49A6-B5F0-FB151B9910CA}" type="datetimeFigureOut">
              <a:rPr lang="en-US" smtClean="0"/>
              <a:t>2/28/2019</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2D289ED4-A708-4DB2-AB7D-5B02BD5EB666}" type="slidenum">
              <a:rPr lang="en-US" smtClean="0"/>
              <a:t>‹#›</a:t>
            </a:fld>
            <a:endParaRPr lang="en-US"/>
          </a:p>
        </p:txBody>
      </p:sp>
    </p:spTree>
    <p:extLst>
      <p:ext uri="{BB962C8B-B14F-4D97-AF65-F5344CB8AC3E}">
        <p14:creationId xmlns:p14="http://schemas.microsoft.com/office/powerpoint/2010/main" val="11664975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5CA0D1-C954-415B-A6AB-F39569135356}"/>
              </a:ext>
            </a:extLst>
          </p:cNvPr>
          <p:cNvSpPr>
            <a:spLocks noGrp="1"/>
          </p:cNvSpPr>
          <p:nvPr>
            <p:ph idx="1"/>
          </p:nvPr>
        </p:nvSpPr>
        <p:spPr>
          <a:xfrm>
            <a:off x="1143000" y="1488558"/>
            <a:ext cx="9872871" cy="4607442"/>
          </a:xfrm>
        </p:spPr>
        <p:txBody>
          <a:bodyPr rtlCol="0">
            <a:normAutofit/>
          </a:bodyPr>
          <a:lstStyle/>
          <a:p>
            <a:pPr algn="ctr">
              <a:buNone/>
              <a:defRPr/>
            </a:pPr>
            <a:r>
              <a:rPr lang="en-US" altLang="fa-IR" sz="4000" b="1" i="1" dirty="0">
                <a:solidFill>
                  <a:srgbClr val="7030A0"/>
                </a:solidFill>
                <a:latin typeface="Berlin Sans FB Demi" pitchFamily="34" charset="0"/>
              </a:rPr>
              <a:t>Au nom de Dieu le Tre`s  </a:t>
            </a:r>
            <a:r>
              <a:rPr lang="en-US" altLang="fa-IR" sz="4000" b="1" i="1" dirty="0" err="1">
                <a:solidFill>
                  <a:srgbClr val="7030A0"/>
                </a:solidFill>
                <a:latin typeface="Berlin Sans FB Demi" pitchFamily="34" charset="0"/>
              </a:rPr>
              <a:t>Mise´ricordieux</a:t>
            </a:r>
            <a:r>
              <a:rPr lang="en-US" altLang="fa-IR" sz="4000" b="1" i="1" dirty="0">
                <a:solidFill>
                  <a:srgbClr val="7030A0"/>
                </a:solidFill>
                <a:latin typeface="Berlin Sans FB Demi" pitchFamily="34" charset="0"/>
              </a:rPr>
              <a:t>,</a:t>
            </a:r>
          </a:p>
          <a:p>
            <a:pPr algn="ctr">
              <a:buNone/>
              <a:defRPr/>
            </a:pPr>
            <a:r>
              <a:rPr lang="en-US" altLang="fa-IR" sz="4000" b="1" i="1" dirty="0">
                <a:solidFill>
                  <a:srgbClr val="7030A0"/>
                </a:solidFill>
                <a:latin typeface="Berlin Sans FB Demi" pitchFamily="34" charset="0"/>
              </a:rPr>
              <a:t>Le Tout </a:t>
            </a:r>
            <a:r>
              <a:rPr lang="en-US" altLang="fa-IR" sz="4000" b="1" i="1" dirty="0" err="1">
                <a:solidFill>
                  <a:srgbClr val="7030A0"/>
                </a:solidFill>
                <a:latin typeface="Berlin Sans FB Demi" pitchFamily="34" charset="0"/>
              </a:rPr>
              <a:t>Mise´ricordieux</a:t>
            </a:r>
            <a:endParaRPr lang="en-US" altLang="fa-IR" sz="4000" b="1" i="1" dirty="0">
              <a:solidFill>
                <a:srgbClr val="7030A0"/>
              </a:solidFill>
              <a:latin typeface="Berlin Sans FB Demi" pitchFamily="34" charset="0"/>
            </a:endParaRPr>
          </a:p>
          <a:p>
            <a:pPr marL="0" indent="0" algn="r" rtl="1">
              <a:buNone/>
              <a:defRPr/>
            </a:pPr>
            <a:endParaRPr lang="en-US" sz="3200" dirty="0"/>
          </a:p>
          <a:p>
            <a:pPr marL="0" indent="0" algn="r" rtl="1">
              <a:buNone/>
              <a:defRPr/>
            </a:pPr>
            <a:endParaRPr lang="en-US" sz="3200" dirty="0"/>
          </a:p>
          <a:p>
            <a:pPr marL="0" indent="0" algn="ctr" rtl="1">
              <a:buNone/>
              <a:defRPr/>
            </a:pPr>
            <a:r>
              <a:rPr lang="fa-IR" sz="3200" b="1" dirty="0">
                <a:solidFill>
                  <a:srgbClr val="C00000"/>
                </a:solidFill>
              </a:rPr>
              <a:t>بنام خداوند بخشنده مهربان </a:t>
            </a:r>
            <a:endParaRPr lang="en-US" sz="3200" b="1"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A3028-F7DE-45A2-B26B-963A03C8C233}"/>
              </a:ext>
            </a:extLst>
          </p:cNvPr>
          <p:cNvSpPr>
            <a:spLocks noGrp="1"/>
          </p:cNvSpPr>
          <p:nvPr>
            <p:ph type="ctrTitle"/>
          </p:nvPr>
        </p:nvSpPr>
        <p:spPr>
          <a:xfrm>
            <a:off x="1039096" y="-134177"/>
            <a:ext cx="9966960" cy="4365935"/>
          </a:xfrm>
        </p:spPr>
        <p:txBody>
          <a:bodyPr>
            <a:normAutofit fontScale="90000"/>
          </a:bodyPr>
          <a:lstStyle/>
          <a:p>
            <a:pPr rtl="1">
              <a:lnSpc>
                <a:spcPct val="150000"/>
              </a:lnSpc>
            </a:pP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r>
              <a:rPr lang="en-US" sz="6000" i="1" dirty="0">
                <a:solidFill>
                  <a:srgbClr val="002060"/>
                </a:solidFill>
              </a:rPr>
              <a:t>Updates on </a:t>
            </a:r>
            <a:r>
              <a:rPr lang="en-US" sz="6000" i="1" dirty="0" err="1">
                <a:solidFill>
                  <a:srgbClr val="002060"/>
                </a:solidFill>
              </a:rPr>
              <a:t>DoAC</a:t>
            </a:r>
            <a:r>
              <a:rPr lang="en-US" sz="6000" i="1" cap="none" dirty="0" err="1">
                <a:solidFill>
                  <a:srgbClr val="002060"/>
                </a:solidFill>
              </a:rPr>
              <a:t>s</a:t>
            </a:r>
            <a:br>
              <a:rPr lang="en-US" dirty="0"/>
            </a:br>
            <a:endParaRPr lang="en-US" dirty="0"/>
          </a:p>
        </p:txBody>
      </p:sp>
      <p:sp>
        <p:nvSpPr>
          <p:cNvPr id="3" name="Subtitle 2">
            <a:extLst>
              <a:ext uri="{FF2B5EF4-FFF2-40B4-BE49-F238E27FC236}">
                <a16:creationId xmlns:a16="http://schemas.microsoft.com/office/drawing/2014/main" id="{73D58A8A-DD31-4EDA-A8EF-A843503ADFCD}"/>
              </a:ext>
            </a:extLst>
          </p:cNvPr>
          <p:cNvSpPr>
            <a:spLocks noGrp="1"/>
          </p:cNvSpPr>
          <p:nvPr>
            <p:ph type="subTitle" idx="1"/>
          </p:nvPr>
        </p:nvSpPr>
        <p:spPr>
          <a:xfrm>
            <a:off x="1525233" y="3693042"/>
            <a:ext cx="8767860" cy="2899144"/>
          </a:xfrm>
        </p:spPr>
        <p:txBody>
          <a:bodyPr>
            <a:normAutofit fontScale="85000" lnSpcReduction="20000"/>
          </a:bodyPr>
          <a:lstStyle/>
          <a:p>
            <a:endParaRPr lang="en-US" altLang="en-US" sz="1600" b="1" i="1" dirty="0">
              <a:solidFill>
                <a:srgbClr val="FF0000"/>
              </a:solidFill>
            </a:endParaRPr>
          </a:p>
          <a:p>
            <a:r>
              <a:rPr lang="en-US" altLang="en-US" sz="2800" b="1" i="1" dirty="0" err="1">
                <a:solidFill>
                  <a:srgbClr val="FF0000"/>
                </a:solidFill>
              </a:rPr>
              <a:t>Sezavar</a:t>
            </a:r>
            <a:r>
              <a:rPr lang="en-US" altLang="en-US" sz="2800" b="1" i="1" dirty="0">
                <a:solidFill>
                  <a:srgbClr val="FF0000"/>
                </a:solidFill>
              </a:rPr>
              <a:t> hashem, MD</a:t>
            </a:r>
          </a:p>
          <a:p>
            <a:r>
              <a:rPr lang="en-US" altLang="en-US" sz="2800" b="1" i="1" dirty="0" err="1">
                <a:solidFill>
                  <a:srgbClr val="FF0000"/>
                </a:solidFill>
              </a:rPr>
              <a:t>Mohebbi</a:t>
            </a:r>
            <a:r>
              <a:rPr lang="en-US" altLang="en-US" sz="2800" b="1" i="1" dirty="0">
                <a:solidFill>
                  <a:srgbClr val="FF0000"/>
                </a:solidFill>
              </a:rPr>
              <a:t> Bahram , MD</a:t>
            </a:r>
          </a:p>
          <a:p>
            <a:r>
              <a:rPr lang="en-US" altLang="en-US" sz="2800" b="1" i="1" dirty="0" err="1">
                <a:solidFill>
                  <a:srgbClr val="FF0000"/>
                </a:solidFill>
              </a:rPr>
              <a:t>Firuzi</a:t>
            </a:r>
            <a:r>
              <a:rPr lang="en-US" altLang="en-US" sz="2800" b="1" i="1" dirty="0">
                <a:solidFill>
                  <a:srgbClr val="FF0000"/>
                </a:solidFill>
              </a:rPr>
              <a:t> Ata, MD</a:t>
            </a:r>
          </a:p>
          <a:p>
            <a:r>
              <a:rPr lang="en-US" altLang="en-US" sz="2800" b="1" i="1" dirty="0" err="1">
                <a:solidFill>
                  <a:srgbClr val="FF0000"/>
                </a:solidFill>
              </a:rPr>
              <a:t>Eftekhar</a:t>
            </a:r>
            <a:r>
              <a:rPr lang="en-US" altLang="en-US" sz="2800" b="1" i="1" dirty="0">
                <a:solidFill>
                  <a:srgbClr val="FF0000"/>
                </a:solidFill>
              </a:rPr>
              <a:t> </a:t>
            </a:r>
            <a:r>
              <a:rPr lang="en-US" altLang="en-US" sz="2800" b="1" i="1" dirty="0" err="1">
                <a:solidFill>
                  <a:srgbClr val="FF0000"/>
                </a:solidFill>
              </a:rPr>
              <a:t>Zade</a:t>
            </a:r>
            <a:r>
              <a:rPr lang="en-US" altLang="en-US" sz="2800" b="1" i="1" dirty="0">
                <a:solidFill>
                  <a:srgbClr val="FF0000"/>
                </a:solidFill>
              </a:rPr>
              <a:t> Mahmoud, MD</a:t>
            </a:r>
          </a:p>
          <a:p>
            <a:r>
              <a:rPr lang="en-US" altLang="en-US" sz="2800" b="1" i="1" dirty="0" err="1">
                <a:solidFill>
                  <a:srgbClr val="FF0000"/>
                </a:solidFill>
              </a:rPr>
              <a:t>Mehrpooya</a:t>
            </a:r>
            <a:r>
              <a:rPr lang="en-US" altLang="en-US" sz="2800" b="1" i="1" dirty="0">
                <a:solidFill>
                  <a:srgbClr val="FF0000"/>
                </a:solidFill>
              </a:rPr>
              <a:t> Maryam MD,</a:t>
            </a:r>
            <a:br>
              <a:rPr lang="en-US" altLang="en-US" sz="2800" b="1" i="1" dirty="0">
                <a:solidFill>
                  <a:srgbClr val="FF0000"/>
                </a:solidFill>
              </a:rPr>
            </a:br>
            <a:endParaRPr lang="en-US" sz="2800" b="1" dirty="0"/>
          </a:p>
        </p:txBody>
      </p:sp>
    </p:spTree>
    <p:extLst>
      <p:ext uri="{BB962C8B-B14F-4D97-AF65-F5344CB8AC3E}">
        <p14:creationId xmlns:p14="http://schemas.microsoft.com/office/powerpoint/2010/main" val="808591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82EA26-025A-424E-B2E6-5E8345434F01}"/>
              </a:ext>
            </a:extLst>
          </p:cNvPr>
          <p:cNvSpPr>
            <a:spLocks noGrp="1"/>
          </p:cNvSpPr>
          <p:nvPr>
            <p:ph idx="1"/>
          </p:nvPr>
        </p:nvSpPr>
        <p:spPr>
          <a:xfrm>
            <a:off x="1254642" y="269358"/>
            <a:ext cx="8407696" cy="5768698"/>
          </a:xfrm>
        </p:spPr>
        <p:txBody>
          <a:bodyPr rtlCol="0">
            <a:normAutofit fontScale="25000" lnSpcReduction="20000"/>
          </a:bodyPr>
          <a:lstStyle/>
          <a:p>
            <a:pPr marL="365760" indent="-256032">
              <a:buFont typeface="Wingdings" panose="05000000000000000000" pitchFamily="2" charset="2"/>
              <a:buChar char="Ø"/>
              <a:defRPr/>
            </a:pPr>
            <a:endParaRPr lang="en-US" sz="8600" b="1" dirty="0">
              <a:solidFill>
                <a:schemeClr val="tx2">
                  <a:lumMod val="50000"/>
                </a:schemeClr>
              </a:solidFill>
            </a:endParaRPr>
          </a:p>
          <a:p>
            <a:pPr marL="109728" indent="0">
              <a:buNone/>
              <a:defRPr/>
            </a:pPr>
            <a:r>
              <a:rPr lang="en-US" sz="17600" dirty="0">
                <a:solidFill>
                  <a:srgbClr val="FF0000"/>
                </a:solidFill>
                <a:latin typeface="+mj-lt"/>
                <a:ea typeface="+mj-ea"/>
                <a:cs typeface="+mj-cs"/>
              </a:rPr>
              <a:t>Case 1</a:t>
            </a:r>
          </a:p>
          <a:p>
            <a:pPr marL="109728" indent="0">
              <a:buNone/>
              <a:defRPr/>
            </a:pPr>
            <a:endParaRPr lang="en-US" sz="17600" dirty="0">
              <a:solidFill>
                <a:srgbClr val="FF0000"/>
              </a:solidFill>
              <a:latin typeface="+mj-lt"/>
              <a:ea typeface="+mj-ea"/>
              <a:cs typeface="+mj-cs"/>
            </a:endParaRPr>
          </a:p>
          <a:p>
            <a:pPr marL="365760" indent="-256032">
              <a:buFont typeface="Wingdings" panose="05000000000000000000" pitchFamily="2" charset="2"/>
              <a:buChar char="Ø"/>
              <a:defRPr/>
            </a:pPr>
            <a:r>
              <a:rPr lang="en-US" sz="8600" b="1" dirty="0">
                <a:solidFill>
                  <a:schemeClr val="tx2">
                    <a:lumMod val="50000"/>
                  </a:schemeClr>
                </a:solidFill>
              </a:rPr>
              <a:t>The 68-years-old man with good socioeconomical condition</a:t>
            </a:r>
          </a:p>
          <a:p>
            <a:pPr marL="109728" indent="0">
              <a:buNone/>
              <a:defRPr/>
            </a:pPr>
            <a:endParaRPr lang="en-US" sz="8600" b="1" dirty="0">
              <a:solidFill>
                <a:schemeClr val="tx2">
                  <a:lumMod val="50000"/>
                </a:schemeClr>
              </a:solidFill>
            </a:endParaRPr>
          </a:p>
          <a:p>
            <a:pPr marL="365760" indent="-256032">
              <a:buFont typeface="Wingdings" panose="05000000000000000000" pitchFamily="2" charset="2"/>
              <a:buChar char="Ø"/>
              <a:defRPr/>
            </a:pPr>
            <a:r>
              <a:rPr lang="en-US" sz="8600" b="1" dirty="0">
                <a:solidFill>
                  <a:schemeClr val="tx2">
                    <a:lumMod val="50000"/>
                  </a:schemeClr>
                </a:solidFill>
              </a:rPr>
              <a:t>History of chronic kidney disease , AF rhythm and under warfarin</a:t>
            </a:r>
          </a:p>
          <a:p>
            <a:pPr marL="365760" indent="-256032">
              <a:buFont typeface="Wingdings" panose="05000000000000000000" pitchFamily="2" charset="2"/>
              <a:buChar char="Ø"/>
              <a:defRPr/>
            </a:pPr>
            <a:r>
              <a:rPr lang="en-US" sz="8600" b="1" dirty="0">
                <a:solidFill>
                  <a:schemeClr val="tx2">
                    <a:lumMod val="50000"/>
                  </a:schemeClr>
                </a:solidFill>
              </a:rPr>
              <a:t> Irregular monitoring of INR ( exhausted!!!!!!!)</a:t>
            </a:r>
          </a:p>
          <a:p>
            <a:pPr marL="109728" indent="0">
              <a:buNone/>
              <a:defRPr/>
            </a:pPr>
            <a:endParaRPr lang="en-US" sz="8600" b="1" dirty="0">
              <a:solidFill>
                <a:schemeClr val="tx2">
                  <a:lumMod val="50000"/>
                </a:schemeClr>
              </a:solidFill>
            </a:endParaRPr>
          </a:p>
          <a:p>
            <a:pPr marL="365760" indent="-256032">
              <a:buFont typeface="Wingdings" panose="05000000000000000000" pitchFamily="2" charset="2"/>
              <a:buChar char="Ø"/>
              <a:defRPr/>
            </a:pPr>
            <a:r>
              <a:rPr lang="en-US" sz="8600" b="1" dirty="0">
                <a:solidFill>
                  <a:schemeClr val="tx2">
                    <a:lumMod val="50000"/>
                  </a:schemeClr>
                </a:solidFill>
              </a:rPr>
              <a:t>History of ischemic stroke 4 years ago without neurological sequela</a:t>
            </a:r>
          </a:p>
          <a:p>
            <a:pPr marL="109728" indent="0">
              <a:buNone/>
              <a:defRPr/>
            </a:pPr>
            <a:endParaRPr lang="en-US" sz="8600" b="1" dirty="0">
              <a:solidFill>
                <a:schemeClr val="tx2">
                  <a:lumMod val="50000"/>
                </a:schemeClr>
              </a:solidFill>
            </a:endParaRPr>
          </a:p>
          <a:p>
            <a:pPr marL="365760" indent="-256032">
              <a:buFont typeface="Wingdings" panose="05000000000000000000" pitchFamily="2" charset="2"/>
              <a:buChar char="Ø"/>
              <a:defRPr/>
            </a:pPr>
            <a:r>
              <a:rPr lang="en-US" sz="8600" b="1" dirty="0">
                <a:solidFill>
                  <a:schemeClr val="tx2">
                    <a:lumMod val="50000"/>
                  </a:schemeClr>
                </a:solidFill>
              </a:rPr>
              <a:t>Presented with new lab exam : estimated creatinine clearance 14 ml/min and impending starting of dialysis</a:t>
            </a:r>
          </a:p>
          <a:p>
            <a:pPr marL="109728" indent="0">
              <a:buNone/>
              <a:defRPr/>
            </a:pPr>
            <a:endParaRPr lang="en-US" sz="8600" b="1" dirty="0">
              <a:solidFill>
                <a:schemeClr val="tx2">
                  <a:lumMod val="50000"/>
                </a:schemeClr>
              </a:solidFill>
            </a:endParaRPr>
          </a:p>
          <a:p>
            <a:pPr marL="365760" indent="-256032">
              <a:buFont typeface="Wingdings" panose="05000000000000000000" pitchFamily="2" charset="2"/>
              <a:buChar char="Ø"/>
              <a:defRPr/>
            </a:pPr>
            <a:r>
              <a:rPr lang="en-US" sz="8600" b="1" dirty="0">
                <a:solidFill>
                  <a:schemeClr val="tx2">
                    <a:lumMod val="50000"/>
                  </a:schemeClr>
                </a:solidFill>
              </a:rPr>
              <a:t> Which anticoagulant agent do you recommend for him ? </a:t>
            </a:r>
          </a:p>
          <a:p>
            <a:pPr marL="0" indent="0">
              <a:buFont typeface="Wingdings 3"/>
              <a:buChar char=""/>
              <a:defRPr/>
            </a:pPr>
            <a:endParaRPr lang="fa-IR" dirty="0"/>
          </a:p>
        </p:txBody>
      </p:sp>
    </p:spTree>
    <p:extLst>
      <p:ext uri="{BB962C8B-B14F-4D97-AF65-F5344CB8AC3E}">
        <p14:creationId xmlns:p14="http://schemas.microsoft.com/office/powerpoint/2010/main" val="2596725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82EA26-025A-424E-B2E6-5E8345434F01}"/>
              </a:ext>
            </a:extLst>
          </p:cNvPr>
          <p:cNvSpPr>
            <a:spLocks noGrp="1"/>
          </p:cNvSpPr>
          <p:nvPr>
            <p:ph idx="1"/>
          </p:nvPr>
        </p:nvSpPr>
        <p:spPr>
          <a:xfrm>
            <a:off x="1290084" y="616688"/>
            <a:ext cx="8407696" cy="5768698"/>
          </a:xfrm>
        </p:spPr>
        <p:txBody>
          <a:bodyPr rtlCol="0">
            <a:normAutofit fontScale="32500" lnSpcReduction="20000"/>
          </a:bodyPr>
          <a:lstStyle/>
          <a:p>
            <a:pPr marL="365760" indent="-256032">
              <a:buFont typeface="Wingdings" panose="05000000000000000000" pitchFamily="2" charset="2"/>
              <a:buChar char="Ø"/>
              <a:defRPr/>
            </a:pPr>
            <a:endParaRPr lang="en-US" sz="8600" b="1" dirty="0">
              <a:solidFill>
                <a:schemeClr val="tx2">
                  <a:lumMod val="50000"/>
                </a:schemeClr>
              </a:solidFill>
            </a:endParaRPr>
          </a:p>
          <a:p>
            <a:pPr marL="109728" indent="0">
              <a:buNone/>
              <a:defRPr/>
            </a:pPr>
            <a:r>
              <a:rPr lang="en-US" sz="17600" dirty="0">
                <a:solidFill>
                  <a:srgbClr val="FF0000"/>
                </a:solidFill>
                <a:latin typeface="+mj-lt"/>
                <a:ea typeface="+mj-ea"/>
                <a:cs typeface="+mj-cs"/>
              </a:rPr>
              <a:t>Case 1</a:t>
            </a:r>
          </a:p>
          <a:p>
            <a:pPr marL="109728" indent="0">
              <a:buNone/>
              <a:defRPr/>
            </a:pPr>
            <a:endParaRPr lang="en-US" sz="17600" dirty="0">
              <a:solidFill>
                <a:srgbClr val="FF0000"/>
              </a:solidFill>
              <a:latin typeface="+mj-lt"/>
              <a:ea typeface="+mj-ea"/>
              <a:cs typeface="+mj-cs"/>
            </a:endParaRPr>
          </a:p>
          <a:p>
            <a:pPr marL="109728" indent="0">
              <a:buNone/>
              <a:defRPr/>
            </a:pPr>
            <a:r>
              <a:rPr lang="en-US" sz="8600" b="1" dirty="0">
                <a:solidFill>
                  <a:schemeClr val="tx2">
                    <a:lumMod val="50000"/>
                  </a:schemeClr>
                </a:solidFill>
              </a:rPr>
              <a:t>Which anticoagulant agent do you recommend for him ?</a:t>
            </a:r>
          </a:p>
          <a:p>
            <a:pPr marL="109728" indent="0">
              <a:buNone/>
              <a:defRPr/>
            </a:pPr>
            <a:endParaRPr lang="en-US" sz="8600" b="1" dirty="0">
              <a:solidFill>
                <a:schemeClr val="tx2">
                  <a:lumMod val="50000"/>
                </a:schemeClr>
              </a:solidFill>
            </a:endParaRPr>
          </a:p>
          <a:p>
            <a:pPr marL="365760" indent="-256032">
              <a:buFont typeface="Wingdings" panose="05000000000000000000" pitchFamily="2" charset="2"/>
              <a:buChar char="Ø"/>
              <a:defRPr/>
            </a:pPr>
            <a:r>
              <a:rPr lang="en-US" sz="8600" b="1" dirty="0">
                <a:solidFill>
                  <a:schemeClr val="tx2">
                    <a:lumMod val="50000"/>
                  </a:schemeClr>
                </a:solidFill>
              </a:rPr>
              <a:t>Warfarin </a:t>
            </a:r>
          </a:p>
          <a:p>
            <a:pPr marL="365760" indent="-256032">
              <a:buFont typeface="Wingdings" panose="05000000000000000000" pitchFamily="2" charset="2"/>
              <a:buChar char="Ø"/>
              <a:defRPr/>
            </a:pPr>
            <a:r>
              <a:rPr lang="en-US" sz="8600" b="1" dirty="0">
                <a:solidFill>
                  <a:schemeClr val="tx2">
                    <a:lumMod val="50000"/>
                  </a:schemeClr>
                </a:solidFill>
              </a:rPr>
              <a:t> Rivaroxaban (10 mg daily )</a:t>
            </a:r>
          </a:p>
          <a:p>
            <a:pPr marL="365760" indent="-256032">
              <a:buFont typeface="Wingdings" panose="05000000000000000000" pitchFamily="2" charset="2"/>
              <a:buChar char="Ø"/>
              <a:defRPr/>
            </a:pPr>
            <a:r>
              <a:rPr lang="en-US" sz="8600" b="1" dirty="0">
                <a:solidFill>
                  <a:schemeClr val="tx2">
                    <a:lumMod val="50000"/>
                  </a:schemeClr>
                </a:solidFill>
              </a:rPr>
              <a:t> Apixaban ( 2.5 BID) </a:t>
            </a:r>
          </a:p>
          <a:p>
            <a:pPr marL="365760" indent="-256032">
              <a:buFont typeface="Wingdings" panose="05000000000000000000" pitchFamily="2" charset="2"/>
              <a:buChar char="Ø"/>
              <a:defRPr/>
            </a:pPr>
            <a:r>
              <a:rPr lang="en-US" sz="8600" b="1" dirty="0">
                <a:solidFill>
                  <a:schemeClr val="tx2">
                    <a:lumMod val="50000"/>
                  </a:schemeClr>
                </a:solidFill>
              </a:rPr>
              <a:t> Dabigatran ( 110 mg BID)</a:t>
            </a:r>
          </a:p>
          <a:p>
            <a:pPr marL="0" indent="0">
              <a:buFont typeface="Wingdings 3"/>
              <a:buChar char=""/>
              <a:defRPr/>
            </a:pPr>
            <a:endParaRPr lang="fa-IR" dirty="0"/>
          </a:p>
        </p:txBody>
      </p:sp>
    </p:spTree>
    <p:extLst>
      <p:ext uri="{BB962C8B-B14F-4D97-AF65-F5344CB8AC3E}">
        <p14:creationId xmlns:p14="http://schemas.microsoft.com/office/powerpoint/2010/main" val="1707460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A3B7255-9C0A-4CC6-96AA-9EE752DB49DC}"/>
              </a:ext>
            </a:extLst>
          </p:cNvPr>
          <p:cNvPicPr>
            <a:picLocks noGrp="1" noChangeAspect="1"/>
          </p:cNvPicPr>
          <p:nvPr>
            <p:ph idx="1"/>
          </p:nvPr>
        </p:nvPicPr>
        <p:blipFill rotWithShape="1">
          <a:blip r:embed="rId2"/>
          <a:srcRect l="11616" t="13182" r="13641" b="3891"/>
          <a:stretch/>
        </p:blipFill>
        <p:spPr>
          <a:xfrm>
            <a:off x="1630326" y="243636"/>
            <a:ext cx="8562753" cy="6333465"/>
          </a:xfrm>
          <a:prstGeom prst="rect">
            <a:avLst/>
          </a:prstGeom>
        </p:spPr>
      </p:pic>
    </p:spTree>
    <p:extLst>
      <p:ext uri="{BB962C8B-B14F-4D97-AF65-F5344CB8AC3E}">
        <p14:creationId xmlns:p14="http://schemas.microsoft.com/office/powerpoint/2010/main" val="407854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2FD8744-A314-486A-87E5-EA663F0D022E}"/>
              </a:ext>
            </a:extLst>
          </p:cNvPr>
          <p:cNvPicPr>
            <a:picLocks noGrp="1" noChangeAspect="1"/>
          </p:cNvPicPr>
          <p:nvPr>
            <p:ph idx="1"/>
          </p:nvPr>
        </p:nvPicPr>
        <p:blipFill rotWithShape="1">
          <a:blip r:embed="rId2"/>
          <a:srcRect l="15107" t="24558" r="15807" b="13264"/>
          <a:stretch/>
        </p:blipFill>
        <p:spPr>
          <a:xfrm>
            <a:off x="815163" y="429553"/>
            <a:ext cx="9994604" cy="5996767"/>
          </a:xfrm>
          <a:prstGeom prst="rect">
            <a:avLst/>
          </a:prstGeom>
        </p:spPr>
      </p:pic>
    </p:spTree>
    <p:extLst>
      <p:ext uri="{BB962C8B-B14F-4D97-AF65-F5344CB8AC3E}">
        <p14:creationId xmlns:p14="http://schemas.microsoft.com/office/powerpoint/2010/main" val="4194590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61A203-1DAC-459D-A8A8-B605D3C0AF95}"/>
              </a:ext>
            </a:extLst>
          </p:cNvPr>
          <p:cNvSpPr>
            <a:spLocks noGrp="1"/>
          </p:cNvSpPr>
          <p:nvPr>
            <p:ph idx="1"/>
          </p:nvPr>
        </p:nvSpPr>
        <p:spPr>
          <a:xfrm>
            <a:off x="887819" y="2055628"/>
            <a:ext cx="9872871" cy="4210493"/>
          </a:xfrm>
        </p:spPr>
        <p:txBody>
          <a:bodyPr/>
          <a:lstStyle/>
          <a:p>
            <a:pPr>
              <a:lnSpc>
                <a:spcPct val="150000"/>
              </a:lnSpc>
              <a:buClr>
                <a:schemeClr val="tx1">
                  <a:lumMod val="95000"/>
                  <a:lumOff val="5000"/>
                </a:schemeClr>
              </a:buClr>
              <a:buSzPct val="96000"/>
              <a:buFont typeface="Wingdings" panose="05000000000000000000" pitchFamily="2" charset="2"/>
              <a:buChar char="Ø"/>
            </a:pPr>
            <a:r>
              <a:rPr lang="en-US" b="1" dirty="0">
                <a:solidFill>
                  <a:schemeClr val="tx2">
                    <a:lumMod val="50000"/>
                  </a:schemeClr>
                </a:solidFill>
              </a:rPr>
              <a:t> use of warfarin in patients with end-stage renal failure may in some cases result in calciphylaxis, a painful and often lethal condition caused by calcification and occlusion of cutaneous arteries and arterioles</a:t>
            </a:r>
          </a:p>
          <a:p>
            <a:pPr>
              <a:lnSpc>
                <a:spcPct val="150000"/>
              </a:lnSpc>
              <a:buClr>
                <a:schemeClr val="tx1">
                  <a:lumMod val="95000"/>
                  <a:lumOff val="5000"/>
                </a:schemeClr>
              </a:buClr>
              <a:buSzPct val="96000"/>
              <a:buFont typeface="Wingdings" panose="05000000000000000000" pitchFamily="2" charset="2"/>
              <a:buChar char="Ø"/>
            </a:pPr>
            <a:endParaRPr lang="en-US" b="1" dirty="0">
              <a:solidFill>
                <a:schemeClr val="tx2">
                  <a:lumMod val="50000"/>
                </a:schemeClr>
              </a:solidFill>
            </a:endParaRPr>
          </a:p>
          <a:p>
            <a:pPr marL="45720" indent="0">
              <a:lnSpc>
                <a:spcPct val="150000"/>
              </a:lnSpc>
              <a:buClr>
                <a:schemeClr val="tx1">
                  <a:lumMod val="95000"/>
                  <a:lumOff val="5000"/>
                </a:schemeClr>
              </a:buClr>
              <a:buSzPct val="96000"/>
              <a:buNone/>
            </a:pPr>
            <a:endParaRPr lang="en-US" b="1" dirty="0">
              <a:solidFill>
                <a:schemeClr val="tx2">
                  <a:lumMod val="50000"/>
                </a:schemeClr>
              </a:solidFill>
            </a:endParaRPr>
          </a:p>
          <a:p>
            <a:pPr marL="45720" indent="0">
              <a:lnSpc>
                <a:spcPct val="150000"/>
              </a:lnSpc>
              <a:buClr>
                <a:schemeClr val="tx1">
                  <a:lumMod val="95000"/>
                  <a:lumOff val="5000"/>
                </a:schemeClr>
              </a:buClr>
              <a:buSzPct val="96000"/>
              <a:buNone/>
            </a:pPr>
            <a:endParaRPr lang="en-US" b="1" dirty="0">
              <a:solidFill>
                <a:schemeClr val="tx2">
                  <a:lumMod val="50000"/>
                </a:schemeClr>
              </a:solidFill>
            </a:endParaRPr>
          </a:p>
        </p:txBody>
      </p:sp>
    </p:spTree>
    <p:extLst>
      <p:ext uri="{BB962C8B-B14F-4D97-AF65-F5344CB8AC3E}">
        <p14:creationId xmlns:p14="http://schemas.microsoft.com/office/powerpoint/2010/main" val="763695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61A203-1DAC-459D-A8A8-B605D3C0AF95}"/>
              </a:ext>
            </a:extLst>
          </p:cNvPr>
          <p:cNvSpPr>
            <a:spLocks noGrp="1"/>
          </p:cNvSpPr>
          <p:nvPr>
            <p:ph idx="1"/>
          </p:nvPr>
        </p:nvSpPr>
        <p:spPr>
          <a:xfrm>
            <a:off x="887819" y="723014"/>
            <a:ext cx="9872871" cy="5543107"/>
          </a:xfrm>
        </p:spPr>
        <p:txBody>
          <a:bodyPr/>
          <a:lstStyle/>
          <a:p>
            <a:pPr marL="45720" indent="0">
              <a:lnSpc>
                <a:spcPct val="150000"/>
              </a:lnSpc>
              <a:buClr>
                <a:schemeClr val="tx1">
                  <a:lumMod val="95000"/>
                  <a:lumOff val="5000"/>
                </a:schemeClr>
              </a:buClr>
              <a:buSzPct val="96000"/>
              <a:buNone/>
            </a:pPr>
            <a:endParaRPr lang="en-US" b="1" dirty="0">
              <a:solidFill>
                <a:schemeClr val="tx2">
                  <a:lumMod val="50000"/>
                </a:schemeClr>
              </a:solidFill>
            </a:endParaRPr>
          </a:p>
          <a:p>
            <a:pPr>
              <a:lnSpc>
                <a:spcPct val="150000"/>
              </a:lnSpc>
              <a:buClr>
                <a:schemeClr val="tx1">
                  <a:lumMod val="95000"/>
                  <a:lumOff val="5000"/>
                </a:schemeClr>
              </a:buClr>
              <a:buSzPct val="96000"/>
              <a:buFont typeface="Wingdings" panose="05000000000000000000" pitchFamily="2" charset="2"/>
              <a:buChar char="Ø"/>
            </a:pPr>
            <a:r>
              <a:rPr lang="en-US" b="1" dirty="0">
                <a:solidFill>
                  <a:schemeClr val="tx2">
                    <a:lumMod val="50000"/>
                  </a:schemeClr>
                </a:solidFill>
              </a:rPr>
              <a:t> In fact, given the lack of strong evidence also for VKA in this patient population, the decision to </a:t>
            </a:r>
            <a:r>
              <a:rPr lang="en-US" b="1" dirty="0" err="1">
                <a:solidFill>
                  <a:schemeClr val="tx2">
                    <a:lumMod val="50000"/>
                  </a:schemeClr>
                </a:solidFill>
              </a:rPr>
              <a:t>anticoagulate</a:t>
            </a:r>
            <a:r>
              <a:rPr lang="en-US" b="1" dirty="0">
                <a:solidFill>
                  <a:schemeClr val="tx2">
                    <a:lumMod val="50000"/>
                  </a:schemeClr>
                </a:solidFill>
              </a:rPr>
              <a:t> remains a very individualized one requiring a multidisciplinary approach considering and respecting patients’ preferences.</a:t>
            </a:r>
          </a:p>
          <a:p>
            <a:pPr>
              <a:lnSpc>
                <a:spcPct val="150000"/>
              </a:lnSpc>
              <a:buClr>
                <a:schemeClr val="tx1">
                  <a:lumMod val="95000"/>
                  <a:lumOff val="5000"/>
                </a:schemeClr>
              </a:buClr>
              <a:buSzPct val="96000"/>
              <a:buFont typeface="Wingdings" panose="05000000000000000000" pitchFamily="2" charset="2"/>
              <a:buChar char="Ø"/>
            </a:pPr>
            <a:endParaRPr lang="en-US" b="1" dirty="0">
              <a:solidFill>
                <a:schemeClr val="tx2">
                  <a:lumMod val="50000"/>
                </a:schemeClr>
              </a:solidFill>
            </a:endParaRPr>
          </a:p>
          <a:p>
            <a:pPr marL="45720" indent="0">
              <a:lnSpc>
                <a:spcPct val="150000"/>
              </a:lnSpc>
              <a:buClr>
                <a:schemeClr val="tx1">
                  <a:lumMod val="95000"/>
                  <a:lumOff val="5000"/>
                </a:schemeClr>
              </a:buClr>
              <a:buSzPct val="96000"/>
              <a:buNone/>
            </a:pPr>
            <a:endParaRPr lang="en-US" b="1" dirty="0">
              <a:solidFill>
                <a:schemeClr val="tx2">
                  <a:lumMod val="50000"/>
                </a:schemeClr>
              </a:solidFill>
            </a:endParaRPr>
          </a:p>
        </p:txBody>
      </p:sp>
    </p:spTree>
    <p:extLst>
      <p:ext uri="{BB962C8B-B14F-4D97-AF65-F5344CB8AC3E}">
        <p14:creationId xmlns:p14="http://schemas.microsoft.com/office/powerpoint/2010/main" val="2608798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61A203-1DAC-459D-A8A8-B605D3C0AF95}"/>
              </a:ext>
            </a:extLst>
          </p:cNvPr>
          <p:cNvSpPr>
            <a:spLocks noGrp="1"/>
          </p:cNvSpPr>
          <p:nvPr>
            <p:ph idx="1"/>
          </p:nvPr>
        </p:nvSpPr>
        <p:spPr>
          <a:xfrm>
            <a:off x="1143000" y="552893"/>
            <a:ext cx="9872871" cy="5543107"/>
          </a:xfrm>
        </p:spPr>
        <p:txBody>
          <a:bodyPr>
            <a:normAutofit lnSpcReduction="10000"/>
          </a:bodyPr>
          <a:lstStyle/>
          <a:p>
            <a:pPr marL="45720" indent="0">
              <a:lnSpc>
                <a:spcPct val="150000"/>
              </a:lnSpc>
              <a:buClr>
                <a:schemeClr val="tx1">
                  <a:lumMod val="95000"/>
                  <a:lumOff val="5000"/>
                </a:schemeClr>
              </a:buClr>
              <a:buSzPct val="96000"/>
              <a:buNone/>
            </a:pPr>
            <a:endParaRPr lang="en-US" b="1" dirty="0">
              <a:solidFill>
                <a:schemeClr val="tx2">
                  <a:lumMod val="50000"/>
                </a:schemeClr>
              </a:solidFill>
            </a:endParaRPr>
          </a:p>
          <a:p>
            <a:pPr marL="45720" indent="0">
              <a:lnSpc>
                <a:spcPct val="150000"/>
              </a:lnSpc>
              <a:buClr>
                <a:schemeClr val="tx1">
                  <a:lumMod val="95000"/>
                  <a:lumOff val="5000"/>
                </a:schemeClr>
              </a:buClr>
              <a:buSzPct val="96000"/>
              <a:buNone/>
            </a:pPr>
            <a:endParaRPr lang="en-US" b="1" dirty="0">
              <a:solidFill>
                <a:schemeClr val="tx2">
                  <a:lumMod val="50000"/>
                </a:schemeClr>
              </a:solidFill>
            </a:endParaRPr>
          </a:p>
          <a:p>
            <a:pPr marL="45720" indent="0">
              <a:lnSpc>
                <a:spcPct val="150000"/>
              </a:lnSpc>
              <a:buClr>
                <a:schemeClr val="tx1">
                  <a:lumMod val="95000"/>
                  <a:lumOff val="5000"/>
                </a:schemeClr>
              </a:buClr>
              <a:buSzPct val="96000"/>
              <a:buNone/>
            </a:pPr>
            <a:endParaRPr lang="en-US" b="1" dirty="0">
              <a:solidFill>
                <a:schemeClr val="tx2">
                  <a:lumMod val="50000"/>
                </a:schemeClr>
              </a:solidFill>
            </a:endParaRPr>
          </a:p>
          <a:p>
            <a:pPr>
              <a:lnSpc>
                <a:spcPct val="150000"/>
              </a:lnSpc>
              <a:buClr>
                <a:schemeClr val="tx1">
                  <a:lumMod val="95000"/>
                  <a:lumOff val="5000"/>
                </a:schemeClr>
              </a:buClr>
              <a:buSzPct val="96000"/>
              <a:buFont typeface="Wingdings" panose="05000000000000000000" pitchFamily="2" charset="2"/>
              <a:buChar char="Ø"/>
            </a:pPr>
            <a:endParaRPr lang="en-US" b="1" dirty="0">
              <a:solidFill>
                <a:schemeClr val="tx2">
                  <a:lumMod val="50000"/>
                </a:schemeClr>
              </a:solidFill>
            </a:endParaRPr>
          </a:p>
          <a:p>
            <a:pPr>
              <a:lnSpc>
                <a:spcPct val="150000"/>
              </a:lnSpc>
              <a:buClr>
                <a:schemeClr val="tx1">
                  <a:lumMod val="95000"/>
                  <a:lumOff val="5000"/>
                </a:schemeClr>
              </a:buClr>
              <a:buSzPct val="96000"/>
              <a:buFont typeface="Wingdings" panose="05000000000000000000" pitchFamily="2" charset="2"/>
              <a:buChar char="Ø"/>
            </a:pPr>
            <a:endParaRPr lang="en-US" b="1" dirty="0">
              <a:solidFill>
                <a:schemeClr val="tx2">
                  <a:lumMod val="50000"/>
                </a:schemeClr>
              </a:solidFill>
            </a:endParaRPr>
          </a:p>
          <a:p>
            <a:pPr>
              <a:lnSpc>
                <a:spcPct val="150000"/>
              </a:lnSpc>
              <a:buClr>
                <a:schemeClr val="tx1">
                  <a:lumMod val="95000"/>
                  <a:lumOff val="5000"/>
                </a:schemeClr>
              </a:buClr>
              <a:buSzPct val="96000"/>
              <a:buFont typeface="Wingdings" panose="05000000000000000000" pitchFamily="2" charset="2"/>
              <a:buChar char="Ø"/>
            </a:pPr>
            <a:endParaRPr lang="en-US" b="1" dirty="0">
              <a:solidFill>
                <a:schemeClr val="tx2">
                  <a:lumMod val="50000"/>
                </a:schemeClr>
              </a:solidFill>
            </a:endParaRPr>
          </a:p>
          <a:p>
            <a:pPr>
              <a:lnSpc>
                <a:spcPct val="150000"/>
              </a:lnSpc>
              <a:buClr>
                <a:schemeClr val="tx1">
                  <a:lumMod val="95000"/>
                  <a:lumOff val="5000"/>
                </a:schemeClr>
              </a:buClr>
              <a:buSzPct val="96000"/>
              <a:buFont typeface="Wingdings" panose="05000000000000000000" pitchFamily="2" charset="2"/>
              <a:buChar char="Ø"/>
            </a:pPr>
            <a:r>
              <a:rPr lang="en-US" b="1" dirty="0">
                <a:solidFill>
                  <a:schemeClr val="tx2">
                    <a:lumMod val="50000"/>
                  </a:schemeClr>
                </a:solidFill>
              </a:rPr>
              <a:t>In the US (but not in Europe) apixaban 5mg BID is currently approved in chronic, stable dialysis-dependent patients. However, plasma levels with apixaban 5mg BID were recently shown to be supra-therapeutic.</a:t>
            </a:r>
            <a:endParaRPr lang="en-US" dirty="0"/>
          </a:p>
        </p:txBody>
      </p:sp>
      <p:pic>
        <p:nvPicPr>
          <p:cNvPr id="2" name="Picture 1">
            <a:extLst>
              <a:ext uri="{FF2B5EF4-FFF2-40B4-BE49-F238E27FC236}">
                <a16:creationId xmlns:a16="http://schemas.microsoft.com/office/drawing/2014/main" id="{B8F67606-6A9A-4BC0-A37A-5FF7B6980CFB}"/>
              </a:ext>
            </a:extLst>
          </p:cNvPr>
          <p:cNvPicPr>
            <a:picLocks noChangeAspect="1"/>
          </p:cNvPicPr>
          <p:nvPr/>
        </p:nvPicPr>
        <p:blipFill>
          <a:blip r:embed="rId2"/>
          <a:stretch>
            <a:fillRect/>
          </a:stretch>
        </p:blipFill>
        <p:spPr>
          <a:xfrm>
            <a:off x="178908" y="227316"/>
            <a:ext cx="6122655" cy="4242826"/>
          </a:xfrm>
          <a:prstGeom prst="rect">
            <a:avLst/>
          </a:prstGeom>
        </p:spPr>
      </p:pic>
    </p:spTree>
    <p:extLst>
      <p:ext uri="{BB962C8B-B14F-4D97-AF65-F5344CB8AC3E}">
        <p14:creationId xmlns:p14="http://schemas.microsoft.com/office/powerpoint/2010/main" val="1404212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396BA6-488B-433D-84DC-FED6E0C19C05}"/>
              </a:ext>
            </a:extLst>
          </p:cNvPr>
          <p:cNvSpPr>
            <a:spLocks noGrp="1"/>
          </p:cNvSpPr>
          <p:nvPr>
            <p:ph idx="1"/>
          </p:nvPr>
        </p:nvSpPr>
        <p:spPr>
          <a:xfrm>
            <a:off x="455428" y="4515291"/>
            <a:ext cx="9872871" cy="2013099"/>
          </a:xfrm>
        </p:spPr>
        <p:txBody>
          <a:bodyPr>
            <a:normAutofit lnSpcReduction="10000"/>
          </a:bodyPr>
          <a:lstStyle/>
          <a:p>
            <a:pPr marL="45720" indent="0">
              <a:lnSpc>
                <a:spcPct val="150000"/>
              </a:lnSpc>
              <a:buNone/>
            </a:pPr>
            <a:r>
              <a:rPr lang="en-US" b="1" dirty="0">
                <a:solidFill>
                  <a:schemeClr val="tx1">
                    <a:lumMod val="95000"/>
                    <a:lumOff val="5000"/>
                  </a:schemeClr>
                </a:solidFill>
              </a:rPr>
              <a:t>Among patients with ESKD and AF on dialysis, apixaban use may be associated with a lower risk of major bleeding compared with warfarin, with a standard 5 mg twice a day dose also associated with reductions in thromboembolic and mortality risk</a:t>
            </a:r>
          </a:p>
        </p:txBody>
      </p:sp>
      <p:pic>
        <p:nvPicPr>
          <p:cNvPr id="4" name="Picture 3">
            <a:extLst>
              <a:ext uri="{FF2B5EF4-FFF2-40B4-BE49-F238E27FC236}">
                <a16:creationId xmlns:a16="http://schemas.microsoft.com/office/drawing/2014/main" id="{DF895DB5-8CD1-4DFD-8494-BBDB5A022D10}"/>
              </a:ext>
            </a:extLst>
          </p:cNvPr>
          <p:cNvPicPr>
            <a:picLocks noChangeAspect="1"/>
          </p:cNvPicPr>
          <p:nvPr/>
        </p:nvPicPr>
        <p:blipFill>
          <a:blip r:embed="rId2"/>
          <a:stretch>
            <a:fillRect/>
          </a:stretch>
        </p:blipFill>
        <p:spPr>
          <a:xfrm>
            <a:off x="306240" y="405717"/>
            <a:ext cx="5371545" cy="4215338"/>
          </a:xfrm>
          <a:prstGeom prst="rect">
            <a:avLst/>
          </a:prstGeom>
        </p:spPr>
      </p:pic>
    </p:spTree>
    <p:extLst>
      <p:ext uri="{BB962C8B-B14F-4D97-AF65-F5344CB8AC3E}">
        <p14:creationId xmlns:p14="http://schemas.microsoft.com/office/powerpoint/2010/main" val="891050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3128FF-E59A-40EC-B262-13E88BEB6A52}"/>
              </a:ext>
            </a:extLst>
          </p:cNvPr>
          <p:cNvSpPr>
            <a:spLocks noGrp="1"/>
          </p:cNvSpPr>
          <p:nvPr>
            <p:ph idx="1"/>
          </p:nvPr>
        </p:nvSpPr>
        <p:spPr>
          <a:xfrm>
            <a:off x="306572" y="4586176"/>
            <a:ext cx="9872871" cy="1998921"/>
          </a:xfrm>
        </p:spPr>
        <p:txBody>
          <a:bodyPr/>
          <a:lstStyle/>
          <a:p>
            <a:pPr marL="45720" indent="0">
              <a:lnSpc>
                <a:spcPct val="150000"/>
              </a:lnSpc>
              <a:buNone/>
            </a:pPr>
            <a:r>
              <a:rPr lang="en-US" b="1" dirty="0">
                <a:solidFill>
                  <a:schemeClr val="tx1">
                    <a:lumMod val="95000"/>
                    <a:lumOff val="5000"/>
                  </a:schemeClr>
                </a:solidFill>
              </a:rPr>
              <a:t>In AF patients with a CHA2DS2-VASc score ≥2 in men or ≥3 in women and a creatinine clearance &lt;15 ml/min or who are on dialysis, it is reasonable to use warfarin or apixaban for oral anticoagulation (COR IIb, LOE B-NR)</a:t>
            </a:r>
          </a:p>
        </p:txBody>
      </p:sp>
      <p:pic>
        <p:nvPicPr>
          <p:cNvPr id="4" name="Picture 3">
            <a:extLst>
              <a:ext uri="{FF2B5EF4-FFF2-40B4-BE49-F238E27FC236}">
                <a16:creationId xmlns:a16="http://schemas.microsoft.com/office/drawing/2014/main" id="{5FDD34E6-D057-4FF0-8378-FCE1FD437F86}"/>
              </a:ext>
            </a:extLst>
          </p:cNvPr>
          <p:cNvPicPr>
            <a:picLocks noChangeAspect="1"/>
          </p:cNvPicPr>
          <p:nvPr/>
        </p:nvPicPr>
        <p:blipFill>
          <a:blip r:embed="rId2"/>
          <a:stretch>
            <a:fillRect/>
          </a:stretch>
        </p:blipFill>
        <p:spPr>
          <a:xfrm>
            <a:off x="248536" y="219382"/>
            <a:ext cx="5975055" cy="4426567"/>
          </a:xfrm>
          <a:prstGeom prst="rect">
            <a:avLst/>
          </a:prstGeom>
        </p:spPr>
      </p:pic>
      <p:pic>
        <p:nvPicPr>
          <p:cNvPr id="2" name="Picture 1">
            <a:extLst>
              <a:ext uri="{FF2B5EF4-FFF2-40B4-BE49-F238E27FC236}">
                <a16:creationId xmlns:a16="http://schemas.microsoft.com/office/drawing/2014/main" id="{A96534C9-8D3E-462E-8B43-77311040D7D1}"/>
              </a:ext>
            </a:extLst>
          </p:cNvPr>
          <p:cNvPicPr>
            <a:picLocks noChangeAspect="1"/>
          </p:cNvPicPr>
          <p:nvPr/>
        </p:nvPicPr>
        <p:blipFill rotWithShape="1">
          <a:blip r:embed="rId3"/>
          <a:srcRect l="18445" t="58811" r="23471" b="22481"/>
          <a:stretch/>
        </p:blipFill>
        <p:spPr>
          <a:xfrm>
            <a:off x="1844215" y="2105247"/>
            <a:ext cx="10035454" cy="2154865"/>
          </a:xfrm>
          <a:prstGeom prst="rect">
            <a:avLst/>
          </a:prstGeom>
        </p:spPr>
      </p:pic>
    </p:spTree>
    <p:extLst>
      <p:ext uri="{BB962C8B-B14F-4D97-AF65-F5344CB8AC3E}">
        <p14:creationId xmlns:p14="http://schemas.microsoft.com/office/powerpoint/2010/main" val="4044502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F3882D-2F82-43F3-8DB9-6B0A6AC593F4}"/>
              </a:ext>
            </a:extLst>
          </p:cNvPr>
          <p:cNvSpPr>
            <a:spLocks noGrp="1"/>
          </p:cNvSpPr>
          <p:nvPr>
            <p:ph idx="1"/>
          </p:nvPr>
        </p:nvSpPr>
        <p:spPr/>
        <p:txBody>
          <a:bodyPr>
            <a:normAutofit/>
          </a:bodyPr>
          <a:lstStyle/>
          <a:p>
            <a:pPr marL="45720" indent="0">
              <a:buNone/>
            </a:pPr>
            <a:r>
              <a:rPr lang="en-US" sz="3200" b="1" dirty="0">
                <a:solidFill>
                  <a:srgbClr val="FF0000"/>
                </a:solidFill>
              </a:rPr>
              <a:t>What about after kidney transplantation ? </a:t>
            </a:r>
          </a:p>
        </p:txBody>
      </p:sp>
    </p:spTree>
    <p:extLst>
      <p:ext uri="{BB962C8B-B14F-4D97-AF65-F5344CB8AC3E}">
        <p14:creationId xmlns:p14="http://schemas.microsoft.com/office/powerpoint/2010/main" val="1542004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829EB2-E248-4964-A574-E7F53BD7C657}"/>
              </a:ext>
            </a:extLst>
          </p:cNvPr>
          <p:cNvSpPr>
            <a:spLocks noGrp="1"/>
          </p:cNvSpPr>
          <p:nvPr>
            <p:ph idx="1"/>
          </p:nvPr>
        </p:nvSpPr>
        <p:spPr>
          <a:xfrm>
            <a:off x="914400" y="1013637"/>
            <a:ext cx="10101471" cy="5082363"/>
          </a:xfrm>
        </p:spPr>
        <p:txBody>
          <a:bodyPr>
            <a:normAutofit/>
          </a:bodyPr>
          <a:lstStyle/>
          <a:p>
            <a:pPr>
              <a:buClr>
                <a:schemeClr val="bg2">
                  <a:lumMod val="10000"/>
                </a:schemeClr>
              </a:buClr>
              <a:buSzPct val="97000"/>
              <a:buFont typeface="Wingdings" panose="05000000000000000000" pitchFamily="2" charset="2"/>
              <a:buChar char="Ø"/>
            </a:pPr>
            <a:r>
              <a:rPr lang="en-US" b="1" dirty="0">
                <a:solidFill>
                  <a:schemeClr val="tx1">
                    <a:lumMod val="95000"/>
                    <a:lumOff val="5000"/>
                  </a:schemeClr>
                </a:solidFill>
              </a:rPr>
              <a:t> There are no data on the use of NOACs in AF patients after kidney</a:t>
            </a:r>
          </a:p>
          <a:p>
            <a:pPr marL="45720" indent="0">
              <a:buNone/>
            </a:pPr>
            <a:r>
              <a:rPr lang="en-US" b="1" dirty="0">
                <a:solidFill>
                  <a:schemeClr val="tx1">
                    <a:lumMod val="95000"/>
                    <a:lumOff val="5000"/>
                  </a:schemeClr>
                </a:solidFill>
              </a:rPr>
              <a:t>transplantation.</a:t>
            </a:r>
          </a:p>
          <a:p>
            <a:pPr marL="45720" indent="0">
              <a:buNone/>
            </a:pPr>
            <a:endParaRPr lang="en-US" b="1" dirty="0">
              <a:solidFill>
                <a:schemeClr val="tx1">
                  <a:lumMod val="95000"/>
                  <a:lumOff val="5000"/>
                </a:schemeClr>
              </a:solidFill>
            </a:endParaRPr>
          </a:p>
          <a:p>
            <a:pPr marL="45720" indent="0">
              <a:buNone/>
            </a:pPr>
            <a:endParaRPr lang="en-US" b="1" dirty="0">
              <a:solidFill>
                <a:schemeClr val="tx1">
                  <a:lumMod val="95000"/>
                  <a:lumOff val="5000"/>
                </a:schemeClr>
              </a:solidFill>
            </a:endParaRPr>
          </a:p>
          <a:p>
            <a:pPr>
              <a:lnSpc>
                <a:spcPct val="200000"/>
              </a:lnSpc>
              <a:buClr>
                <a:schemeClr val="tx1">
                  <a:lumMod val="95000"/>
                  <a:lumOff val="5000"/>
                </a:schemeClr>
              </a:buClr>
              <a:buSzPct val="91000"/>
              <a:buFont typeface="Wingdings" panose="05000000000000000000" pitchFamily="2" charset="2"/>
              <a:buChar char="Ø"/>
            </a:pPr>
            <a:r>
              <a:rPr lang="en-US" b="1" dirty="0">
                <a:solidFill>
                  <a:schemeClr val="tx1">
                    <a:lumMod val="95000"/>
                    <a:lumOff val="5000"/>
                  </a:schemeClr>
                </a:solidFill>
              </a:rPr>
              <a:t> If NOACs are used in such patients, the dosing regimen should be selected according to the estimated renal function, and caution is needed with respect to possible drug–drug interactions between the NOAC and concomitant immunosuppressive therapies</a:t>
            </a:r>
          </a:p>
        </p:txBody>
      </p:sp>
    </p:spTree>
    <p:extLst>
      <p:ext uri="{BB962C8B-B14F-4D97-AF65-F5344CB8AC3E}">
        <p14:creationId xmlns:p14="http://schemas.microsoft.com/office/powerpoint/2010/main" val="2346580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82EA26-025A-424E-B2E6-5E8345434F01}"/>
              </a:ext>
            </a:extLst>
          </p:cNvPr>
          <p:cNvSpPr>
            <a:spLocks noGrp="1"/>
          </p:cNvSpPr>
          <p:nvPr>
            <p:ph idx="1"/>
          </p:nvPr>
        </p:nvSpPr>
        <p:spPr>
          <a:xfrm>
            <a:off x="1290084" y="616688"/>
            <a:ext cx="8407696" cy="5768698"/>
          </a:xfrm>
        </p:spPr>
        <p:txBody>
          <a:bodyPr rtlCol="0">
            <a:normAutofit fontScale="25000" lnSpcReduction="20000"/>
          </a:bodyPr>
          <a:lstStyle/>
          <a:p>
            <a:pPr marL="365760" indent="-256032">
              <a:buFont typeface="Wingdings" panose="05000000000000000000" pitchFamily="2" charset="2"/>
              <a:buChar char="Ø"/>
              <a:defRPr/>
            </a:pPr>
            <a:endParaRPr lang="en-US" sz="8600" b="1" dirty="0">
              <a:solidFill>
                <a:schemeClr val="tx2">
                  <a:lumMod val="50000"/>
                </a:schemeClr>
              </a:solidFill>
            </a:endParaRPr>
          </a:p>
          <a:p>
            <a:pPr marL="109728" indent="0">
              <a:buNone/>
              <a:defRPr/>
            </a:pPr>
            <a:r>
              <a:rPr lang="en-US" sz="17600" dirty="0">
                <a:solidFill>
                  <a:srgbClr val="FF0000"/>
                </a:solidFill>
                <a:latin typeface="+mj-lt"/>
                <a:ea typeface="+mj-ea"/>
                <a:cs typeface="+mj-cs"/>
              </a:rPr>
              <a:t>Case 2</a:t>
            </a:r>
          </a:p>
          <a:p>
            <a:pPr marL="109728" indent="0">
              <a:buNone/>
              <a:defRPr/>
            </a:pPr>
            <a:endParaRPr lang="en-US" sz="17600" dirty="0">
              <a:solidFill>
                <a:srgbClr val="FF0000"/>
              </a:solidFill>
              <a:latin typeface="+mj-lt"/>
              <a:ea typeface="+mj-ea"/>
              <a:cs typeface="+mj-cs"/>
            </a:endParaRPr>
          </a:p>
          <a:p>
            <a:pPr marL="365760" indent="-256032">
              <a:buFont typeface="Wingdings" panose="05000000000000000000" pitchFamily="2" charset="2"/>
              <a:buChar char="Ø"/>
              <a:defRPr/>
            </a:pPr>
            <a:r>
              <a:rPr lang="en-US" sz="8600" b="1" dirty="0">
                <a:solidFill>
                  <a:schemeClr val="tx2">
                    <a:lumMod val="50000"/>
                  </a:schemeClr>
                </a:solidFill>
              </a:rPr>
              <a:t>The 69-years-old woman with good socioeconomical condition</a:t>
            </a:r>
          </a:p>
          <a:p>
            <a:pPr marL="365760" indent="-256032">
              <a:buFont typeface="Wingdings" panose="05000000000000000000" pitchFamily="2" charset="2"/>
              <a:buChar char="Ø"/>
              <a:defRPr/>
            </a:pPr>
            <a:r>
              <a:rPr lang="en-US" sz="8600" b="1" dirty="0">
                <a:solidFill>
                  <a:schemeClr val="tx2">
                    <a:lumMod val="50000"/>
                  </a:schemeClr>
                </a:solidFill>
              </a:rPr>
              <a:t> History of AF rhythm and irregular use of  warfarin</a:t>
            </a:r>
          </a:p>
          <a:p>
            <a:pPr marL="365760" indent="-256032">
              <a:buFont typeface="Wingdings" panose="05000000000000000000" pitchFamily="2" charset="2"/>
              <a:buChar char="Ø"/>
              <a:defRPr/>
            </a:pPr>
            <a:endParaRPr lang="en-US" sz="8600" b="1" dirty="0">
              <a:solidFill>
                <a:schemeClr val="tx2">
                  <a:lumMod val="50000"/>
                </a:schemeClr>
              </a:solidFill>
            </a:endParaRPr>
          </a:p>
          <a:p>
            <a:pPr marL="365760" indent="-256032">
              <a:buFont typeface="Wingdings" panose="05000000000000000000" pitchFamily="2" charset="2"/>
              <a:buChar char="Ø"/>
              <a:defRPr/>
            </a:pPr>
            <a:r>
              <a:rPr lang="en-US" sz="8600" b="1" dirty="0">
                <a:solidFill>
                  <a:schemeClr val="tx2">
                    <a:lumMod val="50000"/>
                  </a:schemeClr>
                </a:solidFill>
              </a:rPr>
              <a:t> Presented with acute inferior STEMI </a:t>
            </a:r>
          </a:p>
          <a:p>
            <a:pPr marL="365760" indent="-256032">
              <a:buFont typeface="Wingdings" panose="05000000000000000000" pitchFamily="2" charset="2"/>
              <a:buChar char="Ø"/>
              <a:defRPr/>
            </a:pPr>
            <a:r>
              <a:rPr lang="en-US" sz="8600" b="1" dirty="0">
                <a:solidFill>
                  <a:schemeClr val="tx2">
                    <a:lumMod val="50000"/>
                  </a:schemeClr>
                </a:solidFill>
              </a:rPr>
              <a:t> Primary PCI on RCA</a:t>
            </a:r>
          </a:p>
          <a:p>
            <a:pPr marL="109728" indent="0">
              <a:buNone/>
              <a:defRPr/>
            </a:pPr>
            <a:endParaRPr lang="en-US" sz="8600" b="1" dirty="0">
              <a:solidFill>
                <a:schemeClr val="tx2">
                  <a:lumMod val="50000"/>
                </a:schemeClr>
              </a:solidFill>
            </a:endParaRPr>
          </a:p>
          <a:p>
            <a:pPr marL="365760" indent="-256032">
              <a:buFont typeface="Wingdings" panose="05000000000000000000" pitchFamily="2" charset="2"/>
              <a:buChar char="Ø"/>
              <a:defRPr/>
            </a:pPr>
            <a:r>
              <a:rPr lang="en-US" sz="8600" b="1" dirty="0">
                <a:solidFill>
                  <a:schemeClr val="tx2">
                    <a:lumMod val="50000"/>
                  </a:schemeClr>
                </a:solidFill>
              </a:rPr>
              <a:t> High thrombotic risk based on syntax or REACH score</a:t>
            </a:r>
          </a:p>
          <a:p>
            <a:pPr marL="365760" indent="-256032">
              <a:buFont typeface="Wingdings" panose="05000000000000000000" pitchFamily="2" charset="2"/>
              <a:buChar char="Ø"/>
              <a:defRPr/>
            </a:pPr>
            <a:r>
              <a:rPr lang="en-US" sz="8600" b="1" dirty="0">
                <a:solidFill>
                  <a:schemeClr val="tx2">
                    <a:lumMod val="50000"/>
                  </a:schemeClr>
                </a:solidFill>
              </a:rPr>
              <a:t>Which triple therapy regimen do you recommend for her ? </a:t>
            </a:r>
          </a:p>
          <a:p>
            <a:pPr marL="0" indent="0">
              <a:buFont typeface="Wingdings 3"/>
              <a:buChar char=""/>
              <a:defRPr/>
            </a:pPr>
            <a:endParaRPr lang="fa-IR" dirty="0"/>
          </a:p>
        </p:txBody>
      </p:sp>
    </p:spTree>
    <p:extLst>
      <p:ext uri="{BB962C8B-B14F-4D97-AF65-F5344CB8AC3E}">
        <p14:creationId xmlns:p14="http://schemas.microsoft.com/office/powerpoint/2010/main" val="486191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CC041-1A38-469E-9932-CD6EB2863AA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88E4B17-1742-4119-925A-1608697753F5}"/>
              </a:ext>
            </a:extLst>
          </p:cNvPr>
          <p:cNvSpPr>
            <a:spLocks noGrp="1"/>
          </p:cNvSpPr>
          <p:nvPr>
            <p:ph idx="1"/>
          </p:nvPr>
        </p:nvSpPr>
        <p:spPr/>
        <p:txBody>
          <a:bodyPr/>
          <a:lstStyle/>
          <a:p>
            <a:pPr marL="45720" indent="0">
              <a:buNone/>
            </a:pPr>
            <a:r>
              <a:rPr lang="en-US" b="1" dirty="0">
                <a:solidFill>
                  <a:srgbClr val="FF0000"/>
                </a:solidFill>
              </a:rPr>
              <a:t>1- Do you recommend GI bleeding prophylaxis for this patient?</a:t>
            </a:r>
          </a:p>
          <a:p>
            <a:pPr marL="45720" indent="0">
              <a:buNone/>
            </a:pPr>
            <a:r>
              <a:rPr lang="en-US" b="1" dirty="0">
                <a:solidFill>
                  <a:schemeClr val="tx2">
                    <a:lumMod val="50000"/>
                  </a:schemeClr>
                </a:solidFill>
              </a:rPr>
              <a:t>YES </a:t>
            </a:r>
          </a:p>
          <a:p>
            <a:pPr marL="45720" indent="0">
              <a:buNone/>
            </a:pPr>
            <a:r>
              <a:rPr lang="en-US" b="1" dirty="0">
                <a:solidFill>
                  <a:schemeClr val="tx2">
                    <a:lumMod val="50000"/>
                  </a:schemeClr>
                </a:solidFill>
              </a:rPr>
              <a:t>NO </a:t>
            </a:r>
          </a:p>
          <a:p>
            <a:pPr marL="45720" indent="0">
              <a:buNone/>
            </a:pPr>
            <a:r>
              <a:rPr lang="en-US" b="1" dirty="0">
                <a:solidFill>
                  <a:srgbClr val="FF0000"/>
                </a:solidFill>
              </a:rPr>
              <a:t>2- If yes,  which of them ? </a:t>
            </a:r>
          </a:p>
          <a:p>
            <a:pPr marL="45720" indent="0">
              <a:buNone/>
            </a:pPr>
            <a:endParaRPr lang="en-US" b="1" dirty="0">
              <a:solidFill>
                <a:srgbClr val="FF0000"/>
              </a:solidFill>
            </a:endParaRPr>
          </a:p>
        </p:txBody>
      </p:sp>
    </p:spTree>
    <p:extLst>
      <p:ext uri="{BB962C8B-B14F-4D97-AF65-F5344CB8AC3E}">
        <p14:creationId xmlns:p14="http://schemas.microsoft.com/office/powerpoint/2010/main" val="3483174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18A070-0CFD-4907-B07B-8C876BF85294}"/>
              </a:ext>
            </a:extLst>
          </p:cNvPr>
          <p:cNvSpPr>
            <a:spLocks noGrp="1"/>
          </p:cNvSpPr>
          <p:nvPr>
            <p:ph idx="1"/>
          </p:nvPr>
        </p:nvSpPr>
        <p:spPr>
          <a:xfrm>
            <a:off x="567070" y="1197935"/>
            <a:ext cx="10448801" cy="4898065"/>
          </a:xfrm>
        </p:spPr>
        <p:txBody>
          <a:bodyPr>
            <a:normAutofit fontScale="77500" lnSpcReduction="20000"/>
          </a:bodyPr>
          <a:lstStyle/>
          <a:p>
            <a:pPr marL="45720" indent="0">
              <a:buNone/>
            </a:pPr>
            <a:r>
              <a:rPr lang="en-US" sz="4400" dirty="0">
                <a:solidFill>
                  <a:srgbClr val="FF0000"/>
                </a:solidFill>
                <a:latin typeface="+mj-lt"/>
                <a:ea typeface="+mj-ea"/>
                <a:cs typeface="+mj-cs"/>
              </a:rPr>
              <a:t>Case 2</a:t>
            </a:r>
          </a:p>
          <a:p>
            <a:pPr>
              <a:buFont typeface="Wingdings" panose="05000000000000000000" pitchFamily="2" charset="2"/>
              <a:buChar char="Ø"/>
            </a:pPr>
            <a:r>
              <a:rPr lang="en-US" sz="4400" dirty="0">
                <a:solidFill>
                  <a:srgbClr val="FF0000"/>
                </a:solidFill>
                <a:latin typeface="+mj-lt"/>
                <a:ea typeface="+mj-ea"/>
                <a:cs typeface="+mj-cs"/>
              </a:rPr>
              <a:t> </a:t>
            </a:r>
            <a:r>
              <a:rPr lang="en-US" sz="2100" b="1" dirty="0">
                <a:solidFill>
                  <a:schemeClr val="tx2">
                    <a:lumMod val="50000"/>
                  </a:schemeClr>
                </a:solidFill>
              </a:rPr>
              <a:t>Triple therapy (NOAC+ ASA+ Ticagrelor) for 3 month then  dual therapy ( Apixaban +    Clopidogrel /</a:t>
            </a:r>
            <a:r>
              <a:rPr lang="en-US" sz="2100" b="1" dirty="0" err="1">
                <a:solidFill>
                  <a:schemeClr val="tx2">
                    <a:lumMod val="50000"/>
                  </a:schemeClr>
                </a:solidFill>
              </a:rPr>
              <a:t>Tica</a:t>
            </a:r>
            <a:r>
              <a:rPr lang="en-US" sz="2100" b="1" dirty="0">
                <a:solidFill>
                  <a:schemeClr val="tx2">
                    <a:lumMod val="50000"/>
                  </a:schemeClr>
                </a:solidFill>
              </a:rPr>
              <a:t>/ASA) for 1 years</a:t>
            </a:r>
          </a:p>
          <a:p>
            <a:pPr marL="45720" indent="0">
              <a:buNone/>
            </a:pPr>
            <a:endParaRPr lang="en-US" sz="2100" b="1" dirty="0">
              <a:solidFill>
                <a:schemeClr val="tx2">
                  <a:lumMod val="50000"/>
                </a:schemeClr>
              </a:solidFill>
            </a:endParaRPr>
          </a:p>
          <a:p>
            <a:pPr>
              <a:buFont typeface="Wingdings" panose="05000000000000000000" pitchFamily="2" charset="2"/>
              <a:buChar char="Ø"/>
            </a:pPr>
            <a:r>
              <a:rPr lang="en-US" sz="4400" dirty="0">
                <a:solidFill>
                  <a:srgbClr val="FF0000"/>
                </a:solidFill>
                <a:latin typeface="+mj-lt"/>
                <a:ea typeface="+mj-ea"/>
                <a:cs typeface="+mj-cs"/>
              </a:rPr>
              <a:t> </a:t>
            </a:r>
            <a:r>
              <a:rPr lang="en-US" b="1" dirty="0">
                <a:solidFill>
                  <a:schemeClr val="tx2">
                    <a:lumMod val="50000"/>
                  </a:schemeClr>
                </a:solidFill>
              </a:rPr>
              <a:t>ASA+ </a:t>
            </a:r>
            <a:r>
              <a:rPr lang="en-US" b="1" dirty="0" err="1">
                <a:solidFill>
                  <a:schemeClr val="tx2">
                    <a:lumMod val="50000"/>
                  </a:schemeClr>
                </a:solidFill>
              </a:rPr>
              <a:t>Clopidgrel</a:t>
            </a:r>
            <a:r>
              <a:rPr lang="en-US" b="1" dirty="0">
                <a:solidFill>
                  <a:schemeClr val="tx2">
                    <a:lumMod val="50000"/>
                  </a:schemeClr>
                </a:solidFill>
              </a:rPr>
              <a:t>+ Apixaban ( for 7 days ) then dual therapy ( Apixaban +    Clopidogrel /ASA) for 1 years</a:t>
            </a:r>
          </a:p>
          <a:p>
            <a:pPr marL="45720" indent="0">
              <a:buNone/>
            </a:pPr>
            <a:endParaRPr lang="en-US" b="1" dirty="0">
              <a:solidFill>
                <a:schemeClr val="tx2">
                  <a:lumMod val="50000"/>
                </a:schemeClr>
              </a:solidFill>
            </a:endParaRPr>
          </a:p>
          <a:p>
            <a:pPr>
              <a:buFont typeface="Wingdings" panose="05000000000000000000" pitchFamily="2" charset="2"/>
              <a:buChar char="Ø"/>
            </a:pPr>
            <a:r>
              <a:rPr lang="en-US" sz="4400" b="1" dirty="0">
                <a:solidFill>
                  <a:schemeClr val="tx2">
                    <a:lumMod val="50000"/>
                  </a:schemeClr>
                </a:solidFill>
                <a:latin typeface="+mj-lt"/>
                <a:ea typeface="+mj-ea"/>
                <a:cs typeface="+mj-cs"/>
              </a:rPr>
              <a:t> </a:t>
            </a:r>
            <a:r>
              <a:rPr lang="en-US" b="1" dirty="0">
                <a:solidFill>
                  <a:schemeClr val="tx2">
                    <a:lumMod val="50000"/>
                  </a:schemeClr>
                </a:solidFill>
              </a:rPr>
              <a:t>ASA+ Ticagrelor  + Apixaban ( for 7 days ) then dual therapy ( Apixaban +    Clopidogrel /</a:t>
            </a:r>
            <a:r>
              <a:rPr lang="en-US" b="1" dirty="0" err="1">
                <a:solidFill>
                  <a:schemeClr val="tx2">
                    <a:lumMod val="50000"/>
                  </a:schemeClr>
                </a:solidFill>
              </a:rPr>
              <a:t>Tica</a:t>
            </a:r>
            <a:r>
              <a:rPr lang="en-US" b="1" dirty="0">
                <a:solidFill>
                  <a:schemeClr val="tx2">
                    <a:lumMod val="50000"/>
                  </a:schemeClr>
                </a:solidFill>
              </a:rPr>
              <a:t>/ASA) for 1 years</a:t>
            </a:r>
          </a:p>
          <a:p>
            <a:pPr>
              <a:buFont typeface="Wingdings" panose="05000000000000000000" pitchFamily="2" charset="2"/>
              <a:buChar char="Ø"/>
            </a:pPr>
            <a:endParaRPr lang="en-US" sz="4400" dirty="0">
              <a:solidFill>
                <a:srgbClr val="FF0000"/>
              </a:solidFill>
              <a:latin typeface="+mj-lt"/>
              <a:ea typeface="+mj-ea"/>
              <a:cs typeface="+mj-cs"/>
            </a:endParaRPr>
          </a:p>
          <a:p>
            <a:pPr>
              <a:buFont typeface="Wingdings" panose="05000000000000000000" pitchFamily="2" charset="2"/>
              <a:buChar char="Ø"/>
            </a:pPr>
            <a:r>
              <a:rPr lang="en-US" sz="4400" dirty="0">
                <a:solidFill>
                  <a:srgbClr val="FF0000"/>
                </a:solidFill>
                <a:latin typeface="+mj-lt"/>
                <a:ea typeface="+mj-ea"/>
                <a:cs typeface="+mj-cs"/>
              </a:rPr>
              <a:t> </a:t>
            </a:r>
            <a:r>
              <a:rPr lang="en-US" b="1" dirty="0">
                <a:solidFill>
                  <a:schemeClr val="tx2">
                    <a:lumMod val="50000"/>
                  </a:schemeClr>
                </a:solidFill>
              </a:rPr>
              <a:t>Warfarin + </a:t>
            </a:r>
            <a:r>
              <a:rPr lang="en-US" b="1" dirty="0" err="1">
                <a:solidFill>
                  <a:schemeClr val="tx2">
                    <a:lumMod val="50000"/>
                  </a:schemeClr>
                </a:solidFill>
              </a:rPr>
              <a:t>ASA+Clopidogrel</a:t>
            </a:r>
            <a:r>
              <a:rPr lang="en-US" b="1" dirty="0">
                <a:solidFill>
                  <a:schemeClr val="tx2">
                    <a:lumMod val="50000"/>
                  </a:schemeClr>
                </a:solidFill>
              </a:rPr>
              <a:t> for three month then dual therapy (warfarin + clopidogrel) up to one </a:t>
            </a:r>
            <a:r>
              <a:rPr lang="en-US" b="1" dirty="0" err="1">
                <a:solidFill>
                  <a:schemeClr val="tx2">
                    <a:lumMod val="50000"/>
                  </a:schemeClr>
                </a:solidFill>
              </a:rPr>
              <a:t>yeras</a:t>
            </a:r>
            <a:endParaRPr lang="en-US" b="1" dirty="0">
              <a:solidFill>
                <a:schemeClr val="tx2">
                  <a:lumMod val="50000"/>
                </a:schemeClr>
              </a:solidFill>
            </a:endParaRPr>
          </a:p>
          <a:p>
            <a:pPr>
              <a:buFont typeface="Wingdings" panose="05000000000000000000" pitchFamily="2" charset="2"/>
              <a:buChar char="Ø"/>
            </a:pPr>
            <a:endParaRPr lang="en-US" sz="4400" b="1" dirty="0">
              <a:solidFill>
                <a:schemeClr val="tx2">
                  <a:lumMod val="50000"/>
                </a:schemeClr>
              </a:solidFill>
              <a:latin typeface="+mj-lt"/>
              <a:ea typeface="+mj-ea"/>
              <a:cs typeface="+mj-cs"/>
            </a:endParaRPr>
          </a:p>
          <a:p>
            <a:pPr>
              <a:buFont typeface="Wingdings" panose="05000000000000000000" pitchFamily="2" charset="2"/>
              <a:buChar char="Ø"/>
            </a:pPr>
            <a:endParaRPr lang="en-US" b="1" dirty="0">
              <a:solidFill>
                <a:schemeClr val="tx2">
                  <a:lumMod val="50000"/>
                </a:schemeClr>
              </a:solidFill>
            </a:endParaRPr>
          </a:p>
          <a:p>
            <a:pPr marL="45720" indent="0">
              <a:buNone/>
            </a:pPr>
            <a:endParaRPr lang="en-US" b="1" dirty="0">
              <a:solidFill>
                <a:schemeClr val="tx2">
                  <a:lumMod val="50000"/>
                </a:schemeClr>
              </a:solidFill>
            </a:endParaRPr>
          </a:p>
          <a:p>
            <a:pPr marL="45720" indent="0">
              <a:buNone/>
            </a:pPr>
            <a:endParaRPr lang="en-US" dirty="0"/>
          </a:p>
        </p:txBody>
      </p:sp>
    </p:spTree>
    <p:extLst>
      <p:ext uri="{BB962C8B-B14F-4D97-AF65-F5344CB8AC3E}">
        <p14:creationId xmlns:p14="http://schemas.microsoft.com/office/powerpoint/2010/main" val="1912543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FF98FAF-758F-4913-9635-F8CDA86E4632}"/>
              </a:ext>
            </a:extLst>
          </p:cNvPr>
          <p:cNvPicPr>
            <a:picLocks noGrp="1" noChangeAspect="1"/>
          </p:cNvPicPr>
          <p:nvPr>
            <p:ph idx="1"/>
          </p:nvPr>
        </p:nvPicPr>
        <p:blipFill rotWithShape="1">
          <a:blip r:embed="rId2"/>
          <a:srcRect l="9839" t="12655" r="10154" b="4893"/>
          <a:stretch/>
        </p:blipFill>
        <p:spPr>
          <a:xfrm>
            <a:off x="1474382" y="668374"/>
            <a:ext cx="8399720" cy="5771030"/>
          </a:xfrm>
          <a:prstGeom prst="rect">
            <a:avLst/>
          </a:prstGeom>
        </p:spPr>
      </p:pic>
    </p:spTree>
    <p:extLst>
      <p:ext uri="{BB962C8B-B14F-4D97-AF65-F5344CB8AC3E}">
        <p14:creationId xmlns:p14="http://schemas.microsoft.com/office/powerpoint/2010/main" val="47817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D9DAEB2-1686-40BA-B5E9-43B5A1A4177F}"/>
              </a:ext>
            </a:extLst>
          </p:cNvPr>
          <p:cNvPicPr>
            <a:picLocks noGrp="1" noChangeAspect="1"/>
          </p:cNvPicPr>
          <p:nvPr>
            <p:ph idx="1"/>
          </p:nvPr>
        </p:nvPicPr>
        <p:blipFill rotWithShape="1">
          <a:blip r:embed="rId2"/>
          <a:srcRect l="14704" t="13295" r="15558" b="4212"/>
          <a:stretch/>
        </p:blipFill>
        <p:spPr>
          <a:xfrm>
            <a:off x="1229033" y="184297"/>
            <a:ext cx="8085088" cy="6375824"/>
          </a:xfrm>
          <a:prstGeom prst="rect">
            <a:avLst/>
          </a:prstGeom>
        </p:spPr>
      </p:pic>
    </p:spTree>
    <p:extLst>
      <p:ext uri="{BB962C8B-B14F-4D97-AF65-F5344CB8AC3E}">
        <p14:creationId xmlns:p14="http://schemas.microsoft.com/office/powerpoint/2010/main" val="2187623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5ED2F-6636-495F-B093-3B942CD881A6}"/>
              </a:ext>
            </a:extLst>
          </p:cNvPr>
          <p:cNvSpPr>
            <a:spLocks noGrp="1"/>
          </p:cNvSpPr>
          <p:nvPr>
            <p:ph type="title"/>
          </p:nvPr>
        </p:nvSpPr>
        <p:spPr/>
        <p:txBody>
          <a:bodyPr/>
          <a:lstStyle/>
          <a:p>
            <a:r>
              <a:rPr lang="en-US" dirty="0">
                <a:solidFill>
                  <a:srgbClr val="FF0000"/>
                </a:solidFill>
              </a:rPr>
              <a:t>Case 3</a:t>
            </a:r>
            <a:br>
              <a:rPr lang="en-US" dirty="0">
                <a:solidFill>
                  <a:srgbClr val="FF0000"/>
                </a:solidFill>
              </a:rPr>
            </a:br>
            <a:endParaRPr lang="en-US" dirty="0"/>
          </a:p>
        </p:txBody>
      </p:sp>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a:xfrm>
            <a:off x="1143000" y="1616529"/>
            <a:ext cx="9872871" cy="4479471"/>
          </a:xfrm>
        </p:spPr>
        <p:txBody>
          <a:bodyPr>
            <a:normAutofit/>
          </a:bodyPr>
          <a:lstStyle/>
          <a:p>
            <a:pPr marL="365760" indent="-256032">
              <a:buFont typeface="Wingdings" panose="05000000000000000000" pitchFamily="2" charset="2"/>
              <a:buChar char="Ø"/>
              <a:defRPr/>
            </a:pPr>
            <a:r>
              <a:rPr lang="en-US" sz="2800" b="1" dirty="0">
                <a:solidFill>
                  <a:schemeClr val="tx2">
                    <a:lumMod val="50000"/>
                  </a:schemeClr>
                </a:solidFill>
              </a:rPr>
              <a:t>The 65-years-old gentleman with history of AF rhythm and PCI on midportion LAD (stent new generation 3.5 * 18) 3 month ago</a:t>
            </a:r>
          </a:p>
          <a:p>
            <a:pPr marL="365760" indent="-256032">
              <a:buFont typeface="Wingdings" panose="05000000000000000000" pitchFamily="2" charset="2"/>
              <a:buChar char="Ø"/>
              <a:defRPr/>
            </a:pPr>
            <a:endParaRPr lang="en-US" sz="2800" b="1" dirty="0">
              <a:solidFill>
                <a:schemeClr val="tx2">
                  <a:lumMod val="50000"/>
                </a:schemeClr>
              </a:solidFill>
            </a:endParaRPr>
          </a:p>
          <a:p>
            <a:pPr marL="365760" indent="-256032">
              <a:buFont typeface="Wingdings" panose="05000000000000000000" pitchFamily="2" charset="2"/>
              <a:buChar char="Ø"/>
              <a:defRPr/>
            </a:pPr>
            <a:endParaRPr lang="en-US" sz="2800" b="1" dirty="0">
              <a:solidFill>
                <a:schemeClr val="tx2">
                  <a:lumMod val="50000"/>
                </a:schemeClr>
              </a:solidFill>
            </a:endParaRPr>
          </a:p>
          <a:p>
            <a:pPr marL="109728" indent="0">
              <a:buNone/>
              <a:defRPr/>
            </a:pPr>
            <a:endParaRPr lang="en-US" sz="2800" b="1" dirty="0">
              <a:solidFill>
                <a:schemeClr val="tx2">
                  <a:lumMod val="50000"/>
                </a:schemeClr>
              </a:solidFill>
            </a:endParaRPr>
          </a:p>
          <a:p>
            <a:pPr marL="365760" indent="-256032">
              <a:buFont typeface="Wingdings" panose="05000000000000000000" pitchFamily="2" charset="2"/>
              <a:buChar char="Ø"/>
              <a:defRPr/>
            </a:pPr>
            <a:r>
              <a:rPr lang="en-US" sz="2800" b="1" dirty="0">
                <a:solidFill>
                  <a:schemeClr val="tx2">
                    <a:lumMod val="50000"/>
                  </a:schemeClr>
                </a:solidFill>
              </a:rPr>
              <a:t>On  NOAC and clopidogrel </a:t>
            </a:r>
          </a:p>
          <a:p>
            <a:pPr marL="45720" indent="0">
              <a:buNone/>
            </a:pPr>
            <a:endParaRPr lang="en-US" sz="2400" dirty="0"/>
          </a:p>
        </p:txBody>
      </p:sp>
    </p:spTree>
    <p:extLst>
      <p:ext uri="{BB962C8B-B14F-4D97-AF65-F5344CB8AC3E}">
        <p14:creationId xmlns:p14="http://schemas.microsoft.com/office/powerpoint/2010/main" val="1243242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126" y="365126"/>
            <a:ext cx="2116283" cy="1789740"/>
          </a:xfrm>
        </p:spPr>
        <p:txBody>
          <a:bodyPr>
            <a:normAutofit/>
          </a:bodyPr>
          <a:lstStyle/>
          <a:p>
            <a:r>
              <a:rPr lang="en-US" sz="2200" b="1" dirty="0">
                <a:solidFill>
                  <a:schemeClr val="tx2">
                    <a:lumMod val="50000"/>
                  </a:schemeClr>
                </a:solidFill>
                <a:latin typeface="+mn-lt"/>
                <a:ea typeface="+mn-ea"/>
                <a:cs typeface="+mn-cs"/>
              </a:rPr>
              <a:t>Presented with ICH</a:t>
            </a:r>
          </a:p>
        </p:txBody>
      </p:sp>
      <p:sp>
        <p:nvSpPr>
          <p:cNvPr id="5" name="Footer Placeholder 4"/>
          <p:cNvSpPr>
            <a:spLocks noGrp="1"/>
          </p:cNvSpPr>
          <p:nvPr>
            <p:ph type="ftr" sz="quarter" idx="11"/>
          </p:nvPr>
        </p:nvSpPr>
        <p:spPr/>
        <p:txBody>
          <a:bodyPr/>
          <a:lstStyle/>
          <a:p>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3809" y="-90261"/>
            <a:ext cx="4199643" cy="6863200"/>
          </a:xfrm>
          <a:prstGeom prst="rect">
            <a:avLst/>
          </a:prstGeom>
        </p:spPr>
      </p:pic>
    </p:spTree>
    <p:extLst>
      <p:ext uri="{BB962C8B-B14F-4D97-AF65-F5344CB8AC3E}">
        <p14:creationId xmlns:p14="http://schemas.microsoft.com/office/powerpoint/2010/main" val="463809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0262EF-A72F-4DCE-A354-F62A8C451A20}"/>
              </a:ext>
            </a:extLst>
          </p:cNvPr>
          <p:cNvSpPr>
            <a:spLocks noGrp="1"/>
          </p:cNvSpPr>
          <p:nvPr>
            <p:ph idx="1"/>
          </p:nvPr>
        </p:nvSpPr>
        <p:spPr>
          <a:xfrm>
            <a:off x="1143000" y="1314450"/>
            <a:ext cx="9872871" cy="4781550"/>
          </a:xfrm>
        </p:spPr>
        <p:txBody>
          <a:bodyPr/>
          <a:lstStyle/>
          <a:p>
            <a:pPr marL="45720" indent="0">
              <a:buNone/>
            </a:pPr>
            <a:r>
              <a:rPr lang="en-US" sz="2400" b="1" dirty="0">
                <a:solidFill>
                  <a:schemeClr val="tx2">
                    <a:lumMod val="50000"/>
                  </a:schemeClr>
                </a:solidFill>
              </a:rPr>
              <a:t>After adequate management of ICH,  and anti thrombotic approval by neurosurgeon , what is your decision for continuation of antithrombotic regimen for him?</a:t>
            </a:r>
          </a:p>
          <a:p>
            <a:pPr marL="45720" indent="0">
              <a:buNone/>
            </a:pPr>
            <a:endParaRPr lang="en-US" sz="2400" b="1" dirty="0">
              <a:solidFill>
                <a:schemeClr val="tx2">
                  <a:lumMod val="50000"/>
                </a:schemeClr>
              </a:solidFill>
            </a:endParaRPr>
          </a:p>
          <a:p>
            <a:pPr marL="45720" indent="0">
              <a:buNone/>
            </a:pPr>
            <a:endParaRPr lang="en-US" sz="2400" b="1" dirty="0">
              <a:solidFill>
                <a:schemeClr val="tx2">
                  <a:lumMod val="50000"/>
                </a:schemeClr>
              </a:solidFill>
            </a:endParaRPr>
          </a:p>
        </p:txBody>
      </p:sp>
    </p:spTree>
    <p:extLst>
      <p:ext uri="{BB962C8B-B14F-4D97-AF65-F5344CB8AC3E}">
        <p14:creationId xmlns:p14="http://schemas.microsoft.com/office/powerpoint/2010/main" val="3307732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A4D95C-A561-48B2-8D0D-2635112FFA0A}"/>
              </a:ext>
            </a:extLst>
          </p:cNvPr>
          <p:cNvSpPr>
            <a:spLocks noGrp="1"/>
          </p:cNvSpPr>
          <p:nvPr>
            <p:ph idx="1"/>
          </p:nvPr>
        </p:nvSpPr>
        <p:spPr>
          <a:xfrm>
            <a:off x="1143000" y="1069521"/>
            <a:ext cx="9872871" cy="5026479"/>
          </a:xfrm>
        </p:spPr>
        <p:txBody>
          <a:bodyPr/>
          <a:lstStyle/>
          <a:p>
            <a:pPr marL="45720" indent="0">
              <a:buNone/>
            </a:pPr>
            <a:endParaRPr lang="en-US" sz="2400" b="1" dirty="0">
              <a:solidFill>
                <a:schemeClr val="tx2">
                  <a:lumMod val="50000"/>
                </a:schemeClr>
              </a:solidFill>
            </a:endParaRPr>
          </a:p>
          <a:p>
            <a:pPr>
              <a:lnSpc>
                <a:spcPct val="200000"/>
              </a:lnSpc>
              <a:buClr>
                <a:schemeClr val="tx1">
                  <a:lumMod val="95000"/>
                  <a:lumOff val="5000"/>
                </a:schemeClr>
              </a:buClr>
              <a:buSzPct val="91000"/>
              <a:buFont typeface="Wingdings" panose="05000000000000000000" pitchFamily="2" charset="2"/>
              <a:buChar char="Ø"/>
            </a:pPr>
            <a:r>
              <a:rPr lang="en-US" sz="2400" b="1" dirty="0">
                <a:solidFill>
                  <a:schemeClr val="tx2">
                    <a:lumMod val="50000"/>
                  </a:schemeClr>
                </a:solidFill>
              </a:rPr>
              <a:t> ASA initially + NOAC  two weeks after ICH</a:t>
            </a:r>
          </a:p>
          <a:p>
            <a:pPr>
              <a:lnSpc>
                <a:spcPct val="200000"/>
              </a:lnSpc>
              <a:buClr>
                <a:schemeClr val="tx1">
                  <a:lumMod val="95000"/>
                  <a:lumOff val="5000"/>
                </a:schemeClr>
              </a:buClr>
              <a:buSzPct val="91000"/>
              <a:buFont typeface="Wingdings" panose="05000000000000000000" pitchFamily="2" charset="2"/>
              <a:buChar char="Ø"/>
            </a:pPr>
            <a:r>
              <a:rPr lang="en-US" sz="2400" b="1" dirty="0">
                <a:solidFill>
                  <a:schemeClr val="tx2">
                    <a:lumMod val="50000"/>
                  </a:schemeClr>
                </a:solidFill>
              </a:rPr>
              <a:t> DAPT initially  after ICH</a:t>
            </a:r>
          </a:p>
          <a:p>
            <a:pPr>
              <a:lnSpc>
                <a:spcPct val="200000"/>
              </a:lnSpc>
              <a:buClr>
                <a:schemeClr val="tx1">
                  <a:lumMod val="95000"/>
                  <a:lumOff val="5000"/>
                </a:schemeClr>
              </a:buClr>
              <a:buSzPct val="91000"/>
              <a:buFont typeface="Wingdings" panose="05000000000000000000" pitchFamily="2" charset="2"/>
              <a:buChar char="Ø"/>
            </a:pPr>
            <a:r>
              <a:rPr lang="en-US" sz="2400" b="1" dirty="0">
                <a:solidFill>
                  <a:schemeClr val="tx2">
                    <a:lumMod val="50000"/>
                  </a:schemeClr>
                </a:solidFill>
              </a:rPr>
              <a:t> ASA initially + NOAC  one month after ICH</a:t>
            </a:r>
          </a:p>
          <a:p>
            <a:pPr>
              <a:lnSpc>
                <a:spcPct val="200000"/>
              </a:lnSpc>
              <a:buClr>
                <a:schemeClr val="tx1">
                  <a:lumMod val="95000"/>
                  <a:lumOff val="5000"/>
                </a:schemeClr>
              </a:buClr>
              <a:buSzPct val="91000"/>
              <a:buFont typeface="Wingdings" panose="05000000000000000000" pitchFamily="2" charset="2"/>
              <a:buChar char="Ø"/>
            </a:pPr>
            <a:r>
              <a:rPr lang="en-US" sz="2400" b="1" dirty="0">
                <a:solidFill>
                  <a:schemeClr val="tx2">
                    <a:lumMod val="50000"/>
                  </a:schemeClr>
                </a:solidFill>
              </a:rPr>
              <a:t> ASA initially + warfarin one month after ICH</a:t>
            </a:r>
          </a:p>
          <a:p>
            <a:pPr marL="45720" indent="0">
              <a:buNone/>
            </a:pPr>
            <a:endParaRPr lang="en-US" sz="2400" b="1" dirty="0">
              <a:solidFill>
                <a:schemeClr val="tx2">
                  <a:lumMod val="50000"/>
                </a:schemeClr>
              </a:solidFill>
            </a:endParaRPr>
          </a:p>
          <a:p>
            <a:pPr marL="45720" indent="0">
              <a:buNone/>
            </a:pPr>
            <a:endParaRPr lang="en-US" sz="2400" b="1" dirty="0">
              <a:solidFill>
                <a:schemeClr val="tx2">
                  <a:lumMod val="50000"/>
                </a:schemeClr>
              </a:solidFill>
            </a:endParaRPr>
          </a:p>
          <a:p>
            <a:pPr marL="45720" indent="0">
              <a:buNone/>
            </a:pPr>
            <a:endParaRPr lang="en-US" sz="2400" b="1" dirty="0">
              <a:solidFill>
                <a:schemeClr val="tx2">
                  <a:lumMod val="50000"/>
                </a:schemeClr>
              </a:solidFill>
            </a:endParaRPr>
          </a:p>
          <a:p>
            <a:pPr marL="45720" indent="0">
              <a:buNone/>
            </a:pPr>
            <a:endParaRPr lang="en-US" sz="2400" b="1" dirty="0">
              <a:solidFill>
                <a:schemeClr val="tx2">
                  <a:lumMod val="50000"/>
                </a:schemeClr>
              </a:solidFill>
            </a:endParaRPr>
          </a:p>
          <a:p>
            <a:pPr marL="45720" indent="0">
              <a:buNone/>
            </a:pPr>
            <a:endParaRPr lang="en-US" sz="2400" b="1" dirty="0">
              <a:solidFill>
                <a:schemeClr val="tx2">
                  <a:lumMod val="50000"/>
                </a:schemeClr>
              </a:solidFill>
            </a:endParaRPr>
          </a:p>
        </p:txBody>
      </p:sp>
    </p:spTree>
    <p:extLst>
      <p:ext uri="{BB962C8B-B14F-4D97-AF65-F5344CB8AC3E}">
        <p14:creationId xmlns:p14="http://schemas.microsoft.com/office/powerpoint/2010/main" val="784425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1362173" y="55872"/>
            <a:ext cx="9469584" cy="6665603"/>
          </a:xfrm>
          <a:prstGeom prst="rect">
            <a:avLst/>
          </a:prstGeom>
        </p:spPr>
      </p:pic>
      <p:sp>
        <p:nvSpPr>
          <p:cNvPr id="4" name="Footer Placeholder 3"/>
          <p:cNvSpPr>
            <a:spLocks noGrp="1"/>
          </p:cNvSpPr>
          <p:nvPr>
            <p:ph type="ftr" sz="quarter" idx="11"/>
          </p:nvPr>
        </p:nvSpPr>
        <p:spPr/>
        <p:txBody>
          <a:bodyPr/>
          <a:lstStyle/>
          <a:p>
            <a:endParaRPr lang="en-US"/>
          </a:p>
        </p:txBody>
      </p:sp>
      <p:sp>
        <p:nvSpPr>
          <p:cNvPr id="7" name="Rectangle 6"/>
          <p:cNvSpPr/>
          <p:nvPr/>
        </p:nvSpPr>
        <p:spPr>
          <a:xfrm>
            <a:off x="1498862" y="2568804"/>
            <a:ext cx="4317476" cy="3582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498862" y="3531909"/>
            <a:ext cx="4317476" cy="3582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498862" y="4585910"/>
            <a:ext cx="4317476" cy="3582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98862" y="4940905"/>
            <a:ext cx="4317476" cy="6067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54479" y="4761795"/>
            <a:ext cx="2897170" cy="3582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481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5334865-5BDB-49D0-BE40-1B1036DA95CB}"/>
              </a:ext>
            </a:extLst>
          </p:cNvPr>
          <p:cNvPicPr>
            <a:picLocks noGrp="1" noChangeAspect="1"/>
          </p:cNvPicPr>
          <p:nvPr>
            <p:ph idx="1"/>
          </p:nvPr>
        </p:nvPicPr>
        <p:blipFill rotWithShape="1">
          <a:blip r:embed="rId2"/>
          <a:srcRect l="15957" t="23678" r="16821" b="14067"/>
          <a:stretch/>
        </p:blipFill>
        <p:spPr>
          <a:xfrm>
            <a:off x="949843" y="245665"/>
            <a:ext cx="10325302" cy="6374875"/>
          </a:xfrm>
          <a:prstGeom prst="rect">
            <a:avLst/>
          </a:prstGeom>
        </p:spPr>
      </p:pic>
    </p:spTree>
    <p:extLst>
      <p:ext uri="{BB962C8B-B14F-4D97-AF65-F5344CB8AC3E}">
        <p14:creationId xmlns:p14="http://schemas.microsoft.com/office/powerpoint/2010/main" val="681471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0010FF6-DE78-46CD-9DE7-F1029BEE10BC}"/>
              </a:ext>
            </a:extLst>
          </p:cNvPr>
          <p:cNvPicPr>
            <a:picLocks noGrp="1" noChangeAspect="1"/>
          </p:cNvPicPr>
          <p:nvPr>
            <p:ph idx="1"/>
          </p:nvPr>
        </p:nvPicPr>
        <p:blipFill rotWithShape="1">
          <a:blip r:embed="rId2"/>
          <a:srcRect l="11119" t="31757" r="12769" b="5436"/>
          <a:stretch/>
        </p:blipFill>
        <p:spPr>
          <a:xfrm>
            <a:off x="604456" y="407963"/>
            <a:ext cx="10983087" cy="6042073"/>
          </a:xfrm>
          <a:prstGeom prst="rect">
            <a:avLst/>
          </a:prstGeom>
        </p:spPr>
      </p:pic>
    </p:spTree>
    <p:extLst>
      <p:ext uri="{BB962C8B-B14F-4D97-AF65-F5344CB8AC3E}">
        <p14:creationId xmlns:p14="http://schemas.microsoft.com/office/powerpoint/2010/main" val="1473490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498A807-2EF4-4341-BA57-2B0DABCCF0A4}"/>
              </a:ext>
            </a:extLst>
          </p:cNvPr>
          <p:cNvPicPr>
            <a:picLocks noGrp="1" noChangeAspect="1"/>
          </p:cNvPicPr>
          <p:nvPr>
            <p:ph idx="1"/>
          </p:nvPr>
        </p:nvPicPr>
        <p:blipFill rotWithShape="1">
          <a:blip r:embed="rId2"/>
          <a:srcRect l="10877" t="23658" r="52530" b="5178"/>
          <a:stretch/>
        </p:blipFill>
        <p:spPr>
          <a:xfrm>
            <a:off x="3147237" y="198699"/>
            <a:ext cx="4983125" cy="6460602"/>
          </a:xfrm>
          <a:prstGeom prst="rect">
            <a:avLst/>
          </a:prstGeom>
        </p:spPr>
      </p:pic>
    </p:spTree>
    <p:extLst>
      <p:ext uri="{BB962C8B-B14F-4D97-AF65-F5344CB8AC3E}">
        <p14:creationId xmlns:p14="http://schemas.microsoft.com/office/powerpoint/2010/main" val="65764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CB79F13-980D-44EF-AE25-EF5602227CB6}"/>
              </a:ext>
            </a:extLst>
          </p:cNvPr>
          <p:cNvPicPr>
            <a:picLocks noGrp="1" noChangeAspect="1"/>
          </p:cNvPicPr>
          <p:nvPr>
            <p:ph idx="1"/>
          </p:nvPr>
        </p:nvPicPr>
        <p:blipFill rotWithShape="1">
          <a:blip r:embed="rId2"/>
          <a:srcRect t="31022" r="37790" b="29487"/>
          <a:stretch/>
        </p:blipFill>
        <p:spPr>
          <a:xfrm>
            <a:off x="264650" y="219739"/>
            <a:ext cx="6816633" cy="2884795"/>
          </a:xfrm>
          <a:prstGeom prst="rect">
            <a:avLst/>
          </a:prstGeom>
        </p:spPr>
      </p:pic>
      <p:pic>
        <p:nvPicPr>
          <p:cNvPr id="5" name="Picture 4">
            <a:extLst>
              <a:ext uri="{FF2B5EF4-FFF2-40B4-BE49-F238E27FC236}">
                <a16:creationId xmlns:a16="http://schemas.microsoft.com/office/drawing/2014/main" id="{30EE27E1-BE26-407A-955F-44D458328747}"/>
              </a:ext>
            </a:extLst>
          </p:cNvPr>
          <p:cNvPicPr>
            <a:picLocks noChangeAspect="1"/>
          </p:cNvPicPr>
          <p:nvPr/>
        </p:nvPicPr>
        <p:blipFill>
          <a:blip r:embed="rId3"/>
          <a:stretch>
            <a:fillRect/>
          </a:stretch>
        </p:blipFill>
        <p:spPr>
          <a:xfrm>
            <a:off x="4784651" y="2504741"/>
            <a:ext cx="7142698" cy="4113361"/>
          </a:xfrm>
          <a:prstGeom prst="rect">
            <a:avLst/>
          </a:prstGeom>
        </p:spPr>
      </p:pic>
    </p:spTree>
    <p:extLst>
      <p:ext uri="{BB962C8B-B14F-4D97-AF65-F5344CB8AC3E}">
        <p14:creationId xmlns:p14="http://schemas.microsoft.com/office/powerpoint/2010/main" val="2096881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B6BB64-2476-46A8-B1A6-52AB99DEFEF6}"/>
              </a:ext>
            </a:extLst>
          </p:cNvPr>
          <p:cNvSpPr>
            <a:spLocks noGrp="1"/>
          </p:cNvSpPr>
          <p:nvPr>
            <p:ph idx="1"/>
          </p:nvPr>
        </p:nvSpPr>
        <p:spPr>
          <a:xfrm>
            <a:off x="673396" y="864781"/>
            <a:ext cx="10342476" cy="5231219"/>
          </a:xfrm>
        </p:spPr>
        <p:txBody>
          <a:bodyPr>
            <a:normAutofit/>
          </a:bodyPr>
          <a:lstStyle/>
          <a:p>
            <a:pPr marL="45720" indent="0">
              <a:buNone/>
            </a:pPr>
            <a:endParaRPr lang="en-US" dirty="0"/>
          </a:p>
          <a:p>
            <a:pPr>
              <a:buClr>
                <a:schemeClr val="tx2">
                  <a:lumMod val="50000"/>
                </a:schemeClr>
              </a:buClr>
              <a:buSzPct val="96000"/>
              <a:buFont typeface="Wingdings" panose="05000000000000000000" pitchFamily="2" charset="2"/>
              <a:buChar char="Ø"/>
            </a:pPr>
            <a:r>
              <a:rPr lang="en-US" sz="2600" b="1" dirty="0">
                <a:solidFill>
                  <a:schemeClr val="tx2">
                    <a:lumMod val="50000"/>
                  </a:schemeClr>
                </a:solidFill>
              </a:rPr>
              <a:t>This is a </a:t>
            </a:r>
            <a:r>
              <a:rPr lang="en-US" sz="2600" b="1" i="1" dirty="0">
                <a:solidFill>
                  <a:srgbClr val="FF0000"/>
                </a:solidFill>
              </a:rPr>
              <a:t>systematic review and meta-analysis </a:t>
            </a:r>
            <a:r>
              <a:rPr lang="en-US" sz="2600" b="1" dirty="0">
                <a:solidFill>
                  <a:schemeClr val="tx2">
                    <a:lumMod val="50000"/>
                  </a:schemeClr>
                </a:solidFill>
              </a:rPr>
              <a:t>of the risk of intracranial hemorrhage (ICH) with use of direct oral anticoagulants (DOACs)</a:t>
            </a:r>
          </a:p>
          <a:p>
            <a:pPr marL="45720" indent="0">
              <a:buClr>
                <a:schemeClr val="tx2">
                  <a:lumMod val="50000"/>
                </a:schemeClr>
              </a:buClr>
              <a:buSzPct val="96000"/>
              <a:buNone/>
            </a:pPr>
            <a:endParaRPr lang="en-US" sz="2600" b="1" dirty="0">
              <a:solidFill>
                <a:schemeClr val="tx2">
                  <a:lumMod val="50000"/>
                </a:schemeClr>
              </a:solidFill>
            </a:endParaRPr>
          </a:p>
          <a:p>
            <a:pPr>
              <a:buClr>
                <a:schemeClr val="tx2">
                  <a:lumMod val="50000"/>
                </a:schemeClr>
              </a:buClr>
              <a:buSzPct val="96000"/>
              <a:buFont typeface="Wingdings" panose="05000000000000000000" pitchFamily="2" charset="2"/>
              <a:buChar char="Ø"/>
            </a:pPr>
            <a:r>
              <a:rPr lang="en-US" sz="2600" b="1" dirty="0">
                <a:solidFill>
                  <a:schemeClr val="tx2">
                    <a:lumMod val="50000"/>
                  </a:schemeClr>
                </a:solidFill>
              </a:rPr>
              <a:t> Investigators reviewed </a:t>
            </a:r>
            <a:r>
              <a:rPr lang="en-US" sz="2600" b="1" i="1" dirty="0">
                <a:solidFill>
                  <a:srgbClr val="FF0000"/>
                </a:solidFill>
              </a:rPr>
              <a:t>17 randomized controlled trials </a:t>
            </a:r>
            <a:r>
              <a:rPr lang="en-US" sz="2600" b="1" dirty="0">
                <a:solidFill>
                  <a:schemeClr val="tx2">
                    <a:lumMod val="50000"/>
                  </a:schemeClr>
                </a:solidFill>
              </a:rPr>
              <a:t>studying four DOACs (rivaroxaban, apixaban, </a:t>
            </a:r>
            <a:r>
              <a:rPr lang="en-US" sz="2600" b="1" dirty="0" err="1">
                <a:solidFill>
                  <a:schemeClr val="tx2">
                    <a:lumMod val="50000"/>
                  </a:schemeClr>
                </a:solidFill>
              </a:rPr>
              <a:t>edoxaban</a:t>
            </a:r>
            <a:r>
              <a:rPr lang="en-US" sz="2600" b="1" dirty="0">
                <a:solidFill>
                  <a:schemeClr val="tx2">
                    <a:lumMod val="50000"/>
                  </a:schemeClr>
                </a:solidFill>
              </a:rPr>
              <a:t>, and dabigatran) and including 116,000 participants</a:t>
            </a:r>
          </a:p>
          <a:p>
            <a:pPr marL="45720" indent="0">
              <a:buClr>
                <a:schemeClr val="tx2">
                  <a:lumMod val="50000"/>
                </a:schemeClr>
              </a:buClr>
              <a:buSzPct val="96000"/>
              <a:buNone/>
            </a:pPr>
            <a:r>
              <a:rPr lang="en-US" sz="2600" b="1" dirty="0">
                <a:solidFill>
                  <a:schemeClr val="tx2">
                    <a:lumMod val="50000"/>
                  </a:schemeClr>
                </a:solidFill>
              </a:rPr>
              <a:t> </a:t>
            </a:r>
          </a:p>
          <a:p>
            <a:pPr>
              <a:buClr>
                <a:schemeClr val="tx2">
                  <a:lumMod val="50000"/>
                </a:schemeClr>
              </a:buClr>
              <a:buSzPct val="96000"/>
              <a:buFont typeface="Wingdings" panose="05000000000000000000" pitchFamily="2" charset="2"/>
              <a:buChar char="Ø"/>
            </a:pPr>
            <a:r>
              <a:rPr lang="en-US" sz="2600" b="1" dirty="0">
                <a:solidFill>
                  <a:schemeClr val="tx2">
                    <a:lumMod val="50000"/>
                  </a:schemeClr>
                </a:solidFill>
              </a:rPr>
              <a:t>The comparator arm was </a:t>
            </a:r>
            <a:r>
              <a:rPr lang="en-US" sz="2600" b="1" i="1" dirty="0">
                <a:solidFill>
                  <a:srgbClr val="FF0000"/>
                </a:solidFill>
              </a:rPr>
              <a:t>warfarin in 13 trials </a:t>
            </a:r>
            <a:r>
              <a:rPr lang="en-US" sz="2600" b="1" dirty="0">
                <a:solidFill>
                  <a:schemeClr val="tx2">
                    <a:lumMod val="50000"/>
                  </a:schemeClr>
                </a:solidFill>
              </a:rPr>
              <a:t>and low molecular–weight heparin (LMWH) in the remaining 4 </a:t>
            </a:r>
          </a:p>
        </p:txBody>
      </p:sp>
    </p:spTree>
    <p:extLst>
      <p:ext uri="{BB962C8B-B14F-4D97-AF65-F5344CB8AC3E}">
        <p14:creationId xmlns:p14="http://schemas.microsoft.com/office/powerpoint/2010/main" val="406997272"/>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B6BB64-2476-46A8-B1A6-52AB99DEFEF6}"/>
              </a:ext>
            </a:extLst>
          </p:cNvPr>
          <p:cNvSpPr>
            <a:spLocks noGrp="1"/>
          </p:cNvSpPr>
          <p:nvPr>
            <p:ph idx="1"/>
          </p:nvPr>
        </p:nvSpPr>
        <p:spPr>
          <a:xfrm>
            <a:off x="1143000" y="864781"/>
            <a:ext cx="9872871" cy="5231219"/>
          </a:xfrm>
        </p:spPr>
        <p:txBody>
          <a:bodyPr>
            <a:normAutofit/>
          </a:bodyPr>
          <a:lstStyle/>
          <a:p>
            <a:pPr marL="45720" indent="0">
              <a:buNone/>
            </a:pPr>
            <a:endParaRPr lang="en-US" dirty="0"/>
          </a:p>
          <a:p>
            <a:pPr marL="45720" indent="0">
              <a:buNone/>
            </a:pPr>
            <a:endParaRPr lang="en-US" dirty="0"/>
          </a:p>
          <a:p>
            <a:pPr>
              <a:buClr>
                <a:schemeClr val="tx2">
                  <a:lumMod val="50000"/>
                </a:schemeClr>
              </a:buClr>
              <a:buSzPct val="96000"/>
              <a:buFont typeface="Wingdings" panose="05000000000000000000" pitchFamily="2" charset="2"/>
              <a:buChar char="Ø"/>
            </a:pPr>
            <a:r>
              <a:rPr lang="en-US" sz="2600" b="1" i="1" dirty="0">
                <a:solidFill>
                  <a:srgbClr val="FF0000"/>
                </a:solidFill>
              </a:rPr>
              <a:t>All of the DOACs were associated with a reduced risk of ICH compared with warfarin </a:t>
            </a:r>
            <a:r>
              <a:rPr lang="en-US" sz="2600" b="1" dirty="0">
                <a:solidFill>
                  <a:schemeClr val="tx2">
                    <a:lumMod val="50000"/>
                  </a:schemeClr>
                </a:solidFill>
              </a:rPr>
              <a:t>(OR, 0.46), but there was no difference when compared with LMWH</a:t>
            </a:r>
          </a:p>
          <a:p>
            <a:pPr marL="45720" indent="0">
              <a:buClr>
                <a:schemeClr val="tx2">
                  <a:lumMod val="50000"/>
                </a:schemeClr>
              </a:buClr>
              <a:buSzPct val="96000"/>
              <a:buNone/>
            </a:pPr>
            <a:endParaRPr lang="en-US" sz="2600" b="1" dirty="0">
              <a:solidFill>
                <a:schemeClr val="tx2">
                  <a:lumMod val="50000"/>
                </a:schemeClr>
              </a:solidFill>
            </a:endParaRPr>
          </a:p>
          <a:p>
            <a:pPr>
              <a:buClr>
                <a:schemeClr val="tx2">
                  <a:lumMod val="50000"/>
                </a:schemeClr>
              </a:buClr>
              <a:buSzPct val="96000"/>
              <a:buFont typeface="Wingdings" panose="05000000000000000000" pitchFamily="2" charset="2"/>
              <a:buChar char="Ø"/>
            </a:pPr>
            <a:r>
              <a:rPr lang="en-US" sz="2600" b="1" dirty="0">
                <a:solidFill>
                  <a:schemeClr val="tx2">
                    <a:lumMod val="50000"/>
                  </a:schemeClr>
                </a:solidFill>
              </a:rPr>
              <a:t> Dabigatran appeared to be associated with the </a:t>
            </a:r>
            <a:r>
              <a:rPr lang="en-US" sz="2600" b="1" i="1" dirty="0">
                <a:solidFill>
                  <a:schemeClr val="accent2">
                    <a:lumMod val="75000"/>
                  </a:schemeClr>
                </a:solidFill>
              </a:rPr>
              <a:t>lowest risk</a:t>
            </a:r>
          </a:p>
          <a:p>
            <a:pPr marL="45720" indent="0">
              <a:buClr>
                <a:schemeClr val="tx2">
                  <a:lumMod val="50000"/>
                </a:schemeClr>
              </a:buClr>
              <a:buSzPct val="96000"/>
              <a:buNone/>
            </a:pPr>
            <a:endParaRPr lang="en-US" sz="2600" b="1" dirty="0">
              <a:solidFill>
                <a:schemeClr val="tx2">
                  <a:lumMod val="50000"/>
                </a:schemeClr>
              </a:solidFill>
            </a:endParaRPr>
          </a:p>
          <a:p>
            <a:pPr>
              <a:buClr>
                <a:schemeClr val="tx2">
                  <a:lumMod val="50000"/>
                </a:schemeClr>
              </a:buClr>
              <a:buSzPct val="96000"/>
              <a:buFont typeface="Wingdings" panose="05000000000000000000" pitchFamily="2" charset="2"/>
              <a:buChar char="Ø"/>
            </a:pPr>
            <a:r>
              <a:rPr lang="en-US" sz="2600" b="1" dirty="0">
                <a:solidFill>
                  <a:schemeClr val="tx2">
                    <a:lumMod val="50000"/>
                  </a:schemeClr>
                </a:solidFill>
              </a:rPr>
              <a:t> This large meta-analysis suggests that</a:t>
            </a:r>
            <a:r>
              <a:rPr lang="en-US" sz="2600" b="1" i="1" dirty="0">
                <a:solidFill>
                  <a:srgbClr val="7030A0"/>
                </a:solidFill>
              </a:rPr>
              <a:t> DOACs </a:t>
            </a:r>
            <a:r>
              <a:rPr lang="en-US" sz="2600" b="1" dirty="0">
                <a:solidFill>
                  <a:schemeClr val="tx2">
                    <a:lumMod val="50000"/>
                  </a:schemeClr>
                </a:solidFill>
              </a:rPr>
              <a:t>as a group are associated with a </a:t>
            </a:r>
            <a:r>
              <a:rPr lang="en-US" sz="2600" b="1" i="1" dirty="0">
                <a:solidFill>
                  <a:srgbClr val="7030A0"/>
                </a:solidFill>
              </a:rPr>
              <a:t>lower risk of ICH</a:t>
            </a:r>
          </a:p>
        </p:txBody>
      </p:sp>
    </p:spTree>
    <p:extLst>
      <p:ext uri="{BB962C8B-B14F-4D97-AF65-F5344CB8AC3E}">
        <p14:creationId xmlns:p14="http://schemas.microsoft.com/office/powerpoint/2010/main" val="2815542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A16678A-7C98-46F7-86B9-FCFDA824321A}"/>
              </a:ext>
            </a:extLst>
          </p:cNvPr>
          <p:cNvSpPr>
            <a:spLocks noGrp="1"/>
          </p:cNvSpPr>
          <p:nvPr>
            <p:ph idx="1"/>
          </p:nvPr>
        </p:nvSpPr>
        <p:spPr>
          <a:xfrm>
            <a:off x="446568" y="1587795"/>
            <a:ext cx="10951534" cy="4508205"/>
          </a:xfrm>
        </p:spPr>
        <p:txBody>
          <a:bodyPr>
            <a:normAutofit/>
          </a:bodyPr>
          <a:lstStyle/>
          <a:p>
            <a:pPr>
              <a:buClr>
                <a:schemeClr val="bg2">
                  <a:lumMod val="10000"/>
                </a:schemeClr>
              </a:buClr>
              <a:buSzPct val="92000"/>
              <a:buFont typeface="Wingdings" panose="05000000000000000000" pitchFamily="2" charset="2"/>
              <a:buChar char="q"/>
            </a:pPr>
            <a:r>
              <a:rPr lang="en-US" sz="2400" b="1" dirty="0">
                <a:solidFill>
                  <a:schemeClr val="tx2">
                    <a:lumMod val="50000"/>
                  </a:schemeClr>
                </a:solidFill>
              </a:rPr>
              <a:t> Risk of intracranial hemorrhage (ICH) may differ between direct oral anticoagulants (DOACs)</a:t>
            </a:r>
          </a:p>
          <a:p>
            <a:pPr marL="45720" indent="0">
              <a:buClr>
                <a:schemeClr val="bg2">
                  <a:lumMod val="10000"/>
                </a:schemeClr>
              </a:buClr>
              <a:buSzPct val="92000"/>
              <a:buNone/>
            </a:pPr>
            <a:endParaRPr lang="en-US" sz="2400" b="1" dirty="0">
              <a:solidFill>
                <a:schemeClr val="tx2">
                  <a:lumMod val="50000"/>
                </a:schemeClr>
              </a:solidFill>
            </a:endParaRPr>
          </a:p>
          <a:p>
            <a:pPr>
              <a:buClr>
                <a:schemeClr val="bg2">
                  <a:lumMod val="10000"/>
                </a:schemeClr>
              </a:buClr>
              <a:buSzPct val="92000"/>
              <a:buFont typeface="Wingdings" panose="05000000000000000000" pitchFamily="2" charset="2"/>
              <a:buChar char="q"/>
            </a:pPr>
            <a:r>
              <a:rPr lang="en-US" sz="2400" b="1" dirty="0">
                <a:solidFill>
                  <a:schemeClr val="tx2">
                    <a:lumMod val="50000"/>
                  </a:schemeClr>
                </a:solidFill>
              </a:rPr>
              <a:t> We compared the risk of ICH between DOACs using network meta‐analysis</a:t>
            </a:r>
          </a:p>
          <a:p>
            <a:pPr marL="45720" indent="0">
              <a:buClr>
                <a:schemeClr val="bg2">
                  <a:lumMod val="10000"/>
                </a:schemeClr>
              </a:buClr>
              <a:buSzPct val="92000"/>
              <a:buNone/>
            </a:pPr>
            <a:endParaRPr lang="en-US" sz="2400" b="1" dirty="0">
              <a:solidFill>
                <a:schemeClr val="tx2">
                  <a:lumMod val="50000"/>
                </a:schemeClr>
              </a:solidFill>
            </a:endParaRPr>
          </a:p>
          <a:p>
            <a:pPr>
              <a:buClr>
                <a:schemeClr val="bg2">
                  <a:lumMod val="10000"/>
                </a:schemeClr>
              </a:buClr>
              <a:buSzPct val="92000"/>
              <a:buFont typeface="Wingdings" panose="05000000000000000000" pitchFamily="2" charset="2"/>
              <a:buChar char="q"/>
            </a:pPr>
            <a:r>
              <a:rPr lang="en-US" sz="2400" b="1" dirty="0">
                <a:solidFill>
                  <a:schemeClr val="tx2">
                    <a:lumMod val="50000"/>
                  </a:schemeClr>
                </a:solidFill>
              </a:rPr>
              <a:t> Dabigatran 110 mg and 150 mg were </a:t>
            </a:r>
            <a:r>
              <a:rPr lang="en-US" sz="2400" b="1" i="1" dirty="0">
                <a:solidFill>
                  <a:srgbClr val="7030A0"/>
                </a:solidFill>
              </a:rPr>
              <a:t>safer than rivaroxaban </a:t>
            </a:r>
            <a:r>
              <a:rPr lang="en-US" sz="2400" b="1" dirty="0">
                <a:solidFill>
                  <a:schemeClr val="tx2">
                    <a:lumMod val="50000"/>
                  </a:schemeClr>
                </a:solidFill>
              </a:rPr>
              <a:t>on Bayesian analysis</a:t>
            </a:r>
          </a:p>
          <a:p>
            <a:pPr marL="45720" indent="0">
              <a:buClr>
                <a:schemeClr val="bg2">
                  <a:lumMod val="10000"/>
                </a:schemeClr>
              </a:buClr>
              <a:buSzPct val="92000"/>
              <a:buNone/>
            </a:pPr>
            <a:endParaRPr lang="en-US" sz="2400" b="1" dirty="0">
              <a:solidFill>
                <a:schemeClr val="tx2">
                  <a:lumMod val="50000"/>
                </a:schemeClr>
              </a:solidFill>
            </a:endParaRPr>
          </a:p>
          <a:p>
            <a:pPr>
              <a:buClr>
                <a:schemeClr val="bg2">
                  <a:lumMod val="10000"/>
                </a:schemeClr>
              </a:buClr>
              <a:buSzPct val="92000"/>
              <a:buFont typeface="Wingdings" panose="05000000000000000000" pitchFamily="2" charset="2"/>
              <a:buChar char="q"/>
            </a:pPr>
            <a:r>
              <a:rPr lang="en-US" sz="2400" b="1" dirty="0">
                <a:solidFill>
                  <a:schemeClr val="tx2">
                    <a:lumMod val="50000"/>
                  </a:schemeClr>
                </a:solidFill>
              </a:rPr>
              <a:t> </a:t>
            </a:r>
            <a:r>
              <a:rPr lang="en-US" sz="2400" b="1" i="1" dirty="0">
                <a:solidFill>
                  <a:srgbClr val="FF0000"/>
                </a:solidFill>
              </a:rPr>
              <a:t>Dabigatran 110 mg </a:t>
            </a:r>
            <a:r>
              <a:rPr lang="en-US" sz="2400" b="1" dirty="0">
                <a:solidFill>
                  <a:schemeClr val="tx2">
                    <a:lumMod val="50000"/>
                  </a:schemeClr>
                </a:solidFill>
              </a:rPr>
              <a:t>ranked as the </a:t>
            </a:r>
            <a:r>
              <a:rPr lang="en-US" sz="2400" b="1" i="1" dirty="0">
                <a:solidFill>
                  <a:srgbClr val="FF0000"/>
                </a:solidFill>
              </a:rPr>
              <a:t>safest DOAC </a:t>
            </a:r>
            <a:r>
              <a:rPr lang="en-US" sz="2400" b="1" dirty="0">
                <a:solidFill>
                  <a:schemeClr val="tx2">
                    <a:lumMod val="50000"/>
                  </a:schemeClr>
                </a:solidFill>
              </a:rPr>
              <a:t>while rivaroxaban ranked last</a:t>
            </a:r>
            <a:r>
              <a:rPr lang="en-US" dirty="0"/>
              <a:t>.</a:t>
            </a:r>
          </a:p>
          <a:p>
            <a:pPr marL="45720" indent="0">
              <a:buNone/>
            </a:pPr>
            <a:endParaRPr lang="en-US" dirty="0"/>
          </a:p>
        </p:txBody>
      </p:sp>
    </p:spTree>
    <p:extLst>
      <p:ext uri="{BB962C8B-B14F-4D97-AF65-F5344CB8AC3E}">
        <p14:creationId xmlns:p14="http://schemas.microsoft.com/office/powerpoint/2010/main" val="2681610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5ED2F-6636-495F-B093-3B942CD881A6}"/>
              </a:ext>
            </a:extLst>
          </p:cNvPr>
          <p:cNvSpPr>
            <a:spLocks noGrp="1"/>
          </p:cNvSpPr>
          <p:nvPr>
            <p:ph type="title"/>
          </p:nvPr>
        </p:nvSpPr>
        <p:spPr/>
        <p:txBody>
          <a:bodyPr/>
          <a:lstStyle/>
          <a:p>
            <a:r>
              <a:rPr lang="en-US" dirty="0">
                <a:solidFill>
                  <a:srgbClr val="FF0000"/>
                </a:solidFill>
              </a:rPr>
              <a:t>Case 4</a:t>
            </a:r>
            <a:br>
              <a:rPr lang="en-US" dirty="0">
                <a:solidFill>
                  <a:srgbClr val="FF0000"/>
                </a:solidFill>
              </a:rPr>
            </a:br>
            <a:endParaRPr lang="en-US" dirty="0"/>
          </a:p>
        </p:txBody>
      </p:sp>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p:txBody>
          <a:bodyPr/>
          <a:lstStyle/>
          <a:p>
            <a:pPr marL="365760" indent="-256032">
              <a:lnSpc>
                <a:spcPct val="150000"/>
              </a:lnSpc>
              <a:buFont typeface="Wingdings" panose="05000000000000000000" pitchFamily="2" charset="2"/>
              <a:buChar char="Ø"/>
              <a:defRPr/>
            </a:pPr>
            <a:r>
              <a:rPr lang="en-US" sz="2400" b="1" dirty="0">
                <a:solidFill>
                  <a:schemeClr val="tx2">
                    <a:lumMod val="50000"/>
                  </a:schemeClr>
                </a:solidFill>
              </a:rPr>
              <a:t>The 59-years-old man with history of recurrent VTE and use of  Dabigatran</a:t>
            </a:r>
          </a:p>
          <a:p>
            <a:pPr marL="109728" indent="0">
              <a:buNone/>
              <a:defRPr/>
            </a:pPr>
            <a:endParaRPr lang="en-US" sz="2400" b="1" dirty="0">
              <a:solidFill>
                <a:schemeClr val="tx2">
                  <a:lumMod val="50000"/>
                </a:schemeClr>
              </a:solidFill>
            </a:endParaRPr>
          </a:p>
          <a:p>
            <a:pPr marL="365760" indent="-256032">
              <a:buFont typeface="Wingdings" panose="05000000000000000000" pitchFamily="2" charset="2"/>
              <a:buChar char="Ø"/>
              <a:defRPr/>
            </a:pPr>
            <a:r>
              <a:rPr lang="en-US" sz="2400" b="1" dirty="0">
                <a:solidFill>
                  <a:schemeClr val="tx2">
                    <a:lumMod val="50000"/>
                  </a:schemeClr>
                </a:solidFill>
              </a:rPr>
              <a:t>  Presented with GI Bleeding</a:t>
            </a:r>
          </a:p>
          <a:p>
            <a:pPr marL="365760" indent="-256032">
              <a:buFont typeface="Wingdings" panose="05000000000000000000" pitchFamily="2" charset="2"/>
              <a:buChar char="Ø"/>
              <a:defRPr/>
            </a:pPr>
            <a:r>
              <a:rPr lang="en-US" sz="2400" b="1" dirty="0">
                <a:solidFill>
                  <a:schemeClr val="tx2">
                    <a:lumMod val="50000"/>
                  </a:schemeClr>
                </a:solidFill>
              </a:rPr>
              <a:t> What is your strategy in this patient ? </a:t>
            </a:r>
          </a:p>
          <a:p>
            <a:pPr marL="365760" indent="-256032">
              <a:buFont typeface="Wingdings" panose="05000000000000000000" pitchFamily="2" charset="2"/>
              <a:buChar char="Ø"/>
              <a:defRPr/>
            </a:pPr>
            <a:endParaRPr lang="en-US" sz="2400" b="1" dirty="0">
              <a:solidFill>
                <a:schemeClr val="tx2">
                  <a:lumMod val="50000"/>
                </a:schemeClr>
              </a:solidFill>
            </a:endParaRPr>
          </a:p>
          <a:p>
            <a:pPr marL="45720" indent="0">
              <a:buNone/>
            </a:pPr>
            <a:endParaRPr lang="en-US" dirty="0"/>
          </a:p>
        </p:txBody>
      </p:sp>
    </p:spTree>
    <p:extLst>
      <p:ext uri="{BB962C8B-B14F-4D97-AF65-F5344CB8AC3E}">
        <p14:creationId xmlns:p14="http://schemas.microsoft.com/office/powerpoint/2010/main" val="1040237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091144-1234-42EA-A381-764D30008EAA}"/>
              </a:ext>
            </a:extLst>
          </p:cNvPr>
          <p:cNvSpPr>
            <a:spLocks noGrp="1"/>
          </p:cNvSpPr>
          <p:nvPr>
            <p:ph idx="1"/>
          </p:nvPr>
        </p:nvSpPr>
        <p:spPr>
          <a:xfrm>
            <a:off x="987880" y="1959429"/>
            <a:ext cx="10027992" cy="4136571"/>
          </a:xfrm>
        </p:spPr>
        <p:txBody>
          <a:bodyPr>
            <a:normAutofit/>
          </a:bodyPr>
          <a:lstStyle/>
          <a:p>
            <a:pPr>
              <a:buClr>
                <a:schemeClr val="bg2">
                  <a:lumMod val="10000"/>
                </a:schemeClr>
              </a:buClr>
              <a:buSzPct val="91000"/>
              <a:buFont typeface="Wingdings" panose="05000000000000000000" pitchFamily="2" charset="2"/>
              <a:buChar char="Ø"/>
            </a:pPr>
            <a:r>
              <a:rPr lang="en-US" sz="4000" b="1" dirty="0">
                <a:solidFill>
                  <a:schemeClr val="tx2">
                    <a:lumMod val="50000"/>
                  </a:schemeClr>
                </a:solidFill>
              </a:rPr>
              <a:t> Initiate Warfarin 5-7 days later</a:t>
            </a:r>
          </a:p>
          <a:p>
            <a:pPr>
              <a:buClr>
                <a:schemeClr val="bg2">
                  <a:lumMod val="10000"/>
                </a:schemeClr>
              </a:buClr>
              <a:buSzPct val="91000"/>
              <a:buFont typeface="Wingdings" panose="05000000000000000000" pitchFamily="2" charset="2"/>
              <a:buChar char="Ø"/>
            </a:pPr>
            <a:r>
              <a:rPr lang="en-US" sz="4000" b="1" dirty="0">
                <a:solidFill>
                  <a:schemeClr val="tx2">
                    <a:lumMod val="50000"/>
                  </a:schemeClr>
                </a:solidFill>
              </a:rPr>
              <a:t> Reinitiate Dabigatran 5-7 days later</a:t>
            </a:r>
          </a:p>
          <a:p>
            <a:pPr>
              <a:buClr>
                <a:schemeClr val="bg2">
                  <a:lumMod val="10000"/>
                </a:schemeClr>
              </a:buClr>
              <a:buSzPct val="91000"/>
              <a:buFont typeface="Wingdings" panose="05000000000000000000" pitchFamily="2" charset="2"/>
              <a:buChar char="Ø"/>
            </a:pPr>
            <a:r>
              <a:rPr lang="en-US" sz="4000" b="1" dirty="0">
                <a:solidFill>
                  <a:schemeClr val="tx2">
                    <a:lumMod val="50000"/>
                  </a:schemeClr>
                </a:solidFill>
              </a:rPr>
              <a:t> Initiate Rivaroxaban 5-7 days later</a:t>
            </a:r>
          </a:p>
          <a:p>
            <a:pPr>
              <a:buClr>
                <a:schemeClr val="bg2">
                  <a:lumMod val="10000"/>
                </a:schemeClr>
              </a:buClr>
              <a:buSzPct val="91000"/>
              <a:buFont typeface="Wingdings" panose="05000000000000000000" pitchFamily="2" charset="2"/>
              <a:buChar char="Ø"/>
            </a:pPr>
            <a:r>
              <a:rPr lang="en-US" sz="4000" b="1" dirty="0">
                <a:solidFill>
                  <a:schemeClr val="tx2">
                    <a:lumMod val="50000"/>
                  </a:schemeClr>
                </a:solidFill>
              </a:rPr>
              <a:t> Initiate Apixaban 5-7 days later</a:t>
            </a:r>
          </a:p>
          <a:p>
            <a:pPr marL="45720" indent="0">
              <a:buNone/>
            </a:pPr>
            <a:endParaRPr lang="en-US" sz="3600" dirty="0"/>
          </a:p>
        </p:txBody>
      </p:sp>
    </p:spTree>
    <p:extLst>
      <p:ext uri="{BB962C8B-B14F-4D97-AF65-F5344CB8AC3E}">
        <p14:creationId xmlns:p14="http://schemas.microsoft.com/office/powerpoint/2010/main" val="6404802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163B349-D7E4-43A3-AFF4-6446870BE8D0}"/>
              </a:ext>
            </a:extLst>
          </p:cNvPr>
          <p:cNvPicPr>
            <a:picLocks noGrp="1" noChangeAspect="1"/>
          </p:cNvPicPr>
          <p:nvPr>
            <p:ph idx="1"/>
          </p:nvPr>
        </p:nvPicPr>
        <p:blipFill rotWithShape="1">
          <a:blip r:embed="rId2"/>
          <a:srcRect l="50593" t="26017" r="12881" b="14619"/>
          <a:stretch/>
        </p:blipFill>
        <p:spPr>
          <a:xfrm>
            <a:off x="3012558" y="226811"/>
            <a:ext cx="5897526" cy="6390126"/>
          </a:xfrm>
          <a:prstGeom prst="rect">
            <a:avLst/>
          </a:prstGeom>
        </p:spPr>
      </p:pic>
    </p:spTree>
    <p:extLst>
      <p:ext uri="{BB962C8B-B14F-4D97-AF65-F5344CB8AC3E}">
        <p14:creationId xmlns:p14="http://schemas.microsoft.com/office/powerpoint/2010/main" val="3372627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EF73CF-8DF1-4921-B0A5-55BBE56C3AA0}"/>
              </a:ext>
            </a:extLst>
          </p:cNvPr>
          <p:cNvSpPr>
            <a:spLocks noGrp="1"/>
          </p:cNvSpPr>
          <p:nvPr>
            <p:ph idx="1"/>
          </p:nvPr>
        </p:nvSpPr>
        <p:spPr>
          <a:xfrm>
            <a:off x="214423" y="3602665"/>
            <a:ext cx="9872871" cy="3046228"/>
          </a:xfrm>
        </p:spPr>
        <p:txBody>
          <a:bodyPr/>
          <a:lstStyle/>
          <a:p>
            <a:pPr marL="45720" indent="0">
              <a:lnSpc>
                <a:spcPct val="200000"/>
              </a:lnSpc>
              <a:buNone/>
            </a:pPr>
            <a:r>
              <a:rPr lang="en-US" sz="2400" b="1" dirty="0">
                <a:solidFill>
                  <a:schemeClr val="tx2">
                    <a:lumMod val="50000"/>
                  </a:schemeClr>
                </a:solidFill>
              </a:rPr>
              <a:t>In conclusion, we observed that Dabigatran was associated with a lower risk of all major bleeding in Asians with NVAF, whereas rivaroxaban had a similar risk of all major bleeding compared with antiplatelet agents after adjustment of comorbidities</a:t>
            </a:r>
            <a:r>
              <a:rPr lang="en-US" dirty="0"/>
              <a:t>.</a:t>
            </a:r>
          </a:p>
        </p:txBody>
      </p:sp>
      <p:pic>
        <p:nvPicPr>
          <p:cNvPr id="4" name="Picture 3">
            <a:extLst>
              <a:ext uri="{FF2B5EF4-FFF2-40B4-BE49-F238E27FC236}">
                <a16:creationId xmlns:a16="http://schemas.microsoft.com/office/drawing/2014/main" id="{6F2583DE-3A4A-4771-8969-15818FECDE33}"/>
              </a:ext>
            </a:extLst>
          </p:cNvPr>
          <p:cNvPicPr>
            <a:picLocks noChangeAspect="1"/>
          </p:cNvPicPr>
          <p:nvPr/>
        </p:nvPicPr>
        <p:blipFill>
          <a:blip r:embed="rId2"/>
          <a:stretch>
            <a:fillRect/>
          </a:stretch>
        </p:blipFill>
        <p:spPr>
          <a:xfrm>
            <a:off x="356191" y="754012"/>
            <a:ext cx="7980356" cy="3011685"/>
          </a:xfrm>
          <a:prstGeom prst="rect">
            <a:avLst/>
          </a:prstGeom>
        </p:spPr>
      </p:pic>
    </p:spTree>
    <p:extLst>
      <p:ext uri="{BB962C8B-B14F-4D97-AF65-F5344CB8AC3E}">
        <p14:creationId xmlns:p14="http://schemas.microsoft.com/office/powerpoint/2010/main" val="2526611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a:xfrm>
            <a:off x="581248" y="3260650"/>
            <a:ext cx="10434624" cy="3069265"/>
          </a:xfrm>
        </p:spPr>
        <p:txBody>
          <a:bodyPr>
            <a:normAutofit/>
          </a:bodyPr>
          <a:lstStyle/>
          <a:p>
            <a:pPr marL="109728" indent="0">
              <a:buNone/>
              <a:defRPr/>
            </a:pPr>
            <a:endParaRPr lang="en-US" sz="2400" b="1" dirty="0">
              <a:solidFill>
                <a:schemeClr val="tx2">
                  <a:lumMod val="50000"/>
                </a:schemeClr>
              </a:solidFill>
            </a:endParaRPr>
          </a:p>
          <a:p>
            <a:pPr marL="365760" indent="-256032">
              <a:buFont typeface="Wingdings" panose="05000000000000000000" pitchFamily="2" charset="2"/>
              <a:buChar char="Ø"/>
              <a:defRPr/>
            </a:pPr>
            <a:r>
              <a:rPr lang="en-US" sz="2400" b="1" dirty="0">
                <a:solidFill>
                  <a:schemeClr val="tx2">
                    <a:lumMod val="50000"/>
                  </a:schemeClr>
                </a:solidFill>
              </a:rPr>
              <a:t> Dabigatran (2.0% vs 1.4%, respectively; OR, 1.27; 95% CI, 1.04–1.55)and rivaroxaban (1.7% vs 1.3%, respectively; OR, 1.40; 95% CI, 1.15–1.70) were associated with increased odds of major GI bleeding compared with conventional anticoagulation, whereas no difference was found for apixaban (0.6% vs 0.7%, respectively; OR, 0.81; 95% CI, 0.64–1.02) or</a:t>
            </a:r>
            <a:r>
              <a:rPr lang="fa-IR" sz="2400" b="1" dirty="0">
                <a:solidFill>
                  <a:schemeClr val="tx2">
                    <a:lumMod val="50000"/>
                  </a:schemeClr>
                </a:solidFill>
              </a:rPr>
              <a:t> </a:t>
            </a:r>
            <a:r>
              <a:rPr lang="en-US" sz="2400" b="1" dirty="0" err="1">
                <a:solidFill>
                  <a:schemeClr val="tx2">
                    <a:lumMod val="50000"/>
                  </a:schemeClr>
                </a:solidFill>
              </a:rPr>
              <a:t>edoxaban</a:t>
            </a:r>
            <a:r>
              <a:rPr lang="en-US" sz="2400" b="1" dirty="0">
                <a:solidFill>
                  <a:schemeClr val="tx2">
                    <a:lumMod val="50000"/>
                  </a:schemeClr>
                </a:solidFill>
              </a:rPr>
              <a:t> (1.9% vs 1.6%, respectively; OR, 0.93; 95% CI, 0.78–1.11).</a:t>
            </a:r>
          </a:p>
          <a:p>
            <a:pPr marL="365760" indent="-256032">
              <a:buFont typeface="Wingdings" panose="05000000000000000000" pitchFamily="2" charset="2"/>
              <a:buChar char="Ø"/>
              <a:defRPr/>
            </a:pPr>
            <a:endParaRPr lang="en-US" sz="2400" b="1" dirty="0">
              <a:solidFill>
                <a:schemeClr val="tx2">
                  <a:lumMod val="50000"/>
                </a:schemeClr>
              </a:solidFill>
            </a:endParaRPr>
          </a:p>
          <a:p>
            <a:pPr marL="365760" indent="-256032">
              <a:buFont typeface="Wingdings" panose="05000000000000000000" pitchFamily="2" charset="2"/>
              <a:buChar char="Ø"/>
              <a:defRPr/>
            </a:pPr>
            <a:endParaRPr lang="en-US" sz="2400" b="1" dirty="0">
              <a:solidFill>
                <a:schemeClr val="tx2">
                  <a:lumMod val="50000"/>
                </a:schemeClr>
              </a:solidFill>
            </a:endParaRPr>
          </a:p>
          <a:p>
            <a:pPr marL="45720" indent="0">
              <a:buNone/>
            </a:pPr>
            <a:endParaRPr lang="en-US" dirty="0"/>
          </a:p>
        </p:txBody>
      </p:sp>
      <p:pic>
        <p:nvPicPr>
          <p:cNvPr id="6" name="Picture 5">
            <a:extLst>
              <a:ext uri="{FF2B5EF4-FFF2-40B4-BE49-F238E27FC236}">
                <a16:creationId xmlns:a16="http://schemas.microsoft.com/office/drawing/2014/main" id="{7F8530C3-9260-45E5-AA78-46AD82BEA932}"/>
              </a:ext>
            </a:extLst>
          </p:cNvPr>
          <p:cNvPicPr>
            <a:picLocks noChangeAspect="1"/>
          </p:cNvPicPr>
          <p:nvPr/>
        </p:nvPicPr>
        <p:blipFill>
          <a:blip r:embed="rId2"/>
          <a:stretch>
            <a:fillRect/>
          </a:stretch>
        </p:blipFill>
        <p:spPr>
          <a:xfrm>
            <a:off x="390416" y="240516"/>
            <a:ext cx="6803726" cy="3188484"/>
          </a:xfrm>
          <a:prstGeom prst="rect">
            <a:avLst/>
          </a:prstGeom>
        </p:spPr>
      </p:pic>
    </p:spTree>
    <p:extLst>
      <p:ext uri="{BB962C8B-B14F-4D97-AF65-F5344CB8AC3E}">
        <p14:creationId xmlns:p14="http://schemas.microsoft.com/office/powerpoint/2010/main" val="4982065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a:xfrm>
            <a:off x="581248" y="2523460"/>
            <a:ext cx="10434624" cy="3806456"/>
          </a:xfrm>
        </p:spPr>
        <p:txBody>
          <a:bodyPr>
            <a:normAutofit lnSpcReduction="10000"/>
          </a:bodyPr>
          <a:lstStyle/>
          <a:p>
            <a:pPr marL="109728" indent="0">
              <a:buNone/>
              <a:defRPr/>
            </a:pPr>
            <a:endParaRPr lang="en-US" sz="2400" b="1" dirty="0">
              <a:solidFill>
                <a:schemeClr val="tx2">
                  <a:lumMod val="50000"/>
                </a:schemeClr>
              </a:solidFill>
            </a:endParaRPr>
          </a:p>
          <a:p>
            <a:pPr marL="365760" indent="-256032">
              <a:buFont typeface="Wingdings" panose="05000000000000000000" pitchFamily="2" charset="2"/>
              <a:buChar char="Ø"/>
              <a:defRPr/>
            </a:pPr>
            <a:r>
              <a:rPr lang="en-US" sz="2400" b="1" dirty="0">
                <a:solidFill>
                  <a:schemeClr val="tx2">
                    <a:lumMod val="50000"/>
                  </a:schemeClr>
                </a:solidFill>
              </a:rPr>
              <a:t> </a:t>
            </a:r>
          </a:p>
          <a:p>
            <a:pPr marL="365760" indent="-256032">
              <a:buFont typeface="Wingdings" panose="05000000000000000000" pitchFamily="2" charset="2"/>
              <a:buChar char="Ø"/>
              <a:defRPr/>
            </a:pPr>
            <a:r>
              <a:rPr lang="en-US" sz="2400" b="1" dirty="0">
                <a:solidFill>
                  <a:schemeClr val="tx2">
                    <a:lumMod val="50000"/>
                  </a:schemeClr>
                </a:solidFill>
              </a:rPr>
              <a:t>In a systematic review and meta-analysis, we found risk of major GI bleeding to be similar between NOACs and conventional anticoagulation. </a:t>
            </a:r>
          </a:p>
          <a:p>
            <a:pPr marL="365760" indent="-256032">
              <a:buFont typeface="Wingdings" panose="05000000000000000000" pitchFamily="2" charset="2"/>
              <a:buChar char="Ø"/>
              <a:defRPr/>
            </a:pPr>
            <a:endParaRPr lang="en-US" sz="2400" b="1" dirty="0">
              <a:solidFill>
                <a:schemeClr val="tx2">
                  <a:lumMod val="50000"/>
                </a:schemeClr>
              </a:solidFill>
            </a:endParaRPr>
          </a:p>
          <a:p>
            <a:pPr marL="365760" indent="-256032">
              <a:buFont typeface="Wingdings" panose="05000000000000000000" pitchFamily="2" charset="2"/>
              <a:buChar char="Ø"/>
              <a:defRPr/>
            </a:pPr>
            <a:endParaRPr lang="en-US" sz="2400" b="1" dirty="0">
              <a:solidFill>
                <a:schemeClr val="tx2">
                  <a:lumMod val="50000"/>
                </a:schemeClr>
              </a:solidFill>
            </a:endParaRPr>
          </a:p>
          <a:p>
            <a:pPr marL="365760" indent="-256032">
              <a:buFont typeface="Wingdings" panose="05000000000000000000" pitchFamily="2" charset="2"/>
              <a:buChar char="Ø"/>
              <a:defRPr/>
            </a:pPr>
            <a:r>
              <a:rPr lang="en-US" sz="2400" b="1" dirty="0">
                <a:solidFill>
                  <a:schemeClr val="tx2">
                    <a:lumMod val="50000"/>
                  </a:schemeClr>
                </a:solidFill>
              </a:rPr>
              <a:t>Dabigatran and rivaroxaban, however, may be associated with increased odds of major GI bleeding. Further high-quality studies are needed to characterize GI bleeding risk among NOACs. </a:t>
            </a:r>
          </a:p>
          <a:p>
            <a:pPr marL="45720" indent="0">
              <a:buNone/>
            </a:pPr>
            <a:endParaRPr lang="en-US" dirty="0"/>
          </a:p>
        </p:txBody>
      </p:sp>
      <p:pic>
        <p:nvPicPr>
          <p:cNvPr id="6" name="Picture 5">
            <a:extLst>
              <a:ext uri="{FF2B5EF4-FFF2-40B4-BE49-F238E27FC236}">
                <a16:creationId xmlns:a16="http://schemas.microsoft.com/office/drawing/2014/main" id="{7F8530C3-9260-45E5-AA78-46AD82BEA932}"/>
              </a:ext>
            </a:extLst>
          </p:cNvPr>
          <p:cNvPicPr>
            <a:picLocks noChangeAspect="1"/>
          </p:cNvPicPr>
          <p:nvPr/>
        </p:nvPicPr>
        <p:blipFill>
          <a:blip r:embed="rId2"/>
          <a:stretch>
            <a:fillRect/>
          </a:stretch>
        </p:blipFill>
        <p:spPr>
          <a:xfrm>
            <a:off x="390416" y="240516"/>
            <a:ext cx="6803726" cy="3188484"/>
          </a:xfrm>
          <a:prstGeom prst="rect">
            <a:avLst/>
          </a:prstGeom>
        </p:spPr>
      </p:pic>
    </p:spTree>
    <p:extLst>
      <p:ext uri="{BB962C8B-B14F-4D97-AF65-F5344CB8AC3E}">
        <p14:creationId xmlns:p14="http://schemas.microsoft.com/office/powerpoint/2010/main" val="16861856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A52385-96D4-481C-9FC5-2ECF84CF4D54}"/>
              </a:ext>
            </a:extLst>
          </p:cNvPr>
          <p:cNvSpPr>
            <a:spLocks noGrp="1"/>
          </p:cNvSpPr>
          <p:nvPr>
            <p:ph idx="1"/>
          </p:nvPr>
        </p:nvSpPr>
        <p:spPr>
          <a:xfrm>
            <a:off x="306572" y="3324447"/>
            <a:ext cx="11445949" cy="3317357"/>
          </a:xfrm>
        </p:spPr>
        <p:txBody>
          <a:bodyPr>
            <a:normAutofit/>
          </a:bodyPr>
          <a:lstStyle/>
          <a:p>
            <a:pPr>
              <a:lnSpc>
                <a:spcPct val="150000"/>
              </a:lnSpc>
              <a:buClr>
                <a:schemeClr val="tx1">
                  <a:lumMod val="85000"/>
                  <a:lumOff val="15000"/>
                </a:schemeClr>
              </a:buClr>
              <a:buSzPct val="95000"/>
              <a:buFont typeface="Wingdings" panose="05000000000000000000" pitchFamily="2" charset="2"/>
              <a:buChar char="Ø"/>
            </a:pPr>
            <a:endParaRPr lang="en-US" sz="2400" b="1" dirty="0">
              <a:solidFill>
                <a:schemeClr val="tx2">
                  <a:lumMod val="50000"/>
                </a:schemeClr>
              </a:solidFill>
            </a:endParaRPr>
          </a:p>
          <a:p>
            <a:pPr>
              <a:lnSpc>
                <a:spcPct val="150000"/>
              </a:lnSpc>
              <a:buClr>
                <a:schemeClr val="tx1">
                  <a:lumMod val="85000"/>
                  <a:lumOff val="15000"/>
                </a:schemeClr>
              </a:buClr>
              <a:buSzPct val="95000"/>
              <a:buFont typeface="Wingdings" panose="05000000000000000000" pitchFamily="2" charset="2"/>
              <a:buChar char="Ø"/>
            </a:pPr>
            <a:r>
              <a:rPr lang="en-US" sz="2400" b="1" dirty="0">
                <a:solidFill>
                  <a:schemeClr val="tx2">
                    <a:lumMod val="50000"/>
                  </a:schemeClr>
                </a:solidFill>
              </a:rPr>
              <a:t>Among different NOACs, both dabigatran and rivaroxaban were associated with a higher risk of GIB (OR 1.58 and 1.48, respectively), but not apixaban and </a:t>
            </a:r>
            <a:r>
              <a:rPr lang="en-US" sz="2400" b="1" dirty="0" err="1">
                <a:solidFill>
                  <a:schemeClr val="tx2">
                    <a:lumMod val="50000"/>
                  </a:schemeClr>
                </a:solidFill>
              </a:rPr>
              <a:t>edoxaban</a:t>
            </a:r>
            <a:endParaRPr lang="en-US" sz="2400" b="1" dirty="0">
              <a:solidFill>
                <a:schemeClr val="tx2">
                  <a:lumMod val="50000"/>
                </a:schemeClr>
              </a:solidFill>
            </a:endParaRPr>
          </a:p>
          <a:p>
            <a:pPr>
              <a:lnSpc>
                <a:spcPct val="150000"/>
              </a:lnSpc>
              <a:buClr>
                <a:schemeClr val="tx1">
                  <a:lumMod val="85000"/>
                  <a:lumOff val="15000"/>
                </a:schemeClr>
              </a:buClr>
              <a:buSzPct val="95000"/>
              <a:buFont typeface="Wingdings" panose="05000000000000000000" pitchFamily="2" charset="2"/>
              <a:buChar char="Ø"/>
            </a:pPr>
            <a:r>
              <a:rPr lang="en-US" sz="2400" b="1" dirty="0">
                <a:solidFill>
                  <a:schemeClr val="tx2">
                    <a:lumMod val="50000"/>
                  </a:schemeClr>
                </a:solidFill>
              </a:rPr>
              <a:t> once daily dosing of rivaroxaban may also account for the higher GIB risk observed in the head-to-head study of rivaroxaban and dabigatran </a:t>
            </a:r>
          </a:p>
          <a:p>
            <a:pPr>
              <a:buClr>
                <a:schemeClr val="tx1">
                  <a:lumMod val="85000"/>
                  <a:lumOff val="15000"/>
                </a:schemeClr>
              </a:buClr>
              <a:buSzPct val="95000"/>
              <a:buFont typeface="Wingdings" panose="05000000000000000000" pitchFamily="2" charset="2"/>
              <a:buChar char="Ø"/>
            </a:pPr>
            <a:endParaRPr lang="en-US" sz="2400" b="1" dirty="0">
              <a:solidFill>
                <a:schemeClr val="tx2">
                  <a:lumMod val="50000"/>
                </a:schemeClr>
              </a:solidFill>
            </a:endParaRPr>
          </a:p>
          <a:p>
            <a:pPr>
              <a:buClr>
                <a:schemeClr val="tx1">
                  <a:lumMod val="85000"/>
                  <a:lumOff val="15000"/>
                </a:schemeClr>
              </a:buClr>
              <a:buSzPct val="95000"/>
              <a:buFont typeface="Wingdings" panose="05000000000000000000" pitchFamily="2" charset="2"/>
              <a:buChar char="Ø"/>
            </a:pPr>
            <a:endParaRPr lang="en-US" dirty="0"/>
          </a:p>
        </p:txBody>
      </p:sp>
      <p:pic>
        <p:nvPicPr>
          <p:cNvPr id="4" name="Picture 3">
            <a:extLst>
              <a:ext uri="{FF2B5EF4-FFF2-40B4-BE49-F238E27FC236}">
                <a16:creationId xmlns:a16="http://schemas.microsoft.com/office/drawing/2014/main" id="{596D0AA9-59C7-4FEA-A944-AD9D3B8CD94B}"/>
              </a:ext>
            </a:extLst>
          </p:cNvPr>
          <p:cNvPicPr>
            <a:picLocks noChangeAspect="1"/>
          </p:cNvPicPr>
          <p:nvPr/>
        </p:nvPicPr>
        <p:blipFill>
          <a:blip r:embed="rId2"/>
          <a:stretch>
            <a:fillRect/>
          </a:stretch>
        </p:blipFill>
        <p:spPr>
          <a:xfrm>
            <a:off x="241004" y="141768"/>
            <a:ext cx="7626757" cy="4035902"/>
          </a:xfrm>
          <a:prstGeom prst="rect">
            <a:avLst/>
          </a:prstGeom>
        </p:spPr>
      </p:pic>
    </p:spTree>
    <p:extLst>
      <p:ext uri="{BB962C8B-B14F-4D97-AF65-F5344CB8AC3E}">
        <p14:creationId xmlns:p14="http://schemas.microsoft.com/office/powerpoint/2010/main" val="28992699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5ED2F-6636-495F-B093-3B942CD881A6}"/>
              </a:ext>
            </a:extLst>
          </p:cNvPr>
          <p:cNvSpPr>
            <a:spLocks noGrp="1"/>
          </p:cNvSpPr>
          <p:nvPr>
            <p:ph type="title"/>
          </p:nvPr>
        </p:nvSpPr>
        <p:spPr/>
        <p:txBody>
          <a:bodyPr/>
          <a:lstStyle/>
          <a:p>
            <a:r>
              <a:rPr lang="en-US" dirty="0">
                <a:solidFill>
                  <a:srgbClr val="FF0000"/>
                </a:solidFill>
              </a:rPr>
              <a:t>Case 5</a:t>
            </a:r>
            <a:br>
              <a:rPr lang="en-US" dirty="0">
                <a:solidFill>
                  <a:srgbClr val="FF0000"/>
                </a:solidFill>
              </a:rPr>
            </a:br>
            <a:endParaRPr lang="en-US" dirty="0"/>
          </a:p>
        </p:txBody>
      </p:sp>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p:txBody>
          <a:bodyPr/>
          <a:lstStyle/>
          <a:p>
            <a:pPr marL="365760" indent="-256032">
              <a:lnSpc>
                <a:spcPct val="150000"/>
              </a:lnSpc>
              <a:buFont typeface="Wingdings" panose="05000000000000000000" pitchFamily="2" charset="2"/>
              <a:buChar char="Ø"/>
              <a:defRPr/>
            </a:pPr>
            <a:r>
              <a:rPr lang="en-US" sz="2400" b="1" dirty="0">
                <a:solidFill>
                  <a:schemeClr val="tx2">
                    <a:lumMod val="50000"/>
                  </a:schemeClr>
                </a:solidFill>
              </a:rPr>
              <a:t>The 59-years-old woman ,under treatment with Rivaroxaban ( last dose 6 hours ago) </a:t>
            </a:r>
          </a:p>
          <a:p>
            <a:pPr marL="109728" indent="0">
              <a:buNone/>
              <a:defRPr/>
            </a:pPr>
            <a:endParaRPr lang="en-US" sz="2400" b="1" dirty="0">
              <a:solidFill>
                <a:schemeClr val="tx2">
                  <a:lumMod val="50000"/>
                </a:schemeClr>
              </a:solidFill>
            </a:endParaRPr>
          </a:p>
          <a:p>
            <a:pPr marL="365760" indent="-256032">
              <a:buFont typeface="Wingdings" panose="05000000000000000000" pitchFamily="2" charset="2"/>
              <a:buChar char="Ø"/>
              <a:defRPr/>
            </a:pPr>
            <a:r>
              <a:rPr lang="en-US" sz="2400" b="1" dirty="0">
                <a:solidFill>
                  <a:schemeClr val="tx2">
                    <a:lumMod val="50000"/>
                  </a:schemeClr>
                </a:solidFill>
              </a:rPr>
              <a:t>  Presented with acute abdomen</a:t>
            </a:r>
          </a:p>
          <a:p>
            <a:pPr marL="365760" indent="-256032">
              <a:buFont typeface="Wingdings" panose="05000000000000000000" pitchFamily="2" charset="2"/>
              <a:buChar char="Ø"/>
              <a:defRPr/>
            </a:pPr>
            <a:r>
              <a:rPr lang="en-US" sz="2400" b="1" dirty="0">
                <a:solidFill>
                  <a:schemeClr val="tx2">
                    <a:lumMod val="50000"/>
                  </a:schemeClr>
                </a:solidFill>
              </a:rPr>
              <a:t> Candidate for emergent surgery due to intestinal obstruction</a:t>
            </a:r>
          </a:p>
          <a:p>
            <a:pPr marL="365760" indent="-256032">
              <a:buFont typeface="Wingdings" panose="05000000000000000000" pitchFamily="2" charset="2"/>
              <a:buChar char="Ø"/>
              <a:defRPr/>
            </a:pPr>
            <a:r>
              <a:rPr lang="en-US" sz="2400" b="1" dirty="0">
                <a:solidFill>
                  <a:schemeClr val="tx2">
                    <a:lumMod val="50000"/>
                  </a:schemeClr>
                </a:solidFill>
              </a:rPr>
              <a:t>What is your strategy in this patient ? </a:t>
            </a:r>
          </a:p>
          <a:p>
            <a:pPr marL="365760" indent="-256032">
              <a:buFont typeface="Wingdings" panose="05000000000000000000" pitchFamily="2" charset="2"/>
              <a:buChar char="Ø"/>
              <a:defRPr/>
            </a:pPr>
            <a:endParaRPr lang="en-US" sz="2400" b="1" dirty="0">
              <a:solidFill>
                <a:schemeClr val="tx2">
                  <a:lumMod val="50000"/>
                </a:schemeClr>
              </a:solidFill>
            </a:endParaRPr>
          </a:p>
          <a:p>
            <a:pPr marL="45720" indent="0">
              <a:buNone/>
            </a:pPr>
            <a:endParaRPr lang="en-US" dirty="0"/>
          </a:p>
        </p:txBody>
      </p:sp>
    </p:spTree>
    <p:extLst>
      <p:ext uri="{BB962C8B-B14F-4D97-AF65-F5344CB8AC3E}">
        <p14:creationId xmlns:p14="http://schemas.microsoft.com/office/powerpoint/2010/main" val="18399753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091144-1234-42EA-A381-764D30008EAA}"/>
              </a:ext>
            </a:extLst>
          </p:cNvPr>
          <p:cNvSpPr>
            <a:spLocks noGrp="1"/>
          </p:cNvSpPr>
          <p:nvPr>
            <p:ph idx="1"/>
          </p:nvPr>
        </p:nvSpPr>
        <p:spPr>
          <a:xfrm>
            <a:off x="987880" y="1975757"/>
            <a:ext cx="10027992" cy="4120243"/>
          </a:xfrm>
        </p:spPr>
        <p:txBody>
          <a:bodyPr>
            <a:normAutofit/>
          </a:bodyPr>
          <a:lstStyle/>
          <a:p>
            <a:pPr>
              <a:buClr>
                <a:schemeClr val="bg2">
                  <a:lumMod val="10000"/>
                </a:schemeClr>
              </a:buClr>
              <a:buSzPct val="91000"/>
              <a:buFont typeface="Wingdings" panose="05000000000000000000" pitchFamily="2" charset="2"/>
              <a:buChar char="Ø"/>
            </a:pPr>
            <a:r>
              <a:rPr lang="en-US" sz="2800" b="1" dirty="0">
                <a:solidFill>
                  <a:schemeClr val="tx2">
                    <a:lumMod val="50000"/>
                  </a:schemeClr>
                </a:solidFill>
              </a:rPr>
              <a:t> Immediate Reversal and transferring to operating room</a:t>
            </a:r>
          </a:p>
          <a:p>
            <a:pPr>
              <a:buClr>
                <a:schemeClr val="bg2">
                  <a:lumMod val="10000"/>
                </a:schemeClr>
              </a:buClr>
              <a:buSzPct val="91000"/>
              <a:buFont typeface="Wingdings" panose="05000000000000000000" pitchFamily="2" charset="2"/>
              <a:buChar char="Ø"/>
            </a:pPr>
            <a:r>
              <a:rPr lang="en-US" sz="2800" b="1" dirty="0">
                <a:solidFill>
                  <a:schemeClr val="tx2">
                    <a:lumMod val="50000"/>
                  </a:schemeClr>
                </a:solidFill>
              </a:rPr>
              <a:t> Check PT and decision making for reversal</a:t>
            </a:r>
          </a:p>
          <a:p>
            <a:pPr>
              <a:buClr>
                <a:schemeClr val="bg2">
                  <a:lumMod val="10000"/>
                </a:schemeClr>
              </a:buClr>
              <a:buSzPct val="91000"/>
              <a:buFont typeface="Wingdings" panose="05000000000000000000" pitchFamily="2" charset="2"/>
              <a:buChar char="Ø"/>
            </a:pPr>
            <a:r>
              <a:rPr lang="en-US" sz="2800" b="1" dirty="0">
                <a:solidFill>
                  <a:schemeClr val="tx2">
                    <a:lumMod val="50000"/>
                  </a:schemeClr>
                </a:solidFill>
              </a:rPr>
              <a:t> proceed to surgery immediately</a:t>
            </a:r>
          </a:p>
          <a:p>
            <a:pPr>
              <a:buClr>
                <a:schemeClr val="bg2">
                  <a:lumMod val="10000"/>
                </a:schemeClr>
              </a:buClr>
              <a:buSzPct val="91000"/>
              <a:buFont typeface="Wingdings" panose="05000000000000000000" pitchFamily="2" charset="2"/>
              <a:buChar char="Ø"/>
            </a:pPr>
            <a:endParaRPr lang="en-US" sz="2800" b="1" dirty="0">
              <a:solidFill>
                <a:schemeClr val="tx2">
                  <a:lumMod val="50000"/>
                </a:schemeClr>
              </a:solidFill>
            </a:endParaRPr>
          </a:p>
          <a:p>
            <a:pPr>
              <a:buClr>
                <a:schemeClr val="bg2">
                  <a:lumMod val="10000"/>
                </a:schemeClr>
              </a:buClr>
              <a:buSzPct val="91000"/>
              <a:buFont typeface="Wingdings" panose="05000000000000000000" pitchFamily="2" charset="2"/>
              <a:buChar char="Ø"/>
            </a:pPr>
            <a:endParaRPr lang="en-US" sz="2800" b="1" dirty="0">
              <a:solidFill>
                <a:schemeClr val="tx2">
                  <a:lumMod val="50000"/>
                </a:schemeClr>
              </a:solidFill>
            </a:endParaRPr>
          </a:p>
          <a:p>
            <a:pPr marL="45720" indent="0">
              <a:buNone/>
            </a:pPr>
            <a:endParaRPr lang="en-US" sz="2400" dirty="0"/>
          </a:p>
        </p:txBody>
      </p:sp>
    </p:spTree>
    <p:extLst>
      <p:ext uri="{BB962C8B-B14F-4D97-AF65-F5344CB8AC3E}">
        <p14:creationId xmlns:p14="http://schemas.microsoft.com/office/powerpoint/2010/main" val="4072628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5ED2F-6636-495F-B093-3B942CD881A6}"/>
              </a:ext>
            </a:extLst>
          </p:cNvPr>
          <p:cNvSpPr>
            <a:spLocks noGrp="1"/>
          </p:cNvSpPr>
          <p:nvPr>
            <p:ph type="title"/>
          </p:nvPr>
        </p:nvSpPr>
        <p:spPr/>
        <p:txBody>
          <a:bodyPr/>
          <a:lstStyle/>
          <a:p>
            <a:r>
              <a:rPr lang="en-US" dirty="0">
                <a:solidFill>
                  <a:srgbClr val="FF0000"/>
                </a:solidFill>
              </a:rPr>
              <a:t>Case 6</a:t>
            </a:r>
            <a:br>
              <a:rPr lang="en-US" dirty="0">
                <a:solidFill>
                  <a:srgbClr val="FF0000"/>
                </a:solidFill>
              </a:rPr>
            </a:br>
            <a:endParaRPr lang="en-US" dirty="0"/>
          </a:p>
        </p:txBody>
      </p:sp>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p:txBody>
          <a:bodyPr/>
          <a:lstStyle/>
          <a:p>
            <a:pPr marL="365760" indent="-256032">
              <a:lnSpc>
                <a:spcPct val="150000"/>
              </a:lnSpc>
              <a:buFont typeface="Wingdings" panose="05000000000000000000" pitchFamily="2" charset="2"/>
              <a:buChar char="Ø"/>
              <a:defRPr/>
            </a:pPr>
            <a:r>
              <a:rPr lang="en-US" sz="2400" b="1" dirty="0">
                <a:solidFill>
                  <a:schemeClr val="tx2">
                    <a:lumMod val="50000"/>
                  </a:schemeClr>
                </a:solidFill>
              </a:rPr>
              <a:t>The 59-years-old woman ,under treatment with Apixaban</a:t>
            </a:r>
          </a:p>
          <a:p>
            <a:pPr marL="365760" indent="-256032">
              <a:lnSpc>
                <a:spcPct val="150000"/>
              </a:lnSpc>
              <a:buFont typeface="Wingdings" panose="05000000000000000000" pitchFamily="2" charset="2"/>
              <a:buChar char="Ø"/>
              <a:defRPr/>
            </a:pPr>
            <a:r>
              <a:rPr lang="en-US" sz="2400" b="1" dirty="0">
                <a:solidFill>
                  <a:schemeClr val="tx2">
                    <a:lumMod val="50000"/>
                  </a:schemeClr>
                </a:solidFill>
              </a:rPr>
              <a:t> Normal GFR</a:t>
            </a:r>
          </a:p>
          <a:p>
            <a:pPr marL="365760" indent="-256032">
              <a:buFont typeface="Wingdings" panose="05000000000000000000" pitchFamily="2" charset="2"/>
              <a:buChar char="Ø"/>
              <a:defRPr/>
            </a:pPr>
            <a:r>
              <a:rPr lang="en-US" sz="2400" b="1" dirty="0">
                <a:solidFill>
                  <a:schemeClr val="tx2">
                    <a:lumMod val="50000"/>
                  </a:schemeClr>
                </a:solidFill>
              </a:rPr>
              <a:t>  Candidate for elective hysterectomy</a:t>
            </a:r>
          </a:p>
          <a:p>
            <a:pPr marL="365760" indent="-256032">
              <a:buFont typeface="Wingdings" panose="05000000000000000000" pitchFamily="2" charset="2"/>
              <a:buChar char="Ø"/>
              <a:defRPr/>
            </a:pPr>
            <a:r>
              <a:rPr lang="en-US" sz="2400" b="1" dirty="0">
                <a:solidFill>
                  <a:schemeClr val="tx2">
                    <a:lumMod val="50000"/>
                  </a:schemeClr>
                </a:solidFill>
              </a:rPr>
              <a:t>What is your strategy in this patient ? </a:t>
            </a:r>
          </a:p>
          <a:p>
            <a:pPr marL="45720" indent="0">
              <a:buNone/>
            </a:pPr>
            <a:endParaRPr lang="en-US" dirty="0"/>
          </a:p>
        </p:txBody>
      </p:sp>
    </p:spTree>
    <p:extLst>
      <p:ext uri="{BB962C8B-B14F-4D97-AF65-F5344CB8AC3E}">
        <p14:creationId xmlns:p14="http://schemas.microsoft.com/office/powerpoint/2010/main" val="7393175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091144-1234-42EA-A381-764D30008EAA}"/>
              </a:ext>
            </a:extLst>
          </p:cNvPr>
          <p:cNvSpPr>
            <a:spLocks noGrp="1"/>
          </p:cNvSpPr>
          <p:nvPr>
            <p:ph idx="1"/>
          </p:nvPr>
        </p:nvSpPr>
        <p:spPr>
          <a:xfrm>
            <a:off x="987880" y="1975757"/>
            <a:ext cx="10027992" cy="4120243"/>
          </a:xfrm>
        </p:spPr>
        <p:txBody>
          <a:bodyPr>
            <a:normAutofit/>
          </a:bodyPr>
          <a:lstStyle/>
          <a:p>
            <a:pPr>
              <a:buClr>
                <a:schemeClr val="bg2">
                  <a:lumMod val="10000"/>
                </a:schemeClr>
              </a:buClr>
              <a:buSzPct val="91000"/>
              <a:buFont typeface="Wingdings" panose="05000000000000000000" pitchFamily="2" charset="2"/>
              <a:buChar char="Ø"/>
            </a:pPr>
            <a:r>
              <a:rPr lang="en-US" sz="2800" b="1" dirty="0">
                <a:solidFill>
                  <a:schemeClr val="tx2">
                    <a:lumMod val="50000"/>
                  </a:schemeClr>
                </a:solidFill>
              </a:rPr>
              <a:t> Discontinuation of Apixaban one day before surgery</a:t>
            </a:r>
          </a:p>
          <a:p>
            <a:pPr>
              <a:buClr>
                <a:schemeClr val="bg2">
                  <a:lumMod val="10000"/>
                </a:schemeClr>
              </a:buClr>
              <a:buSzPct val="91000"/>
              <a:buFont typeface="Wingdings" panose="05000000000000000000" pitchFamily="2" charset="2"/>
              <a:buChar char="Ø"/>
            </a:pPr>
            <a:r>
              <a:rPr lang="en-US" sz="2800" b="1" dirty="0">
                <a:solidFill>
                  <a:schemeClr val="tx2">
                    <a:lumMod val="50000"/>
                  </a:schemeClr>
                </a:solidFill>
              </a:rPr>
              <a:t> Discontinuation of Apixaban 2 days before surgery</a:t>
            </a:r>
          </a:p>
          <a:p>
            <a:pPr>
              <a:buClr>
                <a:schemeClr val="bg2">
                  <a:lumMod val="10000"/>
                </a:schemeClr>
              </a:buClr>
              <a:buSzPct val="91000"/>
              <a:buFont typeface="Wingdings" panose="05000000000000000000" pitchFamily="2" charset="2"/>
              <a:buChar char="Ø"/>
            </a:pPr>
            <a:r>
              <a:rPr lang="en-US" sz="2800" b="1" dirty="0">
                <a:solidFill>
                  <a:schemeClr val="tx2">
                    <a:lumMod val="50000"/>
                  </a:schemeClr>
                </a:solidFill>
              </a:rPr>
              <a:t> Discontinuation of Apixaban 3 days before surgery</a:t>
            </a:r>
          </a:p>
          <a:p>
            <a:pPr>
              <a:buClr>
                <a:schemeClr val="bg2">
                  <a:lumMod val="10000"/>
                </a:schemeClr>
              </a:buClr>
              <a:buSzPct val="91000"/>
              <a:buFont typeface="Wingdings" panose="05000000000000000000" pitchFamily="2" charset="2"/>
              <a:buChar char="Ø"/>
            </a:pPr>
            <a:r>
              <a:rPr lang="en-US" sz="2800" b="1" dirty="0">
                <a:solidFill>
                  <a:schemeClr val="tx2">
                    <a:lumMod val="50000"/>
                  </a:schemeClr>
                </a:solidFill>
              </a:rPr>
              <a:t> Discontinuation of Apixaban 4 days before surgery</a:t>
            </a:r>
          </a:p>
          <a:p>
            <a:pPr>
              <a:buClr>
                <a:schemeClr val="bg2">
                  <a:lumMod val="10000"/>
                </a:schemeClr>
              </a:buClr>
              <a:buSzPct val="91000"/>
              <a:buFont typeface="Wingdings" panose="05000000000000000000" pitchFamily="2" charset="2"/>
              <a:buChar char="Ø"/>
            </a:pPr>
            <a:endParaRPr lang="en-US" sz="2800" b="1" dirty="0">
              <a:solidFill>
                <a:schemeClr val="tx2">
                  <a:lumMod val="50000"/>
                </a:schemeClr>
              </a:solidFill>
            </a:endParaRPr>
          </a:p>
          <a:p>
            <a:pPr>
              <a:buClr>
                <a:schemeClr val="bg2">
                  <a:lumMod val="10000"/>
                </a:schemeClr>
              </a:buClr>
              <a:buSzPct val="91000"/>
              <a:buFont typeface="Wingdings" panose="05000000000000000000" pitchFamily="2" charset="2"/>
              <a:buChar char="Ø"/>
            </a:pPr>
            <a:endParaRPr lang="en-US" sz="2800" b="1" dirty="0">
              <a:solidFill>
                <a:schemeClr val="tx2">
                  <a:lumMod val="50000"/>
                </a:schemeClr>
              </a:solidFill>
            </a:endParaRPr>
          </a:p>
          <a:p>
            <a:pPr marL="45720" indent="0">
              <a:buNone/>
            </a:pPr>
            <a:endParaRPr lang="en-US" sz="2400" dirty="0"/>
          </a:p>
        </p:txBody>
      </p:sp>
    </p:spTree>
    <p:extLst>
      <p:ext uri="{BB962C8B-B14F-4D97-AF65-F5344CB8AC3E}">
        <p14:creationId xmlns:p14="http://schemas.microsoft.com/office/powerpoint/2010/main" val="29361550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B4A723F-3F0A-404B-8736-B5B176438391}"/>
              </a:ext>
            </a:extLst>
          </p:cNvPr>
          <p:cNvPicPr>
            <a:picLocks noGrp="1" noChangeAspect="1"/>
          </p:cNvPicPr>
          <p:nvPr>
            <p:ph idx="1"/>
          </p:nvPr>
        </p:nvPicPr>
        <p:blipFill rotWithShape="1">
          <a:blip r:embed="rId2"/>
          <a:srcRect l="12635" t="23605" r="25437" b="8067"/>
          <a:stretch/>
        </p:blipFill>
        <p:spPr>
          <a:xfrm>
            <a:off x="1752132" y="373911"/>
            <a:ext cx="8460905" cy="6223591"/>
          </a:xfrm>
          <a:prstGeom prst="rect">
            <a:avLst/>
          </a:prstGeom>
        </p:spPr>
      </p:pic>
    </p:spTree>
    <p:extLst>
      <p:ext uri="{BB962C8B-B14F-4D97-AF65-F5344CB8AC3E}">
        <p14:creationId xmlns:p14="http://schemas.microsoft.com/office/powerpoint/2010/main" val="19780365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7CCB443-3ECD-4F1C-B638-D5B5A902E79C}"/>
              </a:ext>
            </a:extLst>
          </p:cNvPr>
          <p:cNvPicPr>
            <a:picLocks noGrp="1" noChangeAspect="1"/>
          </p:cNvPicPr>
          <p:nvPr>
            <p:ph idx="1"/>
          </p:nvPr>
        </p:nvPicPr>
        <p:blipFill rotWithShape="1">
          <a:blip r:embed="rId2"/>
          <a:srcRect l="14626" t="25349" r="16796" b="14106"/>
          <a:stretch/>
        </p:blipFill>
        <p:spPr>
          <a:xfrm>
            <a:off x="604157" y="367394"/>
            <a:ext cx="10695213" cy="6294664"/>
          </a:xfrm>
          <a:prstGeom prst="rect">
            <a:avLst/>
          </a:prstGeom>
        </p:spPr>
      </p:pic>
    </p:spTree>
    <p:extLst>
      <p:ext uri="{BB962C8B-B14F-4D97-AF65-F5344CB8AC3E}">
        <p14:creationId xmlns:p14="http://schemas.microsoft.com/office/powerpoint/2010/main" val="9839430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F8F2B68-5415-4308-AF89-EDA3ED8096F8}"/>
              </a:ext>
            </a:extLst>
          </p:cNvPr>
          <p:cNvPicPr>
            <a:picLocks noGrp="1" noChangeAspect="1"/>
          </p:cNvPicPr>
          <p:nvPr>
            <p:ph idx="1"/>
          </p:nvPr>
        </p:nvPicPr>
        <p:blipFill rotWithShape="1">
          <a:blip r:embed="rId2"/>
          <a:srcRect l="22369" t="41785" r="23571" b="8945"/>
          <a:stretch/>
        </p:blipFill>
        <p:spPr>
          <a:xfrm>
            <a:off x="949842" y="302220"/>
            <a:ext cx="10292316" cy="6253559"/>
          </a:xfrm>
          <a:prstGeom prst="rect">
            <a:avLst/>
          </a:prstGeom>
        </p:spPr>
      </p:pic>
    </p:spTree>
    <p:extLst>
      <p:ext uri="{BB962C8B-B14F-4D97-AF65-F5344CB8AC3E}">
        <p14:creationId xmlns:p14="http://schemas.microsoft.com/office/powerpoint/2010/main" val="3790026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F2C7E2E-C7AC-4551-B780-B18CC2F53013}"/>
              </a:ext>
            </a:extLst>
          </p:cNvPr>
          <p:cNvPicPr>
            <a:picLocks noGrp="1" noChangeAspect="1"/>
          </p:cNvPicPr>
          <p:nvPr>
            <p:ph idx="1"/>
          </p:nvPr>
        </p:nvPicPr>
        <p:blipFill rotWithShape="1">
          <a:blip r:embed="rId2"/>
          <a:srcRect l="11193" t="46292" r="52651" b="4388"/>
          <a:stretch/>
        </p:blipFill>
        <p:spPr>
          <a:xfrm>
            <a:off x="361507" y="659218"/>
            <a:ext cx="5273749" cy="4795870"/>
          </a:xfrm>
          <a:prstGeom prst="rect">
            <a:avLst/>
          </a:prstGeom>
        </p:spPr>
      </p:pic>
      <p:pic>
        <p:nvPicPr>
          <p:cNvPr id="5" name="Picture 4">
            <a:extLst>
              <a:ext uri="{FF2B5EF4-FFF2-40B4-BE49-F238E27FC236}">
                <a16:creationId xmlns:a16="http://schemas.microsoft.com/office/drawing/2014/main" id="{A73D4888-9A01-416A-B304-B64F4AC66EA3}"/>
              </a:ext>
            </a:extLst>
          </p:cNvPr>
          <p:cNvPicPr>
            <a:picLocks noChangeAspect="1"/>
          </p:cNvPicPr>
          <p:nvPr/>
        </p:nvPicPr>
        <p:blipFill rotWithShape="1">
          <a:blip r:embed="rId3"/>
          <a:srcRect l="12170" t="55091" r="53927" b="5736"/>
          <a:stretch/>
        </p:blipFill>
        <p:spPr>
          <a:xfrm>
            <a:off x="5635256" y="659218"/>
            <a:ext cx="6340035" cy="4883889"/>
          </a:xfrm>
          <a:prstGeom prst="rect">
            <a:avLst/>
          </a:prstGeom>
        </p:spPr>
      </p:pic>
    </p:spTree>
    <p:extLst>
      <p:ext uri="{BB962C8B-B14F-4D97-AF65-F5344CB8AC3E}">
        <p14:creationId xmlns:p14="http://schemas.microsoft.com/office/powerpoint/2010/main" val="17264710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8C96000-D429-4527-A557-632F00D67382}"/>
              </a:ext>
            </a:extLst>
          </p:cNvPr>
          <p:cNvPicPr>
            <a:picLocks noGrp="1" noChangeAspect="1"/>
          </p:cNvPicPr>
          <p:nvPr>
            <p:ph idx="1"/>
          </p:nvPr>
        </p:nvPicPr>
        <p:blipFill rotWithShape="1">
          <a:blip r:embed="rId2"/>
          <a:srcRect l="10608" t="32187" r="52750" b="5883"/>
          <a:stretch/>
        </p:blipFill>
        <p:spPr>
          <a:xfrm>
            <a:off x="3508745" y="198075"/>
            <a:ext cx="5635256" cy="6349584"/>
          </a:xfrm>
          <a:prstGeom prst="rect">
            <a:avLst/>
          </a:prstGeom>
        </p:spPr>
      </p:pic>
    </p:spTree>
    <p:extLst>
      <p:ext uri="{BB962C8B-B14F-4D97-AF65-F5344CB8AC3E}">
        <p14:creationId xmlns:p14="http://schemas.microsoft.com/office/powerpoint/2010/main" val="3009106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4F4014B-6923-4192-AC21-19505F712CBE}"/>
              </a:ext>
            </a:extLst>
          </p:cNvPr>
          <p:cNvPicPr>
            <a:picLocks noGrp="1" noChangeAspect="1"/>
          </p:cNvPicPr>
          <p:nvPr>
            <p:ph idx="1"/>
          </p:nvPr>
        </p:nvPicPr>
        <p:blipFill rotWithShape="1">
          <a:blip r:embed="rId2"/>
          <a:srcRect l="22913" t="35762" r="23853" b="5479"/>
          <a:stretch/>
        </p:blipFill>
        <p:spPr>
          <a:xfrm>
            <a:off x="1818167" y="281160"/>
            <a:ext cx="8555665" cy="6295680"/>
          </a:xfrm>
          <a:prstGeom prst="rect">
            <a:avLst/>
          </a:prstGeom>
        </p:spPr>
      </p:pic>
    </p:spTree>
    <p:extLst>
      <p:ext uri="{BB962C8B-B14F-4D97-AF65-F5344CB8AC3E}">
        <p14:creationId xmlns:p14="http://schemas.microsoft.com/office/powerpoint/2010/main" val="34726161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a:extLst>
              <a:ext uri="{FF2B5EF4-FFF2-40B4-BE49-F238E27FC236}">
                <a16:creationId xmlns:a16="http://schemas.microsoft.com/office/drawing/2014/main" id="{F0D64998-D7DD-4D96-B129-A3F6898B8E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F38C5099-6EAB-4561-8FF4-6A0FBAB3E48B}"/>
              </a:ext>
            </a:extLst>
          </p:cNvPr>
          <p:cNvSpPr>
            <a:spLocks noGrp="1"/>
          </p:cNvSpPr>
          <p:nvPr>
            <p:ph type="sldNum" sz="quarter" idx="12"/>
          </p:nvPr>
        </p:nvSpPr>
        <p:spPr/>
        <p:txBody>
          <a:bodyPr/>
          <a:lstStyle/>
          <a:p>
            <a:fld id="{3FF9EA4F-C8C0-4F22-9668-CD489016636F}" type="slidenum">
              <a:rPr lang="fa-IR" smtClean="0"/>
              <a:t>48</a:t>
            </a:fld>
            <a:endParaRPr lang="fa-IR"/>
          </a:p>
        </p:txBody>
      </p:sp>
    </p:spTree>
    <p:extLst>
      <p:ext uri="{BB962C8B-B14F-4D97-AF65-F5344CB8AC3E}">
        <p14:creationId xmlns:p14="http://schemas.microsoft.com/office/powerpoint/2010/main" val="488916851"/>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3263</TotalTime>
  <Words>1271</Words>
  <Application>Microsoft Office PowerPoint</Application>
  <PresentationFormat>Widescreen</PresentationFormat>
  <Paragraphs>157</Paragraphs>
  <Slides>48</Slides>
  <Notes>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Berlin Sans FB Demi</vt:lpstr>
      <vt:lpstr>Calibri</vt:lpstr>
      <vt:lpstr>Corbel</vt:lpstr>
      <vt:lpstr>Wingdings</vt:lpstr>
      <vt:lpstr>Wingdings 3</vt:lpstr>
      <vt:lpstr>Basis</vt:lpstr>
      <vt:lpstr>PowerPoint Presentation</vt:lpstr>
      <vt:lpstr>       Updates on DoACs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3 </vt:lpstr>
      <vt:lpstr>Presented with ICH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4 </vt:lpstr>
      <vt:lpstr>PowerPoint Presentation</vt:lpstr>
      <vt:lpstr>PowerPoint Presentation</vt:lpstr>
      <vt:lpstr>PowerPoint Presentation</vt:lpstr>
      <vt:lpstr>PowerPoint Presentation</vt:lpstr>
      <vt:lpstr>PowerPoint Presentation</vt:lpstr>
      <vt:lpstr>PowerPoint Presentation</vt:lpstr>
      <vt:lpstr>Case 5 </vt:lpstr>
      <vt:lpstr>PowerPoint Presentation</vt:lpstr>
      <vt:lpstr>Case 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dc:creator>
  <cp:lastModifiedBy>Maryam</cp:lastModifiedBy>
  <cp:revision>373</cp:revision>
  <dcterms:created xsi:type="dcterms:W3CDTF">2018-10-18T14:16:46Z</dcterms:created>
  <dcterms:modified xsi:type="dcterms:W3CDTF">2019-02-28T07:01:35Z</dcterms:modified>
</cp:coreProperties>
</file>