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4291" r:id="rId2"/>
    <p:sldMasterId id="2147484850" r:id="rId3"/>
    <p:sldMasterId id="2147484864" r:id="rId4"/>
    <p:sldMasterId id="2147484878" r:id="rId5"/>
  </p:sldMasterIdLst>
  <p:notesMasterIdLst>
    <p:notesMasterId r:id="rId24"/>
  </p:notesMasterIdLst>
  <p:handoutMasterIdLst>
    <p:handoutMasterId r:id="rId25"/>
  </p:handoutMasterIdLst>
  <p:sldIdLst>
    <p:sldId id="1299" r:id="rId6"/>
    <p:sldId id="1388" r:id="rId7"/>
    <p:sldId id="1401" r:id="rId8"/>
    <p:sldId id="1390" r:id="rId9"/>
    <p:sldId id="1395" r:id="rId10"/>
    <p:sldId id="1357" r:id="rId11"/>
    <p:sldId id="1347" r:id="rId12"/>
    <p:sldId id="1405" r:id="rId13"/>
    <p:sldId id="1406" r:id="rId14"/>
    <p:sldId id="1420" r:id="rId15"/>
    <p:sldId id="1421" r:id="rId16"/>
    <p:sldId id="1422" r:id="rId17"/>
    <p:sldId id="1415" r:id="rId18"/>
    <p:sldId id="1416" r:id="rId19"/>
    <p:sldId id="1359" r:id="rId20"/>
    <p:sldId id="1399" r:id="rId21"/>
    <p:sldId id="1391" r:id="rId22"/>
    <p:sldId id="1414" r:id="rId23"/>
  </p:sldIdLst>
  <p:sldSz cx="9144000" cy="6858000" type="screen4x3"/>
  <p:notesSz cx="6985000" cy="9283700"/>
  <p:defaultTextStyle>
    <a:defPPr>
      <a:defRPr lang="en-US"/>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va Jensen" initials="" lastIdx="6" clrIdx="0"/>
  <p:cmAuthor id="1" name="Dantzer, Emily A." initials="" lastIdx="1" clrIdx="1"/>
  <p:cmAuthor id="2" name="Eva Jensen" initials="EJ" lastIdx="20" clrIdx="2"/>
  <p:cmAuthor id="3" name="Ann Maxe Ahlbom" initials="AMA" lastIdx="2" clrIdx="3"/>
  <p:cmAuthor id="4" name="Partners Information Systems" initials="PHS IS" lastIdx="7" clrIdx="4"/>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808080"/>
    <a:srgbClr val="FF6600"/>
    <a:srgbClr val="FF3300"/>
    <a:srgbClr val="0A5DA2"/>
    <a:srgbClr val="339933"/>
    <a:srgbClr val="33CC33"/>
    <a:srgbClr val="00FF00"/>
    <a:srgbClr val="006600"/>
    <a:srgbClr val="FF7A5B"/>
    <a:srgbClr val="FF7F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11" autoAdjust="0"/>
    <p:restoredTop sz="82864" autoAdjust="0"/>
  </p:normalViewPr>
  <p:slideViewPr>
    <p:cSldViewPr snapToGrid="0">
      <p:cViewPr>
        <p:scale>
          <a:sx n="70" d="100"/>
          <a:sy n="70" d="100"/>
        </p:scale>
        <p:origin x="-1243" y="-331"/>
      </p:cViewPr>
      <p:guideLst>
        <p:guide orient="horz" pos="4268"/>
        <p:guide orient="horz" pos="3245"/>
        <p:guide orient="horz"/>
        <p:guide orient="horz" pos="1588"/>
        <p:guide pos="5029"/>
        <p:guide pos="290"/>
        <p:guide pos="3855"/>
        <p:guide pos="2882"/>
        <p:guide pos="5568"/>
        <p:guide pos="5110"/>
        <p:guide pos="575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86"/>
    </p:cViewPr>
  </p:sorterViewPr>
  <p:notesViewPr>
    <p:cSldViewPr snapToGrid="0">
      <p:cViewPr varScale="1">
        <p:scale>
          <a:sx n="76" d="100"/>
          <a:sy n="76" d="100"/>
        </p:scale>
        <p:origin x="-3204" y="-84"/>
      </p:cViewPr>
      <p:guideLst>
        <p:guide orient="horz" pos="2924"/>
        <p:guide pos="220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170" name="Rectangle 2"/>
          <p:cNvSpPr>
            <a:spLocks noGrp="1" noChangeArrowheads="1"/>
          </p:cNvSpPr>
          <p:nvPr>
            <p:ph type="hdr" sz="quarter"/>
          </p:nvPr>
        </p:nvSpPr>
        <p:spPr bwMode="auto">
          <a:xfrm>
            <a:off x="2" y="1"/>
            <a:ext cx="3025620" cy="463571"/>
          </a:xfrm>
          <a:prstGeom prst="rect">
            <a:avLst/>
          </a:prstGeom>
          <a:noFill/>
          <a:ln w="9525">
            <a:noFill/>
            <a:miter lim="800000"/>
            <a:headEnd/>
            <a:tailEnd/>
          </a:ln>
          <a:effectLst/>
        </p:spPr>
        <p:txBody>
          <a:bodyPr vert="horz" wrap="square" lIns="90308" tIns="45155" rIns="90308" bIns="45155" numCol="1" anchor="t" anchorCtr="0" compatLnSpc="1">
            <a:prstTxWarp prst="textNoShape">
              <a:avLst/>
            </a:prstTxWarp>
          </a:bodyPr>
          <a:lstStyle>
            <a:lvl1pPr defTabSz="902824" eaLnBrk="0" hangingPunct="0">
              <a:buClrTx/>
              <a:buFontTx/>
              <a:buNone/>
              <a:defRPr sz="1200" b="0">
                <a:latin typeface="Arial" charset="0"/>
              </a:defRPr>
            </a:lvl1pPr>
          </a:lstStyle>
          <a:p>
            <a:pPr>
              <a:defRPr/>
            </a:pPr>
            <a:endParaRPr lang="en-US"/>
          </a:p>
        </p:txBody>
      </p:sp>
      <p:sp>
        <p:nvSpPr>
          <p:cNvPr id="135171" name="Rectangle 3"/>
          <p:cNvSpPr>
            <a:spLocks noGrp="1" noChangeArrowheads="1"/>
          </p:cNvSpPr>
          <p:nvPr>
            <p:ph type="dt" sz="quarter" idx="1"/>
          </p:nvPr>
        </p:nvSpPr>
        <p:spPr bwMode="auto">
          <a:xfrm>
            <a:off x="3957865" y="1"/>
            <a:ext cx="3025620" cy="463571"/>
          </a:xfrm>
          <a:prstGeom prst="rect">
            <a:avLst/>
          </a:prstGeom>
          <a:noFill/>
          <a:ln w="9525">
            <a:noFill/>
            <a:miter lim="800000"/>
            <a:headEnd/>
            <a:tailEnd/>
          </a:ln>
          <a:effectLst/>
        </p:spPr>
        <p:txBody>
          <a:bodyPr vert="horz" wrap="square" lIns="90308" tIns="45155" rIns="90308" bIns="45155" numCol="1" anchor="t" anchorCtr="0" compatLnSpc="1">
            <a:prstTxWarp prst="textNoShape">
              <a:avLst/>
            </a:prstTxWarp>
          </a:bodyPr>
          <a:lstStyle>
            <a:lvl1pPr algn="r" defTabSz="902824" eaLnBrk="0" hangingPunct="0">
              <a:buClrTx/>
              <a:buFontTx/>
              <a:buNone/>
              <a:defRPr sz="1200" b="0">
                <a:latin typeface="Arial" charset="0"/>
              </a:defRPr>
            </a:lvl1pPr>
          </a:lstStyle>
          <a:p>
            <a:pPr>
              <a:defRPr/>
            </a:pPr>
            <a:fld id="{99804819-A6BD-42A4-A519-504B40FDACE5}" type="datetimeFigureOut">
              <a:rPr lang="en-US"/>
              <a:pPr>
                <a:defRPr/>
              </a:pPr>
              <a:t>3/31/2016</a:t>
            </a:fld>
            <a:endParaRPr lang="en-US" dirty="0"/>
          </a:p>
        </p:txBody>
      </p:sp>
      <p:sp>
        <p:nvSpPr>
          <p:cNvPr id="135172" name="Rectangle 4"/>
          <p:cNvSpPr>
            <a:spLocks noGrp="1" noChangeArrowheads="1"/>
          </p:cNvSpPr>
          <p:nvPr>
            <p:ph type="ftr" sz="quarter" idx="2"/>
          </p:nvPr>
        </p:nvSpPr>
        <p:spPr bwMode="auto">
          <a:xfrm>
            <a:off x="2" y="8818597"/>
            <a:ext cx="3025620" cy="463571"/>
          </a:xfrm>
          <a:prstGeom prst="rect">
            <a:avLst/>
          </a:prstGeom>
          <a:noFill/>
          <a:ln w="9525">
            <a:noFill/>
            <a:miter lim="800000"/>
            <a:headEnd/>
            <a:tailEnd/>
          </a:ln>
          <a:effectLst/>
        </p:spPr>
        <p:txBody>
          <a:bodyPr vert="horz" wrap="square" lIns="90308" tIns="45155" rIns="90308" bIns="45155" numCol="1" anchor="b" anchorCtr="0" compatLnSpc="1">
            <a:prstTxWarp prst="textNoShape">
              <a:avLst/>
            </a:prstTxWarp>
          </a:bodyPr>
          <a:lstStyle>
            <a:lvl1pPr defTabSz="902824" eaLnBrk="0" hangingPunct="0">
              <a:buClrTx/>
              <a:buFontTx/>
              <a:buNone/>
              <a:defRPr sz="1200" b="0">
                <a:latin typeface="Arial" charset="0"/>
              </a:defRPr>
            </a:lvl1pPr>
          </a:lstStyle>
          <a:p>
            <a:pPr>
              <a:defRPr/>
            </a:pPr>
            <a:endParaRPr lang="en-US"/>
          </a:p>
        </p:txBody>
      </p:sp>
      <p:sp>
        <p:nvSpPr>
          <p:cNvPr id="135173" name="Rectangle 5"/>
          <p:cNvSpPr>
            <a:spLocks noGrp="1" noChangeArrowheads="1"/>
          </p:cNvSpPr>
          <p:nvPr>
            <p:ph type="sldNum" sz="quarter" idx="3"/>
          </p:nvPr>
        </p:nvSpPr>
        <p:spPr bwMode="auto">
          <a:xfrm>
            <a:off x="3957865" y="8818597"/>
            <a:ext cx="3025620" cy="463571"/>
          </a:xfrm>
          <a:prstGeom prst="rect">
            <a:avLst/>
          </a:prstGeom>
          <a:noFill/>
          <a:ln w="9525">
            <a:noFill/>
            <a:miter lim="800000"/>
            <a:headEnd/>
            <a:tailEnd/>
          </a:ln>
          <a:effectLst/>
        </p:spPr>
        <p:txBody>
          <a:bodyPr vert="horz" wrap="square" lIns="90308" tIns="45155" rIns="90308" bIns="45155" numCol="1" anchor="b" anchorCtr="0" compatLnSpc="1">
            <a:prstTxWarp prst="textNoShape">
              <a:avLst/>
            </a:prstTxWarp>
          </a:bodyPr>
          <a:lstStyle>
            <a:lvl1pPr algn="r" defTabSz="902824" eaLnBrk="0" hangingPunct="0">
              <a:buClrTx/>
              <a:buFontTx/>
              <a:buNone/>
              <a:defRPr sz="1200" b="0">
                <a:latin typeface="Arial" charset="0"/>
              </a:defRPr>
            </a:lvl1pPr>
          </a:lstStyle>
          <a:p>
            <a:pPr>
              <a:defRPr/>
            </a:pPr>
            <a:fld id="{4DDF3DFE-19C4-4DD4-A4AB-2CB7EEB5BFFB}" type="slidenum">
              <a:rPr lang="en-US"/>
              <a:pPr>
                <a:defRPr/>
              </a:pPr>
              <a:t>‹#›</a:t>
            </a:fld>
            <a:endParaRPr lang="en-US" dirty="0"/>
          </a:p>
        </p:txBody>
      </p:sp>
    </p:spTree>
    <p:extLst>
      <p:ext uri="{BB962C8B-B14F-4D97-AF65-F5344CB8AC3E}">
        <p14:creationId xmlns:p14="http://schemas.microsoft.com/office/powerpoint/2010/main" val="6684396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2" y="1"/>
            <a:ext cx="3025620" cy="463571"/>
          </a:xfrm>
          <a:prstGeom prst="rect">
            <a:avLst/>
          </a:prstGeom>
          <a:noFill/>
          <a:ln w="9525">
            <a:noFill/>
            <a:miter lim="800000"/>
            <a:headEnd/>
            <a:tailEnd/>
          </a:ln>
        </p:spPr>
        <p:txBody>
          <a:bodyPr vert="horz" wrap="square" lIns="93172" tIns="46585" rIns="93172" bIns="46585" numCol="1" anchor="t" anchorCtr="0" compatLnSpc="1">
            <a:prstTxWarp prst="textNoShape">
              <a:avLst/>
            </a:prstTxWarp>
          </a:bodyPr>
          <a:lstStyle>
            <a:lvl1pPr defTabSz="931898">
              <a:buClrTx/>
              <a:buFontTx/>
              <a:buNone/>
              <a:defRPr sz="1200" b="0">
                <a:latin typeface="Arial" charset="0"/>
              </a:defRPr>
            </a:lvl1pPr>
          </a:lstStyle>
          <a:p>
            <a:pPr>
              <a:defRPr/>
            </a:pPr>
            <a:endParaRPr lang="en-US"/>
          </a:p>
        </p:txBody>
      </p:sp>
      <p:sp>
        <p:nvSpPr>
          <p:cNvPr id="5123" name="Rectangle 3"/>
          <p:cNvSpPr>
            <a:spLocks noGrp="1" noChangeArrowheads="1"/>
          </p:cNvSpPr>
          <p:nvPr>
            <p:ph type="dt" idx="1"/>
          </p:nvPr>
        </p:nvSpPr>
        <p:spPr bwMode="auto">
          <a:xfrm>
            <a:off x="3957865" y="1"/>
            <a:ext cx="3025620" cy="463571"/>
          </a:xfrm>
          <a:prstGeom prst="rect">
            <a:avLst/>
          </a:prstGeom>
          <a:noFill/>
          <a:ln w="9525">
            <a:noFill/>
            <a:miter lim="800000"/>
            <a:headEnd/>
            <a:tailEnd/>
          </a:ln>
        </p:spPr>
        <p:txBody>
          <a:bodyPr vert="horz" wrap="square" lIns="93172" tIns="46585" rIns="93172" bIns="46585" numCol="1" anchor="t" anchorCtr="0" compatLnSpc="1">
            <a:prstTxWarp prst="textNoShape">
              <a:avLst/>
            </a:prstTxWarp>
          </a:bodyPr>
          <a:lstStyle>
            <a:lvl1pPr algn="r" defTabSz="931898">
              <a:buClrTx/>
              <a:buFontTx/>
              <a:buNone/>
              <a:defRPr sz="1200" b="0">
                <a:latin typeface="Arial" charset="0"/>
              </a:defRPr>
            </a:lvl1pPr>
          </a:lstStyle>
          <a:p>
            <a:pPr>
              <a:defRPr/>
            </a:pPr>
            <a:endParaRPr lang="en-US"/>
          </a:p>
        </p:txBody>
      </p:sp>
      <p:sp>
        <p:nvSpPr>
          <p:cNvPr id="114692" name="Rectangle 4"/>
          <p:cNvSpPr>
            <a:spLocks noGrp="1" noRot="1" noChangeAspect="1" noChangeArrowheads="1" noTextEdit="1"/>
          </p:cNvSpPr>
          <p:nvPr>
            <p:ph type="sldImg" idx="2"/>
          </p:nvPr>
        </p:nvSpPr>
        <p:spPr bwMode="auto">
          <a:xfrm>
            <a:off x="1171575" y="696913"/>
            <a:ext cx="4641850" cy="3481387"/>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98803" y="4410065"/>
            <a:ext cx="5587395" cy="4176744"/>
          </a:xfrm>
          <a:prstGeom prst="rect">
            <a:avLst/>
          </a:prstGeom>
          <a:noFill/>
          <a:ln w="9525">
            <a:noFill/>
            <a:miter lim="800000"/>
            <a:headEnd/>
            <a:tailEnd/>
          </a:ln>
        </p:spPr>
        <p:txBody>
          <a:bodyPr vert="horz" wrap="square" lIns="93172" tIns="46585" rIns="93172" bIns="46585"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2" y="8818597"/>
            <a:ext cx="3025620" cy="463571"/>
          </a:xfrm>
          <a:prstGeom prst="rect">
            <a:avLst/>
          </a:prstGeom>
          <a:noFill/>
          <a:ln w="9525">
            <a:noFill/>
            <a:miter lim="800000"/>
            <a:headEnd/>
            <a:tailEnd/>
          </a:ln>
        </p:spPr>
        <p:txBody>
          <a:bodyPr vert="horz" wrap="square" lIns="93172" tIns="46585" rIns="93172" bIns="46585" numCol="1" anchor="b" anchorCtr="0" compatLnSpc="1">
            <a:prstTxWarp prst="textNoShape">
              <a:avLst/>
            </a:prstTxWarp>
          </a:bodyPr>
          <a:lstStyle>
            <a:lvl1pPr defTabSz="931898">
              <a:buClrTx/>
              <a:buFontTx/>
              <a:buNone/>
              <a:defRPr sz="1200" b="0">
                <a:latin typeface="Arial" charset="0"/>
              </a:defRPr>
            </a:lvl1pPr>
          </a:lstStyle>
          <a:p>
            <a:pPr>
              <a:defRPr/>
            </a:pPr>
            <a:endParaRPr lang="en-US"/>
          </a:p>
        </p:txBody>
      </p:sp>
      <p:sp>
        <p:nvSpPr>
          <p:cNvPr id="5127" name="Rectangle 7"/>
          <p:cNvSpPr>
            <a:spLocks noGrp="1" noChangeArrowheads="1"/>
          </p:cNvSpPr>
          <p:nvPr>
            <p:ph type="sldNum" sz="quarter" idx="5"/>
          </p:nvPr>
        </p:nvSpPr>
        <p:spPr bwMode="auto">
          <a:xfrm>
            <a:off x="3957865" y="8818597"/>
            <a:ext cx="3025620" cy="463571"/>
          </a:xfrm>
          <a:prstGeom prst="rect">
            <a:avLst/>
          </a:prstGeom>
          <a:noFill/>
          <a:ln w="9525">
            <a:noFill/>
            <a:miter lim="800000"/>
            <a:headEnd/>
            <a:tailEnd/>
          </a:ln>
        </p:spPr>
        <p:txBody>
          <a:bodyPr vert="horz" wrap="square" lIns="93172" tIns="46585" rIns="93172" bIns="46585" numCol="1" anchor="b" anchorCtr="0" compatLnSpc="1">
            <a:prstTxWarp prst="textNoShape">
              <a:avLst/>
            </a:prstTxWarp>
          </a:bodyPr>
          <a:lstStyle>
            <a:lvl1pPr algn="r" defTabSz="931898">
              <a:buClrTx/>
              <a:buFontTx/>
              <a:buNone/>
              <a:defRPr sz="1200" b="0">
                <a:latin typeface="Arial" charset="0"/>
              </a:defRPr>
            </a:lvl1pPr>
          </a:lstStyle>
          <a:p>
            <a:pPr>
              <a:defRPr/>
            </a:pPr>
            <a:fld id="{046DC606-B645-4929-B5CF-0794EB56B237}" type="slidenum">
              <a:rPr lang="en-US"/>
              <a:pPr>
                <a:defRPr/>
              </a:pPr>
              <a:t>‹#›</a:t>
            </a:fld>
            <a:endParaRPr lang="en-US" dirty="0"/>
          </a:p>
        </p:txBody>
      </p:sp>
    </p:spTree>
    <p:extLst>
      <p:ext uri="{BB962C8B-B14F-4D97-AF65-F5344CB8AC3E}">
        <p14:creationId xmlns:p14="http://schemas.microsoft.com/office/powerpoint/2010/main" val="35033262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Image Placeholder 1"/>
          <p:cNvSpPr>
            <a:spLocks noGrp="1" noRot="1" noChangeAspect="1"/>
          </p:cNvSpPr>
          <p:nvPr>
            <p:ph type="sldImg"/>
          </p:nvPr>
        </p:nvSpPr>
        <p:spPr>
          <a:ln/>
        </p:spPr>
      </p:sp>
      <p:sp>
        <p:nvSpPr>
          <p:cNvPr id="117762" name="Notes Placeholder 2"/>
          <p:cNvSpPr>
            <a:spLocks noGrp="1"/>
          </p:cNvSpPr>
          <p:nvPr>
            <p:ph type="body" idx="1"/>
          </p:nvPr>
        </p:nvSpPr>
        <p:spPr>
          <a:noFill/>
          <a:ln/>
        </p:spPr>
        <p:txBody>
          <a:bodyPr/>
          <a:lstStyle/>
          <a:p>
            <a:endParaRPr lang="en-US" dirty="0" smtClean="0"/>
          </a:p>
        </p:txBody>
      </p:sp>
      <p:sp>
        <p:nvSpPr>
          <p:cNvPr id="117763" name="Slide Number Placeholder 3"/>
          <p:cNvSpPr>
            <a:spLocks noGrp="1"/>
          </p:cNvSpPr>
          <p:nvPr>
            <p:ph type="sldNum" sz="quarter" idx="5"/>
          </p:nvPr>
        </p:nvSpPr>
        <p:spPr>
          <a:noFill/>
        </p:spPr>
        <p:txBody>
          <a:bodyPr/>
          <a:lstStyle/>
          <a:p>
            <a:fld id="{F07FE384-E821-47C8-BD4C-02AA0E9E1D20}"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p:cNvSpPr>
          <p:nvPr>
            <p:ph type="sldImg"/>
          </p:nvPr>
        </p:nvSpPr>
        <p:spPr>
          <a:ln/>
        </p:spPr>
      </p:sp>
      <p:sp>
        <p:nvSpPr>
          <p:cNvPr id="150530" name="Notes Placeholder 2"/>
          <p:cNvSpPr>
            <a:spLocks noGrp="1"/>
          </p:cNvSpPr>
          <p:nvPr>
            <p:ph type="body" idx="1"/>
          </p:nvPr>
        </p:nvSpPr>
        <p:spPr>
          <a:noFill/>
          <a:ln/>
        </p:spPr>
        <p:txBody>
          <a:bodyPr/>
          <a:lstStyle/>
          <a:p>
            <a:endParaRPr lang="en-US" dirty="0" smtClean="0"/>
          </a:p>
        </p:txBody>
      </p:sp>
      <p:sp>
        <p:nvSpPr>
          <p:cNvPr id="150531" name="Slide Number Placeholder 3"/>
          <p:cNvSpPr>
            <a:spLocks noGrp="1"/>
          </p:cNvSpPr>
          <p:nvPr>
            <p:ph type="sldNum" sz="quarter" idx="5"/>
          </p:nvPr>
        </p:nvSpPr>
        <p:spPr>
          <a:noFill/>
        </p:spPr>
        <p:txBody>
          <a:bodyPr/>
          <a:lstStyle/>
          <a:p>
            <a:fld id="{95AC8A70-02E8-4E2B-9E16-AFA9F4407174}" type="slidenum">
              <a:rPr lang="en-US" smtClean="0">
                <a:solidFill>
                  <a:prstClr val="black"/>
                </a:solidFill>
              </a:rPr>
              <a:pPr/>
              <a:t>2</a:t>
            </a:fld>
            <a:endParaRPr lang="en-US" smtClean="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Image Placeholder 1"/>
          <p:cNvSpPr>
            <a:spLocks noGrp="1" noRot="1" noChangeAspect="1"/>
          </p:cNvSpPr>
          <p:nvPr>
            <p:ph type="sldImg"/>
          </p:nvPr>
        </p:nvSpPr>
        <p:spPr>
          <a:ln/>
        </p:spPr>
      </p:sp>
      <p:sp>
        <p:nvSpPr>
          <p:cNvPr id="150530" name="Notes Placeholder 2"/>
          <p:cNvSpPr>
            <a:spLocks noGrp="1"/>
          </p:cNvSpPr>
          <p:nvPr>
            <p:ph type="body" idx="1"/>
          </p:nvPr>
        </p:nvSpPr>
        <p:spPr>
          <a:noFill/>
          <a:ln/>
        </p:spPr>
        <p:txBody>
          <a:bodyPr/>
          <a:lstStyle/>
          <a:p>
            <a:endParaRPr lang="en-US" dirty="0" smtClean="0"/>
          </a:p>
        </p:txBody>
      </p:sp>
      <p:sp>
        <p:nvSpPr>
          <p:cNvPr id="150531" name="Slide Number Placeholder 3"/>
          <p:cNvSpPr>
            <a:spLocks noGrp="1"/>
          </p:cNvSpPr>
          <p:nvPr>
            <p:ph type="sldNum" sz="quarter" idx="5"/>
          </p:nvPr>
        </p:nvSpPr>
        <p:spPr>
          <a:noFill/>
        </p:spPr>
        <p:txBody>
          <a:bodyPr/>
          <a:lstStyle/>
          <a:p>
            <a:fld id="{95AC8A70-02E8-4E2B-9E16-AFA9F4407174}" type="slidenum">
              <a:rPr lang="en-US" smtClean="0">
                <a:solidFill>
                  <a:prstClr val="black"/>
                </a:solidFill>
              </a:rPr>
              <a:pPr/>
              <a:t>4</a:t>
            </a:fld>
            <a:endParaRPr lang="en-US" smtClean="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endParaRPr lang="en-GB" dirty="0"/>
          </a:p>
        </p:txBody>
      </p:sp>
      <p:sp>
        <p:nvSpPr>
          <p:cNvPr id="5" name="Slide Number Placeholder 4"/>
          <p:cNvSpPr>
            <a:spLocks noGrp="1"/>
          </p:cNvSpPr>
          <p:nvPr>
            <p:ph type="sldNum" sz="quarter" idx="11"/>
          </p:nvPr>
        </p:nvSpPr>
        <p:spPr/>
        <p:txBody>
          <a:bodyPr/>
          <a:lstStyle/>
          <a:p>
            <a:pPr>
              <a:defRPr/>
            </a:pPr>
            <a:fld id="{44C6B140-0395-48F4-9E3E-3F8914FBC5EB}" type="slidenum">
              <a:rPr lang="en-GB" smtClean="0"/>
              <a:pPr>
                <a:defRPr/>
              </a:pPr>
              <a:t>8</a:t>
            </a:fld>
            <a:endParaRPr lang="en-GB" dirty="0"/>
          </a:p>
        </p:txBody>
      </p:sp>
    </p:spTree>
    <p:extLst>
      <p:ext uri="{BB962C8B-B14F-4D97-AF65-F5344CB8AC3E}">
        <p14:creationId xmlns:p14="http://schemas.microsoft.com/office/powerpoint/2010/main" val="35227298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endParaRPr lang="en-GB" dirty="0"/>
          </a:p>
        </p:txBody>
      </p:sp>
      <p:sp>
        <p:nvSpPr>
          <p:cNvPr id="5" name="Slide Number Placeholder 4"/>
          <p:cNvSpPr>
            <a:spLocks noGrp="1"/>
          </p:cNvSpPr>
          <p:nvPr>
            <p:ph type="sldNum" sz="quarter" idx="11"/>
          </p:nvPr>
        </p:nvSpPr>
        <p:spPr/>
        <p:txBody>
          <a:bodyPr/>
          <a:lstStyle/>
          <a:p>
            <a:pPr>
              <a:defRPr/>
            </a:pPr>
            <a:fld id="{44C6B140-0395-48F4-9E3E-3F8914FBC5EB}" type="slidenum">
              <a:rPr lang="en-GB" smtClean="0"/>
              <a:pPr>
                <a:defRPr/>
              </a:pPr>
              <a:t>9</a:t>
            </a:fld>
            <a:endParaRPr lang="en-GB" dirty="0"/>
          </a:p>
        </p:txBody>
      </p:sp>
    </p:spTree>
    <p:extLst>
      <p:ext uri="{BB962C8B-B14F-4D97-AF65-F5344CB8AC3E}">
        <p14:creationId xmlns:p14="http://schemas.microsoft.com/office/powerpoint/2010/main" val="35227298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46DC606-B645-4929-B5CF-0794EB56B237}" type="slidenum">
              <a:rPr lang="en-US" smtClean="0">
                <a:solidFill>
                  <a:prstClr val="black"/>
                </a:solidFill>
              </a:rPr>
              <a:pPr>
                <a:defRPr/>
              </a:pPr>
              <a:t>13</a:t>
            </a:fld>
            <a:endParaRPr lang="en-US" dirty="0">
              <a:solidFill>
                <a:prstClr val="black"/>
              </a:solidFill>
            </a:endParaRPr>
          </a:p>
        </p:txBody>
      </p:sp>
    </p:spTree>
    <p:extLst>
      <p:ext uri="{BB962C8B-B14F-4D97-AF65-F5344CB8AC3E}">
        <p14:creationId xmlns:p14="http://schemas.microsoft.com/office/powerpoint/2010/main" val="1586694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cs typeface="Arial" pitchFamily="34" charset="0"/>
              </a:defRPr>
            </a:lvl1pPr>
            <a:lvl2pPr marL="753670" indent="-288880" eaLnBrk="0" hangingPunct="0">
              <a:spcBef>
                <a:spcPct val="30000"/>
              </a:spcBef>
              <a:defRPr sz="1200">
                <a:solidFill>
                  <a:schemeClr val="tx1"/>
                </a:solidFill>
                <a:latin typeface="Arial" pitchFamily="34" charset="0"/>
                <a:cs typeface="Arial" pitchFamily="34" charset="0"/>
              </a:defRPr>
            </a:lvl2pPr>
            <a:lvl3pPr marL="1160360" indent="-230781" eaLnBrk="0" hangingPunct="0">
              <a:spcBef>
                <a:spcPct val="30000"/>
              </a:spcBef>
              <a:defRPr sz="1200">
                <a:solidFill>
                  <a:schemeClr val="tx1"/>
                </a:solidFill>
                <a:latin typeface="Arial" pitchFamily="34" charset="0"/>
                <a:cs typeface="Arial" pitchFamily="34" charset="0"/>
              </a:defRPr>
            </a:lvl3pPr>
            <a:lvl4pPr marL="1625150" indent="-230781" eaLnBrk="0" hangingPunct="0">
              <a:spcBef>
                <a:spcPct val="30000"/>
              </a:spcBef>
              <a:defRPr sz="1200">
                <a:solidFill>
                  <a:schemeClr val="tx1"/>
                </a:solidFill>
                <a:latin typeface="Arial" pitchFamily="34" charset="0"/>
                <a:cs typeface="Arial" pitchFamily="34" charset="0"/>
              </a:defRPr>
            </a:lvl4pPr>
            <a:lvl5pPr marL="2089939" indent="-230781" eaLnBrk="0" hangingPunct="0">
              <a:spcBef>
                <a:spcPct val="30000"/>
              </a:spcBef>
              <a:defRPr sz="1200">
                <a:solidFill>
                  <a:schemeClr val="tx1"/>
                </a:solidFill>
                <a:latin typeface="Arial" pitchFamily="34" charset="0"/>
                <a:cs typeface="Arial" pitchFamily="34" charset="0"/>
              </a:defRPr>
            </a:lvl5pPr>
            <a:lvl6pPr marL="2554729" indent="-230781" eaLnBrk="0" fontAlgn="base" hangingPunct="0">
              <a:spcBef>
                <a:spcPct val="30000"/>
              </a:spcBef>
              <a:spcAft>
                <a:spcPct val="0"/>
              </a:spcAft>
              <a:defRPr sz="1200">
                <a:solidFill>
                  <a:schemeClr val="tx1"/>
                </a:solidFill>
                <a:latin typeface="Arial" pitchFamily="34" charset="0"/>
                <a:cs typeface="Arial" pitchFamily="34" charset="0"/>
              </a:defRPr>
            </a:lvl6pPr>
            <a:lvl7pPr marL="3019519" indent="-230781" eaLnBrk="0" fontAlgn="base" hangingPunct="0">
              <a:spcBef>
                <a:spcPct val="30000"/>
              </a:spcBef>
              <a:spcAft>
                <a:spcPct val="0"/>
              </a:spcAft>
              <a:defRPr sz="1200">
                <a:solidFill>
                  <a:schemeClr val="tx1"/>
                </a:solidFill>
                <a:latin typeface="Arial" pitchFamily="34" charset="0"/>
                <a:cs typeface="Arial" pitchFamily="34" charset="0"/>
              </a:defRPr>
            </a:lvl7pPr>
            <a:lvl8pPr marL="3484308" indent="-230781" eaLnBrk="0" fontAlgn="base" hangingPunct="0">
              <a:spcBef>
                <a:spcPct val="30000"/>
              </a:spcBef>
              <a:spcAft>
                <a:spcPct val="0"/>
              </a:spcAft>
              <a:defRPr sz="1200">
                <a:solidFill>
                  <a:schemeClr val="tx1"/>
                </a:solidFill>
                <a:latin typeface="Arial" pitchFamily="34" charset="0"/>
                <a:cs typeface="Arial" pitchFamily="34" charset="0"/>
              </a:defRPr>
            </a:lvl8pPr>
            <a:lvl9pPr marL="3949098" indent="-230781" eaLnBrk="0" fontAlgn="base" hangingPunct="0">
              <a:spcBef>
                <a:spcPct val="30000"/>
              </a:spcBef>
              <a:spcAft>
                <a:spcPct val="0"/>
              </a:spcAft>
              <a:defRPr sz="1200">
                <a:solidFill>
                  <a:schemeClr val="tx1"/>
                </a:solidFill>
                <a:latin typeface="Arial" pitchFamily="34" charset="0"/>
                <a:cs typeface="Arial" pitchFamily="34" charset="0"/>
              </a:defRPr>
            </a:lvl9pPr>
          </a:lstStyle>
          <a:p>
            <a:pPr eaLnBrk="1" hangingPunct="1">
              <a:spcBef>
                <a:spcPct val="0"/>
              </a:spcBef>
            </a:pPr>
            <a:fld id="{2ECC9AA3-DA42-4E5D-B8A2-FCE9379330A9}" type="slidenum">
              <a:rPr lang="en-US" altLang="en-US" smtClean="0">
                <a:solidFill>
                  <a:srgbClr val="000000"/>
                </a:solidFill>
                <a:ea typeface="MS PGothic" pitchFamily="34" charset="-128"/>
              </a:rPr>
              <a:pPr eaLnBrk="1" hangingPunct="1">
                <a:spcBef>
                  <a:spcPct val="0"/>
                </a:spcBef>
              </a:pPr>
              <a:t>16</a:t>
            </a:fld>
            <a:endParaRPr lang="en-US" altLang="en-US" smtClean="0">
              <a:solidFill>
                <a:srgbClr val="000000"/>
              </a:solidFill>
              <a:ea typeface="MS PGothic" pitchFamily="34" charset="-128"/>
            </a:endParaRPr>
          </a:p>
        </p:txBody>
      </p:sp>
      <p:sp>
        <p:nvSpPr>
          <p:cNvPr id="225283" name="Rectangle 2"/>
          <p:cNvSpPr>
            <a:spLocks noGrp="1" noRot="1" noChangeAspect="1" noTextEdit="1"/>
          </p:cNvSpPr>
          <p:nvPr>
            <p:ph type="sldImg"/>
          </p:nvPr>
        </p:nvSpPr>
        <p:spPr>
          <a:xfrm>
            <a:off x="1174750" y="698500"/>
            <a:ext cx="4637088" cy="3478213"/>
          </a:xfrm>
          <a:ln/>
        </p:spPr>
      </p:sp>
      <p:sp>
        <p:nvSpPr>
          <p:cNvPr id="225284" name="Rectangle 3"/>
          <p:cNvSpPr>
            <a:spLocks noGrp="1"/>
          </p:cNvSpPr>
          <p:nvPr>
            <p:ph type="body" idx="1"/>
          </p:nvPr>
        </p:nvSpPr>
        <p:spPr>
          <a:xfrm>
            <a:off x="785813" y="4280817"/>
            <a:ext cx="5733521" cy="526721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901" tIns="47949" rIns="95901" bIns="47949"/>
          <a:lstStyle/>
          <a:p>
            <a:pPr marL="225939" indent="-225939" defTabSz="469632" eaLnBrk="1" hangingPunct="1">
              <a:lnSpc>
                <a:spcPct val="80000"/>
              </a:lnSpc>
              <a:spcBef>
                <a:spcPct val="0"/>
              </a:spcBef>
            </a:pPr>
            <a:endParaRPr lang="sv-SE" altLang="en-US" sz="80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p:cNvPicPr>
            <a:picLocks noChangeAspect="1" noChangeArrowheads="1"/>
          </p:cNvPicPr>
          <p:nvPr userDrawn="1"/>
        </p:nvPicPr>
        <p:blipFill>
          <a:blip r:embed="rId2" cstate="print"/>
          <a:srcRect/>
          <a:stretch>
            <a:fillRect/>
          </a:stretch>
        </p:blipFill>
        <p:spPr bwMode="auto">
          <a:xfrm>
            <a:off x="0" y="0"/>
            <a:ext cx="1290638" cy="949325"/>
          </a:xfrm>
          <a:prstGeom prst="rect">
            <a:avLst/>
          </a:prstGeom>
          <a:noFill/>
          <a:ln w="9525">
            <a:noFill/>
            <a:miter lim="800000"/>
            <a:headEnd/>
            <a:tailEnd/>
          </a:ln>
        </p:spPr>
      </p:pic>
      <p:sp>
        <p:nvSpPr>
          <p:cNvPr id="6146" name="Rectangle 2"/>
          <p:cNvSpPr>
            <a:spLocks noGrp="1" noChangeArrowheads="1"/>
          </p:cNvSpPr>
          <p:nvPr>
            <p:ph type="ctrTitle"/>
          </p:nvPr>
        </p:nvSpPr>
        <p:spPr>
          <a:xfrm>
            <a:off x="685800" y="2130425"/>
            <a:ext cx="7772400" cy="1470025"/>
          </a:xfrm>
        </p:spPr>
        <p:txBody>
          <a:bodyPr/>
          <a:lstStyle>
            <a:lvl1pPr>
              <a:defRPr/>
            </a:lvl1pPr>
          </a:lstStyle>
          <a:p>
            <a:r>
              <a:rPr lang="en-US"/>
              <a:t>Click to edit Master title style</a:t>
            </a:r>
          </a:p>
        </p:txBody>
      </p:sp>
      <p:sp>
        <p:nvSpPr>
          <p:cNvPr id="6147" name="Rectangle 3"/>
          <p:cNvSpPr>
            <a:spLocks noGrp="1" noChangeArrowheads="1"/>
          </p:cNvSpPr>
          <p:nvPr>
            <p:ph type="subTitle" idx="1"/>
          </p:nvPr>
        </p:nvSpPr>
        <p:spPr>
          <a:xfrm>
            <a:off x="1371600" y="3886200"/>
            <a:ext cx="6400800" cy="1752600"/>
          </a:xfrm>
        </p:spPr>
        <p:txBody>
          <a:bodyPr/>
          <a:lstStyle>
            <a:lvl1pPr marL="0" indent="0" algn="ctr">
              <a:buFontTx/>
              <a:buNone/>
              <a:defRPr b="1"/>
            </a:lvl1pPr>
          </a:lstStyle>
          <a:p>
            <a:r>
              <a:rPr lang="en-US"/>
              <a:t>Click to edit Master subtitle style</a:t>
            </a:r>
          </a:p>
        </p:txBody>
      </p:sp>
      <p:sp>
        <p:nvSpPr>
          <p:cNvPr id="5" name="Date Placeholder 4"/>
          <p:cNvSpPr>
            <a:spLocks noGrp="1" noChangeArrowheads="1"/>
          </p:cNvSpPr>
          <p:nvPr>
            <p:ph type="dt" sz="half" idx="10"/>
          </p:nvPr>
        </p:nvSpPr>
        <p:spPr>
          <a:xfrm>
            <a:off x="457200" y="6245225"/>
            <a:ext cx="2133600" cy="476250"/>
          </a:xfrm>
          <a:prstGeom prst="rect">
            <a:avLst/>
          </a:prstGeom>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5225"/>
            <a:ext cx="2895600" cy="476250"/>
          </a:xfrm>
          <a:prstGeom prst="rect">
            <a:avLst/>
          </a:prstGeom>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553200" y="6462215"/>
            <a:ext cx="2133600" cy="259260"/>
          </a:xfrm>
          <a:prstGeom prst="rect">
            <a:avLst/>
          </a:prstGeom>
        </p:spPr>
        <p:txBody>
          <a:bodyPr/>
          <a:lstStyle>
            <a:lvl1pPr>
              <a:defRPr/>
            </a:lvl1pPr>
          </a:lstStyle>
          <a:p>
            <a:pPr>
              <a:defRPr/>
            </a:pPr>
            <a:fld id="{E3D7679D-4CEE-4A2B-B5DA-DE267311BCA8}"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F379084A-3F88-42B9-BBB9-47C891D960EA}"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50845FCC-892A-498B-87C8-938947B4EAD8}"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847BFB5E-722F-4920-B63B-DB81EAA95A40}"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8"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A2D49718-1F50-4729-8ECF-64156ECB688E}"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49E145F7-9AC1-4C99-9B73-2BC2A6D92E8B}"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34970DB8-D486-48F7-9F08-B6B4157654C8}"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CFBF85FD-9AE3-45A6-AC9D-42233D0DF3B5}"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1EFC1C22-5E7A-41DF-846A-2694ED33D310}"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F801E63A-C346-4EB3-9004-43A56D9782CA}"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4450"/>
            <a:ext cx="2057400" cy="60817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4450"/>
            <a:ext cx="6019800" cy="60817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B6BFEFAE-26BF-416B-8C39-902D58156EA4}"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273175" y="44450"/>
            <a:ext cx="7413625" cy="731838"/>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525963"/>
          </a:xfrm>
        </p:spPr>
        <p:txBody>
          <a:bodyPr/>
          <a:lstStyle/>
          <a:p>
            <a:pPr lvl="0"/>
            <a:endParaRPr lang="en-US" noProof="0" dirty="0" smtClean="0"/>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02A52E03-E951-4E9C-9C3F-57E05F38CC5C}"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273175" y="44450"/>
            <a:ext cx="7413625" cy="731838"/>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dirty="0"/>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EBB07D3D-DF23-4170-811D-A079D6423F8C}"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p:cNvPicPr>
            <a:picLocks noChangeAspect="1" noChangeArrowheads="1"/>
          </p:cNvPicPr>
          <p:nvPr userDrawn="1"/>
        </p:nvPicPr>
        <p:blipFill>
          <a:blip r:embed="rId2" cstate="print"/>
          <a:srcRect/>
          <a:stretch>
            <a:fillRect/>
          </a:stretch>
        </p:blipFill>
        <p:spPr bwMode="auto">
          <a:xfrm>
            <a:off x="0" y="0"/>
            <a:ext cx="1290638" cy="949325"/>
          </a:xfrm>
          <a:prstGeom prst="rect">
            <a:avLst/>
          </a:prstGeom>
          <a:noFill/>
          <a:ln w="9525">
            <a:noFill/>
            <a:miter lim="800000"/>
            <a:headEnd/>
            <a:tailEnd/>
          </a:ln>
        </p:spPr>
      </p:pic>
      <p:sp>
        <p:nvSpPr>
          <p:cNvPr id="6146" name="Rectangle 2"/>
          <p:cNvSpPr>
            <a:spLocks noGrp="1" noChangeArrowheads="1"/>
          </p:cNvSpPr>
          <p:nvPr>
            <p:ph type="ctrTitle"/>
          </p:nvPr>
        </p:nvSpPr>
        <p:spPr>
          <a:xfrm>
            <a:off x="685800" y="2130425"/>
            <a:ext cx="7772400" cy="1470025"/>
          </a:xfrm>
        </p:spPr>
        <p:txBody>
          <a:bodyPr/>
          <a:lstStyle>
            <a:lvl1pPr>
              <a:defRPr/>
            </a:lvl1pPr>
          </a:lstStyle>
          <a:p>
            <a:r>
              <a:rPr lang="en-US"/>
              <a:t>Click to edit Master title style</a:t>
            </a:r>
          </a:p>
        </p:txBody>
      </p:sp>
      <p:sp>
        <p:nvSpPr>
          <p:cNvPr id="6147" name="Rectangle 3"/>
          <p:cNvSpPr>
            <a:spLocks noGrp="1" noChangeArrowheads="1"/>
          </p:cNvSpPr>
          <p:nvPr>
            <p:ph type="subTitle" idx="1"/>
          </p:nvPr>
        </p:nvSpPr>
        <p:spPr>
          <a:xfrm>
            <a:off x="1371600" y="3886200"/>
            <a:ext cx="6400800" cy="1752600"/>
          </a:xfrm>
        </p:spPr>
        <p:txBody>
          <a:bodyPr/>
          <a:lstStyle>
            <a:lvl1pPr marL="0" indent="0" algn="ctr">
              <a:buFontTx/>
              <a:buNone/>
              <a:defRPr b="1"/>
            </a:lvl1pPr>
          </a:lstStyle>
          <a:p>
            <a:r>
              <a:rPr lang="en-US"/>
              <a:t>Click to edit Master subtitle style</a:t>
            </a:r>
          </a:p>
        </p:txBody>
      </p:sp>
      <p:sp>
        <p:nvSpPr>
          <p:cNvPr id="5" name="Date Placeholder 4"/>
          <p:cNvSpPr>
            <a:spLocks noGrp="1" noChangeArrowheads="1"/>
          </p:cNvSpPr>
          <p:nvPr>
            <p:ph type="dt" sz="half" idx="10"/>
          </p:nvPr>
        </p:nvSpPr>
        <p:spPr>
          <a:xfrm>
            <a:off x="457200" y="6245225"/>
            <a:ext cx="2133600" cy="476250"/>
          </a:xfrm>
          <a:prstGeom prst="rect">
            <a:avLst/>
          </a:prstGeom>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E3D7679D-4CEE-4A2B-B5DA-DE267311BCA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379084A-3F88-42B9-BBB9-47C891D960E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0845FCC-892A-498B-87C8-938947B4EAD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47BFB5E-722F-4920-B63B-DB81EAA95A40}"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2D49718-1F50-4729-8ECF-64156ECB688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49E145F7-9AC1-4C99-9B73-2BC2A6D92E8B}"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4970DB8-D486-48F7-9F08-B6B4157654C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FBF85FD-9AE3-45A6-AC9D-42233D0DF3B5}"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EFC1C22-5E7A-41DF-846A-2694ED33D310}"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801E63A-C346-4EB3-9004-43A56D9782C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4450"/>
            <a:ext cx="2057400" cy="60817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4450"/>
            <a:ext cx="6019800" cy="60817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6BFEFAE-26BF-416B-8C39-902D58156EA4}"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273175" y="44450"/>
            <a:ext cx="7413625" cy="731838"/>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525963"/>
          </a:xfrm>
        </p:spPr>
        <p:txBody>
          <a:bodyPr/>
          <a:lstStyle/>
          <a:p>
            <a:pPr lvl="0"/>
            <a:endParaRPr lang="en-US" noProof="0" dirty="0" smtClean="0"/>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2A52E03-E951-4E9C-9C3F-57E05F38CC5C}"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273175" y="44450"/>
            <a:ext cx="7413625" cy="731838"/>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dirty="0"/>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BB07D3D-DF23-4170-811D-A079D6423F8C}" type="slidenum">
              <a:rPr lang="en-US">
                <a:solidFill>
                  <a:srgbClr val="000000"/>
                </a:solidFill>
              </a:rPr>
              <a:pPr>
                <a:defRPr/>
              </a:pPr>
              <a:t>‹#›</a:t>
            </a:fld>
            <a:endParaRPr lang="en-US" dirty="0">
              <a:solidFill>
                <a:srgbClr val="000000"/>
              </a:solidFill>
            </a:endParaRPr>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p:cNvPicPr>
            <a:picLocks noChangeAspect="1" noChangeArrowheads="1"/>
          </p:cNvPicPr>
          <p:nvPr userDrawn="1"/>
        </p:nvPicPr>
        <p:blipFill>
          <a:blip r:embed="rId2" cstate="print"/>
          <a:srcRect/>
          <a:stretch>
            <a:fillRect/>
          </a:stretch>
        </p:blipFill>
        <p:spPr bwMode="auto">
          <a:xfrm>
            <a:off x="0" y="0"/>
            <a:ext cx="1290638" cy="949325"/>
          </a:xfrm>
          <a:prstGeom prst="rect">
            <a:avLst/>
          </a:prstGeom>
          <a:noFill/>
          <a:ln w="9525">
            <a:noFill/>
            <a:miter lim="800000"/>
            <a:headEnd/>
            <a:tailEnd/>
          </a:ln>
        </p:spPr>
      </p:pic>
      <p:sp>
        <p:nvSpPr>
          <p:cNvPr id="6146" name="Rectangle 2"/>
          <p:cNvSpPr>
            <a:spLocks noGrp="1" noChangeArrowheads="1"/>
          </p:cNvSpPr>
          <p:nvPr>
            <p:ph type="ctrTitle"/>
          </p:nvPr>
        </p:nvSpPr>
        <p:spPr>
          <a:xfrm>
            <a:off x="685800" y="2130425"/>
            <a:ext cx="7772400" cy="1470025"/>
          </a:xfrm>
        </p:spPr>
        <p:txBody>
          <a:bodyPr/>
          <a:lstStyle>
            <a:lvl1pPr>
              <a:defRPr/>
            </a:lvl1pPr>
          </a:lstStyle>
          <a:p>
            <a:r>
              <a:rPr lang="en-US"/>
              <a:t>Click to edit Master title style</a:t>
            </a:r>
          </a:p>
        </p:txBody>
      </p:sp>
      <p:sp>
        <p:nvSpPr>
          <p:cNvPr id="6147" name="Rectangle 3"/>
          <p:cNvSpPr>
            <a:spLocks noGrp="1" noChangeArrowheads="1"/>
          </p:cNvSpPr>
          <p:nvPr>
            <p:ph type="subTitle" idx="1"/>
          </p:nvPr>
        </p:nvSpPr>
        <p:spPr>
          <a:xfrm>
            <a:off x="1371600" y="3886200"/>
            <a:ext cx="6400800" cy="1752600"/>
          </a:xfrm>
        </p:spPr>
        <p:txBody>
          <a:bodyPr/>
          <a:lstStyle>
            <a:lvl1pPr marL="0" indent="0" algn="ctr">
              <a:buFontTx/>
              <a:buNone/>
              <a:defRPr b="1"/>
            </a:lvl1pPr>
          </a:lstStyle>
          <a:p>
            <a:r>
              <a:rPr lang="en-US"/>
              <a:t>Click to edit Master subtitle style</a:t>
            </a:r>
          </a:p>
        </p:txBody>
      </p:sp>
      <p:sp>
        <p:nvSpPr>
          <p:cNvPr id="5" name="Date Placeholder 4"/>
          <p:cNvSpPr>
            <a:spLocks noGrp="1" noChangeArrowheads="1"/>
          </p:cNvSpPr>
          <p:nvPr>
            <p:ph type="dt" sz="half" idx="10"/>
          </p:nvPr>
        </p:nvSpPr>
        <p:spPr>
          <a:xfrm>
            <a:off x="457200" y="6245225"/>
            <a:ext cx="2133600" cy="476250"/>
          </a:xfrm>
          <a:prstGeom prst="rect">
            <a:avLst/>
          </a:prstGeom>
        </p:spPr>
        <p:txBody>
          <a:bodyPr/>
          <a:lstStyle>
            <a:lvl1pPr>
              <a:defRPr/>
            </a:lvl1pPr>
          </a:lstStyle>
          <a:p>
            <a:pPr>
              <a:defRPr/>
            </a:pPr>
            <a:endParaRPr lang="en-US">
              <a:solidFill>
                <a:srgbClr val="000000"/>
              </a:solidFill>
            </a:endParaRPr>
          </a:p>
        </p:txBody>
      </p:sp>
      <p:sp>
        <p:nvSpPr>
          <p:cNvPr id="6" name="Footer Placeholder 5"/>
          <p:cNvSpPr>
            <a:spLocks noGrp="1" noChangeArrowheads="1"/>
          </p:cNvSpPr>
          <p:nvPr>
            <p:ph type="ftr" sz="quarter" idx="11"/>
          </p:nvPr>
        </p:nvSpPr>
        <p:spPr>
          <a:xfrm>
            <a:off x="3124200" y="6245225"/>
            <a:ext cx="2895600" cy="476250"/>
          </a:xfrm>
          <a:prstGeom prst="rect">
            <a:avLst/>
          </a:prstGeom>
        </p:spPr>
        <p:txBody>
          <a:bodyPr/>
          <a:lstStyle>
            <a:lvl1pPr>
              <a:defRPr/>
            </a:lvl1pPr>
          </a:lstStyle>
          <a:p>
            <a:pPr>
              <a:defRPr/>
            </a:pPr>
            <a:endParaRPr lang="en-US">
              <a:solidFill>
                <a:srgbClr val="000000"/>
              </a:solidFill>
            </a:endParaRPr>
          </a:p>
        </p:txBody>
      </p:sp>
      <p:sp>
        <p:nvSpPr>
          <p:cNvPr id="7" name="Slide Number Placeholder 6"/>
          <p:cNvSpPr>
            <a:spLocks noGrp="1" noChangeArrowheads="1"/>
          </p:cNvSpPr>
          <p:nvPr>
            <p:ph type="sldNum" sz="quarter" idx="12"/>
          </p:nvPr>
        </p:nvSpPr>
        <p:spPr>
          <a:xfrm>
            <a:off x="6553200" y="6462215"/>
            <a:ext cx="2133600" cy="259260"/>
          </a:xfrm>
          <a:prstGeom prst="rect">
            <a:avLst/>
          </a:prstGeom>
        </p:spPr>
        <p:txBody>
          <a:bodyPr/>
          <a:lstStyle>
            <a:lvl1pPr>
              <a:defRPr/>
            </a:lvl1pPr>
          </a:lstStyle>
          <a:p>
            <a:pPr>
              <a:defRPr/>
            </a:pPr>
            <a:fld id="{E3D7679D-4CEE-4A2B-B5DA-DE267311BCA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F379084A-3F88-42B9-BBB9-47C891D960EA}" type="slidenum">
              <a:rPr lang="en-US">
                <a:solidFill>
                  <a:srgbClr val="000000"/>
                </a:solidFill>
              </a:rPr>
              <a:pPr>
                <a:defRPr/>
              </a:pPr>
              <a:t>‹#›</a:t>
            </a:fld>
            <a:endParaRPr lang="en-US" dirty="0">
              <a:solidFill>
                <a:srgbClr val="000000"/>
              </a:solidFill>
            </a:endParaRPr>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50845FCC-892A-498B-87C8-938947B4EAD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srgbClr val="000000"/>
              </a:solidFill>
            </a:endParaRPr>
          </a:p>
        </p:txBody>
      </p:sp>
      <p:sp>
        <p:nvSpPr>
          <p:cNvPr id="7" name="Slide Number Placeholder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847BFB5E-722F-4920-B63B-DB81EAA95A40}"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A2D49718-1F50-4729-8ECF-64156ECB688E}"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49E145F7-9AC1-4C99-9B73-2BC2A6D92E8B}"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34970DB8-D486-48F7-9F08-B6B4157654C8}"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srgbClr val="000000"/>
              </a:solidFill>
            </a:endParaRPr>
          </a:p>
        </p:txBody>
      </p:sp>
      <p:sp>
        <p:nvSpPr>
          <p:cNvPr id="7" name="Slide Number Placeholder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CFBF85FD-9AE3-45A6-AC9D-42233D0DF3B5}"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srgbClr val="000000"/>
              </a:solidFill>
            </a:endParaRPr>
          </a:p>
        </p:txBody>
      </p:sp>
      <p:sp>
        <p:nvSpPr>
          <p:cNvPr id="7" name="Slide Number Placeholder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1EFC1C22-5E7A-41DF-846A-2694ED33D310}"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F801E63A-C346-4EB3-9004-43A56D9782CA}"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4450"/>
            <a:ext cx="2057400" cy="60817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4450"/>
            <a:ext cx="6019800" cy="60817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B6BFEFAE-26BF-416B-8C39-902D58156EA4}"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273175" y="44450"/>
            <a:ext cx="7413625" cy="731838"/>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525963"/>
          </a:xfrm>
        </p:spPr>
        <p:txBody>
          <a:bodyPr/>
          <a:lstStyle/>
          <a:p>
            <a:pPr lvl="0"/>
            <a:endParaRPr lang="en-US" noProof="0" dirty="0" smtClean="0"/>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02A52E03-E951-4E9C-9C3F-57E05F38CC5C}"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273175" y="44450"/>
            <a:ext cx="7413625" cy="731838"/>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dirty="0"/>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EBB07D3D-DF23-4170-811D-A079D6423F8C}" type="slidenum">
              <a:rPr lang="en-US">
                <a:solidFill>
                  <a:srgbClr val="000000"/>
                </a:solidFill>
              </a:rPr>
              <a:pPr>
                <a:defRPr/>
              </a:pPr>
              <a:t>‹#›</a:t>
            </a:fld>
            <a:endParaRPr lang="en-US" dirty="0">
              <a:solidFill>
                <a:srgbClr val="000000"/>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p:cNvPicPr>
            <a:picLocks noChangeAspect="1" noChangeArrowheads="1"/>
          </p:cNvPicPr>
          <p:nvPr userDrawn="1"/>
        </p:nvPicPr>
        <p:blipFill>
          <a:blip r:embed="rId2" cstate="print"/>
          <a:srcRect/>
          <a:stretch>
            <a:fillRect/>
          </a:stretch>
        </p:blipFill>
        <p:spPr bwMode="auto">
          <a:xfrm>
            <a:off x="0" y="0"/>
            <a:ext cx="1290638" cy="949325"/>
          </a:xfrm>
          <a:prstGeom prst="rect">
            <a:avLst/>
          </a:prstGeom>
          <a:noFill/>
          <a:ln w="9525">
            <a:noFill/>
            <a:miter lim="800000"/>
            <a:headEnd/>
            <a:tailEnd/>
          </a:ln>
        </p:spPr>
      </p:pic>
      <p:sp>
        <p:nvSpPr>
          <p:cNvPr id="6146" name="Rectangle 2"/>
          <p:cNvSpPr>
            <a:spLocks noGrp="1" noChangeArrowheads="1"/>
          </p:cNvSpPr>
          <p:nvPr>
            <p:ph type="ctrTitle"/>
          </p:nvPr>
        </p:nvSpPr>
        <p:spPr>
          <a:xfrm>
            <a:off x="685800" y="2130425"/>
            <a:ext cx="7772400" cy="1470025"/>
          </a:xfrm>
        </p:spPr>
        <p:txBody>
          <a:bodyPr/>
          <a:lstStyle>
            <a:lvl1pPr>
              <a:defRPr/>
            </a:lvl1pPr>
          </a:lstStyle>
          <a:p>
            <a:r>
              <a:rPr lang="en-US"/>
              <a:t>Click to edit Master title style</a:t>
            </a:r>
          </a:p>
        </p:txBody>
      </p:sp>
      <p:sp>
        <p:nvSpPr>
          <p:cNvPr id="6147" name="Rectangle 3"/>
          <p:cNvSpPr>
            <a:spLocks noGrp="1" noChangeArrowheads="1"/>
          </p:cNvSpPr>
          <p:nvPr>
            <p:ph type="subTitle" idx="1"/>
          </p:nvPr>
        </p:nvSpPr>
        <p:spPr>
          <a:xfrm>
            <a:off x="1371600" y="3886200"/>
            <a:ext cx="6400800" cy="1752600"/>
          </a:xfrm>
        </p:spPr>
        <p:txBody>
          <a:bodyPr/>
          <a:lstStyle>
            <a:lvl1pPr marL="0" indent="0" algn="ctr">
              <a:buFontTx/>
              <a:buNone/>
              <a:defRPr b="1"/>
            </a:lvl1pPr>
          </a:lstStyle>
          <a:p>
            <a:r>
              <a:rPr lang="en-US"/>
              <a:t>Click to edit Master subtitle style</a:t>
            </a:r>
          </a:p>
        </p:txBody>
      </p:sp>
      <p:sp>
        <p:nvSpPr>
          <p:cNvPr id="5" name="Date Placeholder 4"/>
          <p:cNvSpPr>
            <a:spLocks noGrp="1" noChangeArrowheads="1"/>
          </p:cNvSpPr>
          <p:nvPr>
            <p:ph type="dt" sz="half" idx="10"/>
          </p:nvPr>
        </p:nvSpPr>
        <p:spPr>
          <a:xfrm>
            <a:off x="457200" y="6245225"/>
            <a:ext cx="2133600" cy="476250"/>
          </a:xfrm>
          <a:prstGeom prst="rect">
            <a:avLst/>
          </a:prstGeom>
        </p:spPr>
        <p:txBody>
          <a:bodyPr/>
          <a:lstStyle>
            <a:lvl1pPr>
              <a:defRPr/>
            </a:lvl1pPr>
          </a:lstStyle>
          <a:p>
            <a:pPr>
              <a:defRPr/>
            </a:pPr>
            <a:endParaRPr lang="en-US">
              <a:solidFill>
                <a:srgbClr val="000000"/>
              </a:solidFill>
            </a:endParaRPr>
          </a:p>
        </p:txBody>
      </p:sp>
      <p:sp>
        <p:nvSpPr>
          <p:cNvPr id="6" name="Footer Placeholder 5"/>
          <p:cNvSpPr>
            <a:spLocks noGrp="1" noChangeArrowheads="1"/>
          </p:cNvSpPr>
          <p:nvPr>
            <p:ph type="ftr" sz="quarter" idx="11"/>
          </p:nvPr>
        </p:nvSpPr>
        <p:spPr>
          <a:xfrm>
            <a:off x="3124200" y="6245225"/>
            <a:ext cx="2895600" cy="476250"/>
          </a:xfrm>
          <a:prstGeom prst="rect">
            <a:avLst/>
          </a:prstGeom>
        </p:spPr>
        <p:txBody>
          <a:bodyPr/>
          <a:lstStyle>
            <a:lvl1pPr>
              <a:defRPr/>
            </a:lvl1pPr>
          </a:lstStyle>
          <a:p>
            <a:pPr>
              <a:defRPr/>
            </a:pPr>
            <a:endParaRPr lang="en-US">
              <a:solidFill>
                <a:srgbClr val="000000"/>
              </a:solidFill>
            </a:endParaRPr>
          </a:p>
        </p:txBody>
      </p:sp>
      <p:sp>
        <p:nvSpPr>
          <p:cNvPr id="7" name="Slide Number Placeholder 6"/>
          <p:cNvSpPr>
            <a:spLocks noGrp="1" noChangeArrowheads="1"/>
          </p:cNvSpPr>
          <p:nvPr>
            <p:ph type="sldNum" sz="quarter" idx="12"/>
          </p:nvPr>
        </p:nvSpPr>
        <p:spPr>
          <a:xfrm>
            <a:off x="6553200" y="6462215"/>
            <a:ext cx="2133600" cy="259260"/>
          </a:xfrm>
          <a:prstGeom prst="rect">
            <a:avLst/>
          </a:prstGeom>
        </p:spPr>
        <p:txBody>
          <a:bodyPr/>
          <a:lstStyle>
            <a:lvl1pPr>
              <a:defRPr/>
            </a:lvl1pPr>
          </a:lstStyle>
          <a:p>
            <a:pPr>
              <a:defRPr/>
            </a:pPr>
            <a:fld id="{E3D7679D-4CEE-4A2B-B5DA-DE267311BCA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9590970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F379084A-3F88-42B9-BBB9-47C891D960E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2832015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50845FCC-892A-498B-87C8-938947B4EAD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0741723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srgbClr val="000000"/>
              </a:solidFill>
            </a:endParaRPr>
          </a:p>
        </p:txBody>
      </p:sp>
      <p:sp>
        <p:nvSpPr>
          <p:cNvPr id="7" name="Slide Number Placeholder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847BFB5E-722F-4920-B63B-DB81EAA95A4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070226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A2D49718-1F50-4729-8ECF-64156ECB688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6111061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49E145F7-9AC1-4C99-9B73-2BC2A6D92E8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68321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34970DB8-D486-48F7-9F08-B6B4157654C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12214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srgbClr val="000000"/>
              </a:solidFill>
            </a:endParaRPr>
          </a:p>
        </p:txBody>
      </p:sp>
      <p:sp>
        <p:nvSpPr>
          <p:cNvPr id="7" name="Slide Number Placeholder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CFBF85FD-9AE3-45A6-AC9D-42233D0DF3B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2251350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srgbClr val="000000"/>
              </a:solidFill>
            </a:endParaRPr>
          </a:p>
        </p:txBody>
      </p:sp>
      <p:sp>
        <p:nvSpPr>
          <p:cNvPr id="7" name="Slide Number Placeholder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1EFC1C22-5E7A-41DF-846A-2694ED33D310}"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8803041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F801E63A-C346-4EB3-9004-43A56D9782C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9884447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4450"/>
            <a:ext cx="2057400" cy="60817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4450"/>
            <a:ext cx="6019800" cy="60817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B6BFEFAE-26BF-416B-8C39-902D58156EA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4949699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273175" y="44450"/>
            <a:ext cx="7413625" cy="731838"/>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525963"/>
          </a:xfrm>
        </p:spPr>
        <p:txBody>
          <a:bodyPr/>
          <a:lstStyle/>
          <a:p>
            <a:pPr lvl="0"/>
            <a:endParaRPr lang="en-US" noProof="0" dirty="0" smtClean="0"/>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02A52E03-E951-4E9C-9C3F-57E05F38CC5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41112052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273175" y="44450"/>
            <a:ext cx="7413625" cy="731838"/>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dirty="0"/>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xfrm>
            <a:off x="6553200" y="6462215"/>
            <a:ext cx="2133600" cy="259260"/>
          </a:xfrm>
          <a:prstGeom prst="rect">
            <a:avLst/>
          </a:prstGeom>
          <a:ln/>
        </p:spPr>
        <p:txBody>
          <a:bodyPr/>
          <a:lstStyle>
            <a:lvl1pPr>
              <a:defRPr/>
            </a:lvl1pPr>
          </a:lstStyle>
          <a:p>
            <a:pPr>
              <a:defRPr/>
            </a:pPr>
            <a:fld id="{EBB07D3D-DF23-4170-811D-A079D6423F8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956236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tif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emf"/><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image" Target="../media/image4.tiff"/><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3.emf"/><Relationship Id="rId2" Type="http://schemas.openxmlformats.org/officeDocument/2006/relationships/slideLayout" Target="../slideLayouts/slideLayout15.xml"/><Relationship Id="rId16" Type="http://schemas.openxmlformats.org/officeDocument/2006/relationships/image" Target="../media/image2.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jpe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image" Target="../media/image4.tiff"/><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image" Target="../media/image3.emf"/><Relationship Id="rId2" Type="http://schemas.openxmlformats.org/officeDocument/2006/relationships/slideLayout" Target="../slideLayouts/slideLayout28.xml"/><Relationship Id="rId16" Type="http://schemas.openxmlformats.org/officeDocument/2006/relationships/image" Target="../media/image2.png"/><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1.jpeg"/><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image" Target="../media/image4.tiff"/><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image" Target="../media/image3.emf"/><Relationship Id="rId2" Type="http://schemas.openxmlformats.org/officeDocument/2006/relationships/slideLayout" Target="../slideLayouts/slideLayout41.xml"/><Relationship Id="rId16" Type="http://schemas.openxmlformats.org/officeDocument/2006/relationships/image" Target="../media/image2.png"/><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image" Target="../media/image1.jpeg"/><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190446" y="44450"/>
            <a:ext cx="7496354" cy="7318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457200" y="1112808"/>
            <a:ext cx="8229600" cy="501335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1040" name="Line 16"/>
          <p:cNvSpPr>
            <a:spLocks noChangeShapeType="1"/>
          </p:cNvSpPr>
          <p:nvPr userDrawn="1"/>
        </p:nvSpPr>
        <p:spPr bwMode="auto">
          <a:xfrm flipV="1">
            <a:off x="1306416" y="852488"/>
            <a:ext cx="7132320" cy="1587"/>
          </a:xfrm>
          <a:prstGeom prst="line">
            <a:avLst/>
          </a:prstGeom>
          <a:noFill/>
          <a:ln w="12700">
            <a:solidFill>
              <a:srgbClr val="E8112D"/>
            </a:solidFill>
            <a:round/>
            <a:headEnd/>
            <a:tailEnd/>
          </a:ln>
          <a:effectLst/>
        </p:spPr>
        <p:txBody>
          <a:bodyPr/>
          <a:lstStyle/>
          <a:p>
            <a:pPr>
              <a:defRPr/>
            </a:pPr>
            <a:endParaRPr lang="en-US" b="0" dirty="0"/>
          </a:p>
        </p:txBody>
      </p:sp>
      <p:sp>
        <p:nvSpPr>
          <p:cNvPr id="1041" name="Line 17"/>
          <p:cNvSpPr>
            <a:spLocks noChangeShapeType="1"/>
          </p:cNvSpPr>
          <p:nvPr userDrawn="1"/>
        </p:nvSpPr>
        <p:spPr bwMode="auto">
          <a:xfrm>
            <a:off x="1306416" y="790575"/>
            <a:ext cx="7132320" cy="0"/>
          </a:xfrm>
          <a:prstGeom prst="line">
            <a:avLst/>
          </a:prstGeom>
          <a:noFill/>
          <a:ln w="44450">
            <a:solidFill>
              <a:srgbClr val="4176C3"/>
            </a:solidFill>
            <a:round/>
            <a:headEnd/>
            <a:tailEnd/>
          </a:ln>
          <a:effectLst/>
        </p:spPr>
        <p:txBody>
          <a:bodyPr/>
          <a:lstStyle/>
          <a:p>
            <a:pPr>
              <a:defRPr/>
            </a:pPr>
            <a:endParaRPr lang="en-US" b="0" dirty="0"/>
          </a:p>
        </p:txBody>
      </p:sp>
      <p:pic>
        <p:nvPicPr>
          <p:cNvPr id="1033" name="Picture 10"/>
          <p:cNvPicPr>
            <a:picLocks noChangeAspect="1" noChangeArrowheads="1"/>
          </p:cNvPicPr>
          <p:nvPr userDrawn="1"/>
        </p:nvPicPr>
        <p:blipFill>
          <a:blip r:embed="rId15" cstate="print"/>
          <a:srcRect/>
          <a:stretch>
            <a:fillRect/>
          </a:stretch>
        </p:blipFill>
        <p:spPr bwMode="auto">
          <a:xfrm>
            <a:off x="37833" y="0"/>
            <a:ext cx="1290638" cy="949325"/>
          </a:xfrm>
          <a:prstGeom prst="rect">
            <a:avLst/>
          </a:prstGeom>
          <a:noFill/>
          <a:ln w="9525">
            <a:noFill/>
            <a:miter lim="800000"/>
            <a:headEnd/>
            <a:tailEnd/>
          </a:ln>
        </p:spPr>
      </p:pic>
      <p:sp>
        <p:nvSpPr>
          <p:cNvPr id="10" name="Text Box 9"/>
          <p:cNvSpPr txBox="1">
            <a:spLocks noChangeArrowheads="1"/>
          </p:cNvSpPr>
          <p:nvPr userDrawn="1"/>
        </p:nvSpPr>
        <p:spPr bwMode="auto">
          <a:xfrm>
            <a:off x="673100" y="6454775"/>
            <a:ext cx="3962400" cy="304800"/>
          </a:xfrm>
          <a:prstGeom prst="rect">
            <a:avLst/>
          </a:prstGeom>
          <a:noFill/>
          <a:ln w="9525">
            <a:noFill/>
            <a:miter lim="800000"/>
            <a:headEnd/>
            <a:tailEnd/>
          </a:ln>
          <a:effectLst/>
        </p:spPr>
        <p:txBody>
          <a:bodyPr>
            <a:spAutoFit/>
          </a:bodyPr>
          <a:lstStyle/>
          <a:p>
            <a:pPr>
              <a:defRPr/>
            </a:pPr>
            <a:r>
              <a:rPr lang="en-US" sz="700" b="1">
                <a:solidFill>
                  <a:srgbClr val="990000"/>
                </a:solidFill>
              </a:rPr>
              <a:t>An Academic Research Organization of </a:t>
            </a:r>
          </a:p>
          <a:p>
            <a:pPr>
              <a:defRPr/>
            </a:pPr>
            <a:r>
              <a:rPr lang="en-US" sz="700" b="1">
                <a:solidFill>
                  <a:srgbClr val="990000"/>
                </a:solidFill>
              </a:rPr>
              <a:t>Brigham and Women’s Hospital and Harvard Medical School</a:t>
            </a:r>
          </a:p>
        </p:txBody>
      </p:sp>
      <p:pic>
        <p:nvPicPr>
          <p:cNvPr id="11" name="Picture 2"/>
          <p:cNvPicPr>
            <a:picLocks noChangeAspect="1" noChangeArrowheads="1"/>
          </p:cNvPicPr>
          <p:nvPr userDrawn="1"/>
        </p:nvPicPr>
        <p:blipFill>
          <a:blip r:embed="rId16" cstate="print"/>
          <a:srcRect l="2838" t="5727" r="83394" b="33792"/>
          <a:stretch>
            <a:fillRect/>
          </a:stretch>
        </p:blipFill>
        <p:spPr bwMode="auto">
          <a:xfrm>
            <a:off x="212734" y="6494462"/>
            <a:ext cx="205324" cy="237744"/>
          </a:xfrm>
          <a:prstGeom prst="rect">
            <a:avLst/>
          </a:prstGeom>
          <a:noFill/>
          <a:ln w="9525">
            <a:noFill/>
            <a:miter lim="800000"/>
            <a:headEnd/>
            <a:tailEnd/>
          </a:ln>
        </p:spPr>
      </p:pic>
      <p:pic>
        <p:nvPicPr>
          <p:cNvPr id="12" name="Picture 1" descr="HMS_Affiliate_NEW_8.eps"/>
          <p:cNvPicPr>
            <a:picLocks noChangeAspect="1"/>
          </p:cNvPicPr>
          <p:nvPr userDrawn="1"/>
        </p:nvPicPr>
        <p:blipFill>
          <a:blip r:embed="rId17" cstate="print"/>
          <a:srcRect r="85854"/>
          <a:stretch>
            <a:fillRect/>
          </a:stretch>
        </p:blipFill>
        <p:spPr bwMode="auto">
          <a:xfrm>
            <a:off x="454614" y="6500812"/>
            <a:ext cx="189310" cy="228600"/>
          </a:xfrm>
          <a:prstGeom prst="rect">
            <a:avLst/>
          </a:prstGeom>
          <a:noFill/>
          <a:ln w="9525">
            <a:noFill/>
            <a:miter lim="800000"/>
            <a:headEnd/>
            <a:tailEnd/>
          </a:ln>
        </p:spPr>
      </p:pic>
      <p:pic>
        <p:nvPicPr>
          <p:cNvPr id="13" name="Picture 12" descr="TIMI heart_type inside_F.tif"/>
          <p:cNvPicPr>
            <a:picLocks noChangeAspect="1"/>
          </p:cNvPicPr>
          <p:nvPr userDrawn="1"/>
        </p:nvPicPr>
        <p:blipFill>
          <a:blip r:embed="rId18" cstate="print"/>
          <a:srcRect b="34756"/>
          <a:stretch>
            <a:fillRect/>
          </a:stretch>
        </p:blipFill>
        <p:spPr>
          <a:xfrm>
            <a:off x="8474717" y="62851"/>
            <a:ext cx="424165" cy="686272"/>
          </a:xfrm>
          <a:prstGeom prst="rect">
            <a:avLst/>
          </a:prstGeom>
        </p:spPr>
      </p:pic>
    </p:spTree>
  </p:cSld>
  <p:clrMap bg1="lt1" tx1="dk1" bg2="lt2" tx2="dk2" accent1="accent1" accent2="accent2" accent3="accent3" accent4="accent4" accent5="accent5" accent6="accent6" hlink="hlink" folHlink="folHlink"/>
  <p:sldLayoutIdLst>
    <p:sldLayoutId id="2147484849" r:id="rId1"/>
    <p:sldLayoutId id="2147484768" r:id="rId2"/>
    <p:sldLayoutId id="2147484769" r:id="rId3"/>
    <p:sldLayoutId id="2147484770" r:id="rId4"/>
    <p:sldLayoutId id="2147484771" r:id="rId5"/>
    <p:sldLayoutId id="2147484772" r:id="rId6"/>
    <p:sldLayoutId id="2147484773" r:id="rId7"/>
    <p:sldLayoutId id="2147484774" r:id="rId8"/>
    <p:sldLayoutId id="2147484775" r:id="rId9"/>
    <p:sldLayoutId id="2147484776" r:id="rId10"/>
    <p:sldLayoutId id="2147484777" r:id="rId11"/>
    <p:sldLayoutId id="2147484778" r:id="rId12"/>
    <p:sldLayoutId id="2147484779" r:id="rId13"/>
  </p:sldLayoutIdLst>
  <p:hf hdr="0" ftr="0" dt="0"/>
  <p:txStyles>
    <p:titleStyle>
      <a:lvl1pPr algn="ctr" rtl="0" eaLnBrk="0" fontAlgn="base" hangingPunct="0">
        <a:spcBef>
          <a:spcPct val="0"/>
        </a:spcBef>
        <a:spcAft>
          <a:spcPct val="0"/>
        </a:spcAft>
        <a:defRPr sz="3600" b="1">
          <a:solidFill>
            <a:srgbClr val="C00000"/>
          </a:solidFill>
          <a:latin typeface="+mj-lt"/>
          <a:ea typeface="+mj-ea"/>
          <a:cs typeface="+mj-cs"/>
        </a:defRPr>
      </a:lvl1pPr>
      <a:lvl2pPr algn="ctr" rtl="0" eaLnBrk="0" fontAlgn="base" hangingPunct="0">
        <a:spcBef>
          <a:spcPct val="0"/>
        </a:spcBef>
        <a:spcAft>
          <a:spcPct val="0"/>
        </a:spcAft>
        <a:defRPr sz="4000" b="1">
          <a:solidFill>
            <a:srgbClr val="333399"/>
          </a:solidFill>
          <a:latin typeface="Arial" charset="0"/>
        </a:defRPr>
      </a:lvl2pPr>
      <a:lvl3pPr algn="ctr" rtl="0" eaLnBrk="0" fontAlgn="base" hangingPunct="0">
        <a:spcBef>
          <a:spcPct val="0"/>
        </a:spcBef>
        <a:spcAft>
          <a:spcPct val="0"/>
        </a:spcAft>
        <a:defRPr sz="4000" b="1">
          <a:solidFill>
            <a:srgbClr val="333399"/>
          </a:solidFill>
          <a:latin typeface="Arial" charset="0"/>
        </a:defRPr>
      </a:lvl3pPr>
      <a:lvl4pPr algn="ctr" rtl="0" eaLnBrk="0" fontAlgn="base" hangingPunct="0">
        <a:spcBef>
          <a:spcPct val="0"/>
        </a:spcBef>
        <a:spcAft>
          <a:spcPct val="0"/>
        </a:spcAft>
        <a:defRPr sz="4000" b="1">
          <a:solidFill>
            <a:srgbClr val="333399"/>
          </a:solidFill>
          <a:latin typeface="Arial" charset="0"/>
        </a:defRPr>
      </a:lvl4pPr>
      <a:lvl5pPr algn="ctr" rtl="0" eaLnBrk="0" fontAlgn="base" hangingPunct="0">
        <a:spcBef>
          <a:spcPct val="0"/>
        </a:spcBef>
        <a:spcAft>
          <a:spcPct val="0"/>
        </a:spcAft>
        <a:defRPr sz="4000" b="1">
          <a:solidFill>
            <a:srgbClr val="333399"/>
          </a:solidFill>
          <a:latin typeface="Arial" charset="0"/>
        </a:defRPr>
      </a:lvl5pPr>
      <a:lvl6pPr marL="457200" algn="ctr" rtl="0" fontAlgn="base">
        <a:spcBef>
          <a:spcPct val="0"/>
        </a:spcBef>
        <a:spcAft>
          <a:spcPct val="0"/>
        </a:spcAft>
        <a:defRPr sz="4000" b="1">
          <a:solidFill>
            <a:srgbClr val="333399"/>
          </a:solidFill>
          <a:latin typeface="Arial" charset="0"/>
        </a:defRPr>
      </a:lvl6pPr>
      <a:lvl7pPr marL="914400" algn="ctr" rtl="0" fontAlgn="base">
        <a:spcBef>
          <a:spcPct val="0"/>
        </a:spcBef>
        <a:spcAft>
          <a:spcPct val="0"/>
        </a:spcAft>
        <a:defRPr sz="4000" b="1">
          <a:solidFill>
            <a:srgbClr val="333399"/>
          </a:solidFill>
          <a:latin typeface="Arial" charset="0"/>
        </a:defRPr>
      </a:lvl7pPr>
      <a:lvl8pPr marL="1371600" algn="ctr" rtl="0" fontAlgn="base">
        <a:spcBef>
          <a:spcPct val="0"/>
        </a:spcBef>
        <a:spcAft>
          <a:spcPct val="0"/>
        </a:spcAft>
        <a:defRPr sz="4000" b="1">
          <a:solidFill>
            <a:srgbClr val="333399"/>
          </a:solidFill>
          <a:latin typeface="Arial" charset="0"/>
        </a:defRPr>
      </a:lvl8pPr>
      <a:lvl9pPr marL="1828800" algn="ctr" rtl="0" fontAlgn="base">
        <a:spcBef>
          <a:spcPct val="0"/>
        </a:spcBef>
        <a:spcAft>
          <a:spcPct val="0"/>
        </a:spcAft>
        <a:defRPr sz="4000" b="1">
          <a:solidFill>
            <a:srgbClr val="333399"/>
          </a:solidFill>
          <a:latin typeface="Arial" charset="0"/>
        </a:defRPr>
      </a:lvl9pPr>
    </p:titleStyle>
    <p:bodyStyle>
      <a:lvl1pPr marL="342900" indent="-342900" algn="l" rtl="0" eaLnBrk="0" fontAlgn="base" hangingPunct="0">
        <a:spcBef>
          <a:spcPct val="20000"/>
        </a:spcBef>
        <a:spcAft>
          <a:spcPct val="0"/>
        </a:spcAft>
        <a:buChar char="•"/>
        <a:defRPr sz="3200">
          <a:solidFill>
            <a:srgbClr val="0A5DA2"/>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2"/>
          </a:solidFill>
          <a:latin typeface="+mn-lt"/>
        </a:defRPr>
      </a:lvl2pPr>
      <a:lvl3pPr marL="1143000" indent="-228600" algn="l" rtl="0" eaLnBrk="0" fontAlgn="base" hangingPunct="0">
        <a:spcBef>
          <a:spcPct val="20000"/>
        </a:spcBef>
        <a:spcAft>
          <a:spcPct val="0"/>
        </a:spcAft>
        <a:buChar char="•"/>
        <a:defRPr sz="2400">
          <a:solidFill>
            <a:srgbClr val="C00000"/>
          </a:solidFill>
          <a:latin typeface="+mn-lt"/>
        </a:defRPr>
      </a:lvl3pPr>
      <a:lvl4pPr marL="1600200" indent="-228600" algn="l" rtl="0" eaLnBrk="0" fontAlgn="base" hangingPunct="0">
        <a:spcBef>
          <a:spcPct val="20000"/>
        </a:spcBef>
        <a:spcAft>
          <a:spcPct val="0"/>
        </a:spcAft>
        <a:buChar char="–"/>
        <a:defRPr sz="2000">
          <a:solidFill>
            <a:srgbClr val="3366FF"/>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bg1"/>
          </a:solidFill>
          <a:latin typeface="+mn-lt"/>
        </a:defRPr>
      </a:lvl6pPr>
      <a:lvl7pPr marL="2971800" indent="-228600" algn="l" rtl="0" fontAlgn="base">
        <a:spcBef>
          <a:spcPct val="20000"/>
        </a:spcBef>
        <a:spcAft>
          <a:spcPct val="0"/>
        </a:spcAft>
        <a:buChar char="»"/>
        <a:defRPr sz="2000">
          <a:solidFill>
            <a:schemeClr val="bg1"/>
          </a:solidFill>
          <a:latin typeface="+mn-lt"/>
        </a:defRPr>
      </a:lvl7pPr>
      <a:lvl8pPr marL="3429000" indent="-228600" algn="l" rtl="0" fontAlgn="base">
        <a:spcBef>
          <a:spcPct val="20000"/>
        </a:spcBef>
        <a:spcAft>
          <a:spcPct val="0"/>
        </a:spcAft>
        <a:buChar char="»"/>
        <a:defRPr sz="2000">
          <a:solidFill>
            <a:schemeClr val="bg1"/>
          </a:solidFill>
          <a:latin typeface="+mn-lt"/>
        </a:defRPr>
      </a:lvl8pPr>
      <a:lvl9pPr marL="3886200" indent="-228600" algn="l" rtl="0" fontAlgn="base">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ltGray">
      <p:bgPr>
        <a:solidFill>
          <a:srgbClr val="000058"/>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35" tIns="45718" rIns="91435" bIns="45718" numCol="1" anchor="ctr" anchorCtr="0" compatLnSpc="1">
            <a:prstTxWarp prst="textNoShape">
              <a:avLst/>
            </a:prstTxWarp>
          </a:bodyPr>
          <a:lstStyle/>
          <a:p>
            <a:pPr lvl="0"/>
            <a:r>
              <a:rPr lang="en-US" smtClean="0"/>
              <a:t>Click to edit master title style</a:t>
            </a:r>
          </a:p>
        </p:txBody>
      </p:sp>
      <p:sp>
        <p:nvSpPr>
          <p:cNvPr id="4710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35" tIns="45718" rIns="91435" bIns="4571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4"/>
          <p:cNvSpPr>
            <a:spLocks noGrp="1" noChangeArrowheads="1"/>
          </p:cNvSpPr>
          <p:nvPr>
            <p:ph type="dt" sz="half" idx="2"/>
          </p:nvPr>
        </p:nvSpPr>
        <p:spPr bwMode="auto">
          <a:xfrm>
            <a:off x="457200" y="6245225"/>
            <a:ext cx="2133600" cy="476250"/>
          </a:xfrm>
          <a:prstGeom prst="rect">
            <a:avLst/>
          </a:prstGeom>
          <a:ln>
            <a:miter lim="800000"/>
            <a:headEnd/>
            <a:tailEnd/>
          </a:ln>
        </p:spPr>
        <p:txBody>
          <a:bodyPr vert="horz" wrap="square" lIns="91435" tIns="45718" rIns="91435" bIns="45718" numCol="1" anchor="t" anchorCtr="0" compatLnSpc="1">
            <a:prstTxWarp prst="textNoShape">
              <a:avLst/>
            </a:prstTxWarp>
          </a:bodyPr>
          <a:lstStyle>
            <a:lvl1pPr algn="l">
              <a:buClrTx/>
              <a:buFontTx/>
              <a:buNone/>
              <a:defRPr sz="1400" b="0">
                <a:solidFill>
                  <a:srgbClr val="FFFFFF"/>
                </a:solidFill>
                <a:latin typeface="Arial" pitchFamily="34" charset="0"/>
                <a:cs typeface="Times New Roman" pitchFamily="18" charset="0"/>
              </a:defRPr>
            </a:lvl1pPr>
          </a:lstStyle>
          <a:p>
            <a:pPr>
              <a:defRPr/>
            </a:pPr>
            <a:endParaRPr lang="en-US"/>
          </a:p>
        </p:txBody>
      </p:sp>
      <p:sp>
        <p:nvSpPr>
          <p:cNvPr id="7" name="Rectangle 5"/>
          <p:cNvSpPr>
            <a:spLocks noGrp="1" noChangeArrowheads="1"/>
          </p:cNvSpPr>
          <p:nvPr>
            <p:ph type="ftr" sz="quarter" idx="3"/>
          </p:nvPr>
        </p:nvSpPr>
        <p:spPr bwMode="auto">
          <a:xfrm>
            <a:off x="3124200" y="6245225"/>
            <a:ext cx="2895600" cy="476250"/>
          </a:xfrm>
          <a:prstGeom prst="rect">
            <a:avLst/>
          </a:prstGeom>
          <a:ln>
            <a:miter lim="800000"/>
            <a:headEnd/>
            <a:tailEnd/>
          </a:ln>
        </p:spPr>
        <p:txBody>
          <a:bodyPr vert="horz" wrap="square" lIns="91435" tIns="45718" rIns="91435" bIns="45718" numCol="1" anchor="t" anchorCtr="0" compatLnSpc="1">
            <a:prstTxWarp prst="textNoShape">
              <a:avLst/>
            </a:prstTxWarp>
          </a:bodyPr>
          <a:lstStyle>
            <a:lvl1pPr algn="ctr">
              <a:buClrTx/>
              <a:buFontTx/>
              <a:buNone/>
              <a:defRPr sz="1400" b="0">
                <a:solidFill>
                  <a:srgbClr val="FFFFFF"/>
                </a:solidFill>
                <a:latin typeface="Arial" pitchFamily="34" charset="0"/>
                <a:cs typeface="Times New Roman" pitchFamily="18" charset="0"/>
              </a:defRPr>
            </a:lvl1pPr>
          </a:lstStyle>
          <a:p>
            <a:pPr>
              <a:defRPr/>
            </a:pPr>
            <a:endParaRPr lang="en-US"/>
          </a:p>
        </p:txBody>
      </p:sp>
      <p:sp>
        <p:nvSpPr>
          <p:cNvPr id="22535" name="Text Box 3"/>
          <p:cNvSpPr txBox="1">
            <a:spLocks noChangeArrowheads="1"/>
          </p:cNvSpPr>
          <p:nvPr/>
        </p:nvSpPr>
        <p:spPr bwMode="auto">
          <a:xfrm>
            <a:off x="2916238" y="6583363"/>
            <a:ext cx="5943600" cy="246062"/>
          </a:xfrm>
          <a:prstGeom prst="rect">
            <a:avLst/>
          </a:prstGeom>
          <a:noFill/>
          <a:ln w="9525">
            <a:noFill/>
            <a:miter lim="800000"/>
            <a:headEnd/>
            <a:tailEnd/>
          </a:ln>
        </p:spPr>
        <p:txBody>
          <a:bodyPr lIns="91435" tIns="45718" rIns="91435" bIns="45718">
            <a:spAutoFit/>
          </a:bodyPr>
          <a:lstStyle/>
          <a:p>
            <a:pPr algn="r" defTabSz="457177">
              <a:defRPr/>
            </a:pPr>
            <a:r>
              <a:rPr lang="en-US" sz="1000" b="0" dirty="0">
                <a:solidFill>
                  <a:srgbClr val="FFFFFF"/>
                </a:solidFill>
                <a:latin typeface="Arial" pitchFamily="34" charset="0"/>
                <a:ea typeface="MS PGothic" pitchFamily="34" charset="-128"/>
                <a:cs typeface="Arial" pitchFamily="34" charset="0"/>
              </a:rPr>
              <a:t>Confidential AstraZeneca Information for Internal Discussion Purposes Only</a:t>
            </a:r>
            <a:endParaRPr lang="en-US" sz="1000" b="0" dirty="0">
              <a:solidFill>
                <a:srgbClr val="000000"/>
              </a:solidFill>
              <a:latin typeface="Arial" pitchFamily="34" charset="0"/>
              <a:ea typeface="MS PGothic" pitchFamily="34" charset="-128"/>
              <a:cs typeface="Arial" pitchFamily="34" charset="0"/>
            </a:endParaRPr>
          </a:p>
        </p:txBody>
      </p:sp>
    </p:spTree>
  </p:cSld>
  <p:clrMap bg1="lt1" tx1="dk1" bg2="lt2" tx2="dk2" accent1="accent1" accent2="accent2" accent3="accent3" accent4="accent4" accent5="accent5" accent6="accent6" hlink="hlink" folHlink="folHlink"/>
  <p:hf hdr="0" ftr="0" dt="0"/>
  <p:txStyles>
    <p:titleStyle>
      <a:lvl1pPr algn="ctr" rtl="0" eaLnBrk="0" fontAlgn="base" hangingPunct="0">
        <a:spcBef>
          <a:spcPct val="0"/>
        </a:spcBef>
        <a:spcAft>
          <a:spcPct val="0"/>
        </a:spcAft>
        <a:defRPr sz="3200" b="1">
          <a:solidFill>
            <a:srgbClr val="FFFF00"/>
          </a:solidFill>
          <a:latin typeface="+mj-lt"/>
          <a:ea typeface="+mj-ea"/>
          <a:cs typeface="+mj-cs"/>
        </a:defRPr>
      </a:lvl1pPr>
      <a:lvl2pPr algn="ctr" rtl="0" eaLnBrk="0" fontAlgn="base" hangingPunct="0">
        <a:spcBef>
          <a:spcPct val="0"/>
        </a:spcBef>
        <a:spcAft>
          <a:spcPct val="0"/>
        </a:spcAft>
        <a:defRPr sz="3200" b="1">
          <a:solidFill>
            <a:srgbClr val="FFFF00"/>
          </a:solidFill>
          <a:latin typeface="Arial" pitchFamily="34" charset="0"/>
        </a:defRPr>
      </a:lvl2pPr>
      <a:lvl3pPr algn="ctr" rtl="0" eaLnBrk="0" fontAlgn="base" hangingPunct="0">
        <a:spcBef>
          <a:spcPct val="0"/>
        </a:spcBef>
        <a:spcAft>
          <a:spcPct val="0"/>
        </a:spcAft>
        <a:defRPr sz="3200" b="1">
          <a:solidFill>
            <a:srgbClr val="FFFF00"/>
          </a:solidFill>
          <a:latin typeface="Arial" pitchFamily="34" charset="0"/>
        </a:defRPr>
      </a:lvl3pPr>
      <a:lvl4pPr algn="ctr" rtl="0" eaLnBrk="0" fontAlgn="base" hangingPunct="0">
        <a:spcBef>
          <a:spcPct val="0"/>
        </a:spcBef>
        <a:spcAft>
          <a:spcPct val="0"/>
        </a:spcAft>
        <a:defRPr sz="3200" b="1">
          <a:solidFill>
            <a:srgbClr val="FFFF00"/>
          </a:solidFill>
          <a:latin typeface="Arial" pitchFamily="34" charset="0"/>
        </a:defRPr>
      </a:lvl4pPr>
      <a:lvl5pPr algn="ctr" rtl="0" eaLnBrk="0" fontAlgn="base" hangingPunct="0">
        <a:spcBef>
          <a:spcPct val="0"/>
        </a:spcBef>
        <a:spcAft>
          <a:spcPct val="0"/>
        </a:spcAft>
        <a:defRPr sz="3200" b="1">
          <a:solidFill>
            <a:srgbClr val="FFFF00"/>
          </a:solidFill>
          <a:latin typeface="Arial" pitchFamily="34" charset="0"/>
        </a:defRPr>
      </a:lvl5pPr>
      <a:lvl6pPr marL="457177" algn="ctr" rtl="0" fontAlgn="base">
        <a:spcBef>
          <a:spcPct val="0"/>
        </a:spcBef>
        <a:spcAft>
          <a:spcPct val="0"/>
        </a:spcAft>
        <a:defRPr sz="3600" b="1">
          <a:solidFill>
            <a:srgbClr val="FFCC00"/>
          </a:solidFill>
          <a:latin typeface="Arial" pitchFamily="34" charset="0"/>
        </a:defRPr>
      </a:lvl6pPr>
      <a:lvl7pPr marL="914353" algn="ctr" rtl="0" fontAlgn="base">
        <a:spcBef>
          <a:spcPct val="0"/>
        </a:spcBef>
        <a:spcAft>
          <a:spcPct val="0"/>
        </a:spcAft>
        <a:defRPr sz="3600" b="1">
          <a:solidFill>
            <a:srgbClr val="FFCC00"/>
          </a:solidFill>
          <a:latin typeface="Arial" pitchFamily="34" charset="0"/>
        </a:defRPr>
      </a:lvl7pPr>
      <a:lvl8pPr marL="1371530" algn="ctr" rtl="0" fontAlgn="base">
        <a:spcBef>
          <a:spcPct val="0"/>
        </a:spcBef>
        <a:spcAft>
          <a:spcPct val="0"/>
        </a:spcAft>
        <a:defRPr sz="3600" b="1">
          <a:solidFill>
            <a:srgbClr val="FFCC00"/>
          </a:solidFill>
          <a:latin typeface="Arial" pitchFamily="34" charset="0"/>
        </a:defRPr>
      </a:lvl8pPr>
      <a:lvl9pPr marL="1828706" algn="ctr" rtl="0" fontAlgn="base">
        <a:spcBef>
          <a:spcPct val="0"/>
        </a:spcBef>
        <a:spcAft>
          <a:spcPct val="0"/>
        </a:spcAft>
        <a:defRPr sz="3600" b="1">
          <a:solidFill>
            <a:srgbClr val="FFCC00"/>
          </a:solidFill>
          <a:latin typeface="Arial" pitchFamily="34" charset="0"/>
        </a:defRPr>
      </a:lvl9pPr>
    </p:titleStyle>
    <p:bodyStyle>
      <a:lvl1pPr marL="341313" indent="-341313" algn="l" rtl="0" eaLnBrk="0" fontAlgn="base" hangingPunct="0">
        <a:spcBef>
          <a:spcPct val="20000"/>
        </a:spcBef>
        <a:spcAft>
          <a:spcPct val="0"/>
        </a:spcAft>
        <a:buClr>
          <a:srgbClr val="FFFF00"/>
        </a:buClr>
        <a:buChar char="•"/>
        <a:defRPr sz="2400">
          <a:solidFill>
            <a:schemeClr val="bg1"/>
          </a:solidFill>
          <a:latin typeface="+mn-lt"/>
          <a:ea typeface="+mn-ea"/>
          <a:cs typeface="+mn-cs"/>
        </a:defRPr>
      </a:lvl1pPr>
      <a:lvl2pPr marL="741363" indent="-284163" algn="l" rtl="0" eaLnBrk="0" fontAlgn="base" hangingPunct="0">
        <a:spcBef>
          <a:spcPct val="20000"/>
        </a:spcBef>
        <a:spcAft>
          <a:spcPct val="0"/>
        </a:spcAft>
        <a:buClr>
          <a:srgbClr val="FFFF00"/>
        </a:buClr>
        <a:buChar char="–"/>
        <a:defRPr sz="2000">
          <a:solidFill>
            <a:srgbClr val="FFFF00"/>
          </a:solidFill>
          <a:latin typeface="+mn-lt"/>
        </a:defRPr>
      </a:lvl2pPr>
      <a:lvl3pPr marL="1141413" indent="-227013" algn="l" rtl="0" eaLnBrk="0" fontAlgn="base" hangingPunct="0">
        <a:spcBef>
          <a:spcPct val="20000"/>
        </a:spcBef>
        <a:spcAft>
          <a:spcPct val="0"/>
        </a:spcAft>
        <a:buClr>
          <a:srgbClr val="FFFF00"/>
        </a:buClr>
        <a:buChar char="•"/>
        <a:defRPr sz="2400">
          <a:solidFill>
            <a:schemeClr val="bg1"/>
          </a:solidFill>
          <a:latin typeface="+mn-lt"/>
        </a:defRPr>
      </a:lvl3pPr>
      <a:lvl4pPr marL="1598613" indent="-227013" algn="l" rtl="0" eaLnBrk="0" fontAlgn="base" hangingPunct="0">
        <a:spcBef>
          <a:spcPct val="20000"/>
        </a:spcBef>
        <a:spcAft>
          <a:spcPct val="0"/>
        </a:spcAft>
        <a:buClr>
          <a:srgbClr val="FFFF00"/>
        </a:buClr>
        <a:buChar char="–"/>
        <a:defRPr sz="1600">
          <a:solidFill>
            <a:schemeClr val="bg1"/>
          </a:solidFill>
          <a:latin typeface="+mn-lt"/>
        </a:defRPr>
      </a:lvl4pPr>
      <a:lvl5pPr marL="2055813" indent="-227013" algn="l" rtl="0" eaLnBrk="0" fontAlgn="base" hangingPunct="0">
        <a:spcBef>
          <a:spcPct val="20000"/>
        </a:spcBef>
        <a:spcAft>
          <a:spcPct val="0"/>
        </a:spcAft>
        <a:buClr>
          <a:srgbClr val="FFFF00"/>
        </a:buClr>
        <a:buChar char="»"/>
        <a:defRPr sz="1600">
          <a:solidFill>
            <a:schemeClr val="bg1"/>
          </a:solidFill>
          <a:latin typeface="+mn-lt"/>
        </a:defRPr>
      </a:lvl5pPr>
      <a:lvl6pPr marL="2514471" indent="-228588" algn="l" rtl="0" fontAlgn="base">
        <a:spcBef>
          <a:spcPct val="20000"/>
        </a:spcBef>
        <a:spcAft>
          <a:spcPct val="0"/>
        </a:spcAft>
        <a:buChar char="»"/>
        <a:defRPr sz="1300">
          <a:solidFill>
            <a:schemeClr val="bg1"/>
          </a:solidFill>
          <a:latin typeface="+mn-lt"/>
        </a:defRPr>
      </a:lvl6pPr>
      <a:lvl7pPr marL="2971648" indent="-228588" algn="l" rtl="0" fontAlgn="base">
        <a:spcBef>
          <a:spcPct val="20000"/>
        </a:spcBef>
        <a:spcAft>
          <a:spcPct val="0"/>
        </a:spcAft>
        <a:buChar char="»"/>
        <a:defRPr sz="1300">
          <a:solidFill>
            <a:schemeClr val="bg1"/>
          </a:solidFill>
          <a:latin typeface="+mn-lt"/>
        </a:defRPr>
      </a:lvl7pPr>
      <a:lvl8pPr marL="3428825" indent="-228588" algn="l" rtl="0" fontAlgn="base">
        <a:spcBef>
          <a:spcPct val="20000"/>
        </a:spcBef>
        <a:spcAft>
          <a:spcPct val="0"/>
        </a:spcAft>
        <a:buChar char="»"/>
        <a:defRPr sz="1300">
          <a:solidFill>
            <a:schemeClr val="bg1"/>
          </a:solidFill>
          <a:latin typeface="+mn-lt"/>
        </a:defRPr>
      </a:lvl8pPr>
      <a:lvl9pPr marL="3886001" indent="-228588" algn="l" rtl="0" fontAlgn="base">
        <a:spcBef>
          <a:spcPct val="20000"/>
        </a:spcBef>
        <a:spcAft>
          <a:spcPct val="0"/>
        </a:spcAft>
        <a:buChar char="»"/>
        <a:defRPr sz="1300">
          <a:solidFill>
            <a:schemeClr val="bg1"/>
          </a:solidFill>
          <a:latin typeface="+mn-lt"/>
        </a:defRPr>
      </a:lvl9pPr>
    </p:bodyStyle>
    <p:other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190446" y="44450"/>
            <a:ext cx="7496354" cy="7318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457200" y="1112808"/>
            <a:ext cx="8229600" cy="501335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buClrTx/>
              <a:buFontTx/>
              <a:buNone/>
              <a:defRPr sz="1400" b="0">
                <a:latin typeface="Arial" charset="0"/>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FontTx/>
              <a:buNone/>
              <a:defRPr sz="1400" b="0">
                <a:latin typeface="Arial" charset="0"/>
              </a:defRPr>
            </a:lvl1pPr>
          </a:lstStyle>
          <a:p>
            <a:pPr>
              <a:defRPr/>
            </a:pPr>
            <a:fld id="{32E05084-1D67-44EC-B758-871BD0FA4140}" type="slidenum">
              <a:rPr lang="en-US">
                <a:solidFill>
                  <a:srgbClr val="000000"/>
                </a:solidFill>
              </a:rPr>
              <a:pPr>
                <a:defRPr/>
              </a:pPr>
              <a:t>‹#›</a:t>
            </a:fld>
            <a:endParaRPr lang="en-US" dirty="0">
              <a:solidFill>
                <a:srgbClr val="000000"/>
              </a:solidFill>
            </a:endParaRPr>
          </a:p>
        </p:txBody>
      </p:sp>
      <p:sp>
        <p:nvSpPr>
          <p:cNvPr id="1040" name="Line 16"/>
          <p:cNvSpPr>
            <a:spLocks noChangeShapeType="1"/>
          </p:cNvSpPr>
          <p:nvPr userDrawn="1"/>
        </p:nvSpPr>
        <p:spPr bwMode="auto">
          <a:xfrm flipV="1">
            <a:off x="1306416" y="852488"/>
            <a:ext cx="7132320" cy="1587"/>
          </a:xfrm>
          <a:prstGeom prst="line">
            <a:avLst/>
          </a:prstGeom>
          <a:noFill/>
          <a:ln w="12700">
            <a:solidFill>
              <a:srgbClr val="E8112D"/>
            </a:solidFill>
            <a:round/>
            <a:headEnd/>
            <a:tailEnd/>
          </a:ln>
          <a:effectLst/>
        </p:spPr>
        <p:txBody>
          <a:bodyPr/>
          <a:lstStyle/>
          <a:p>
            <a:pPr>
              <a:defRPr/>
            </a:pPr>
            <a:endParaRPr lang="en-US" b="0" dirty="0">
              <a:solidFill>
                <a:srgbClr val="000000"/>
              </a:solidFill>
            </a:endParaRPr>
          </a:p>
        </p:txBody>
      </p:sp>
      <p:sp>
        <p:nvSpPr>
          <p:cNvPr id="1041" name="Line 17"/>
          <p:cNvSpPr>
            <a:spLocks noChangeShapeType="1"/>
          </p:cNvSpPr>
          <p:nvPr userDrawn="1"/>
        </p:nvSpPr>
        <p:spPr bwMode="auto">
          <a:xfrm>
            <a:off x="1306416" y="790575"/>
            <a:ext cx="7132320" cy="0"/>
          </a:xfrm>
          <a:prstGeom prst="line">
            <a:avLst/>
          </a:prstGeom>
          <a:noFill/>
          <a:ln w="44450">
            <a:solidFill>
              <a:srgbClr val="4176C3"/>
            </a:solidFill>
            <a:round/>
            <a:headEnd/>
            <a:tailEnd/>
          </a:ln>
          <a:effectLst/>
        </p:spPr>
        <p:txBody>
          <a:bodyPr/>
          <a:lstStyle/>
          <a:p>
            <a:pPr>
              <a:defRPr/>
            </a:pPr>
            <a:endParaRPr lang="en-US" b="0" dirty="0">
              <a:solidFill>
                <a:srgbClr val="000000"/>
              </a:solidFill>
            </a:endParaRPr>
          </a:p>
        </p:txBody>
      </p:sp>
      <p:pic>
        <p:nvPicPr>
          <p:cNvPr id="1033" name="Picture 10"/>
          <p:cNvPicPr>
            <a:picLocks noChangeAspect="1" noChangeArrowheads="1"/>
          </p:cNvPicPr>
          <p:nvPr userDrawn="1"/>
        </p:nvPicPr>
        <p:blipFill>
          <a:blip r:embed="rId15" cstate="print"/>
          <a:srcRect/>
          <a:stretch>
            <a:fillRect/>
          </a:stretch>
        </p:blipFill>
        <p:spPr bwMode="auto">
          <a:xfrm>
            <a:off x="37833" y="0"/>
            <a:ext cx="1290638" cy="949325"/>
          </a:xfrm>
          <a:prstGeom prst="rect">
            <a:avLst/>
          </a:prstGeom>
          <a:noFill/>
          <a:ln w="9525">
            <a:noFill/>
            <a:miter lim="800000"/>
            <a:headEnd/>
            <a:tailEnd/>
          </a:ln>
        </p:spPr>
      </p:pic>
      <p:sp>
        <p:nvSpPr>
          <p:cNvPr id="10" name="Text Box 9"/>
          <p:cNvSpPr txBox="1">
            <a:spLocks noChangeArrowheads="1"/>
          </p:cNvSpPr>
          <p:nvPr userDrawn="1"/>
        </p:nvSpPr>
        <p:spPr bwMode="auto">
          <a:xfrm>
            <a:off x="673100" y="6454775"/>
            <a:ext cx="3962400" cy="304800"/>
          </a:xfrm>
          <a:prstGeom prst="rect">
            <a:avLst/>
          </a:prstGeom>
          <a:noFill/>
          <a:ln w="9525">
            <a:noFill/>
            <a:miter lim="800000"/>
            <a:headEnd/>
            <a:tailEnd/>
          </a:ln>
          <a:effectLst/>
        </p:spPr>
        <p:txBody>
          <a:bodyPr>
            <a:spAutoFit/>
          </a:bodyPr>
          <a:lstStyle/>
          <a:p>
            <a:pPr>
              <a:defRPr/>
            </a:pPr>
            <a:r>
              <a:rPr lang="en-US" sz="700">
                <a:solidFill>
                  <a:srgbClr val="990000"/>
                </a:solidFill>
              </a:rPr>
              <a:t>An Academic Research Organization of </a:t>
            </a:r>
          </a:p>
          <a:p>
            <a:pPr>
              <a:defRPr/>
            </a:pPr>
            <a:r>
              <a:rPr lang="en-US" sz="700">
                <a:solidFill>
                  <a:srgbClr val="990000"/>
                </a:solidFill>
              </a:rPr>
              <a:t>Brigham and Women’s Hospital and Harvard Medical School</a:t>
            </a:r>
          </a:p>
        </p:txBody>
      </p:sp>
      <p:pic>
        <p:nvPicPr>
          <p:cNvPr id="11" name="Picture 2"/>
          <p:cNvPicPr>
            <a:picLocks noChangeAspect="1" noChangeArrowheads="1"/>
          </p:cNvPicPr>
          <p:nvPr userDrawn="1"/>
        </p:nvPicPr>
        <p:blipFill>
          <a:blip r:embed="rId16" cstate="print"/>
          <a:srcRect l="2838" t="5727" r="83394" b="33792"/>
          <a:stretch>
            <a:fillRect/>
          </a:stretch>
        </p:blipFill>
        <p:spPr bwMode="auto">
          <a:xfrm>
            <a:off x="212734" y="6494462"/>
            <a:ext cx="205324" cy="237744"/>
          </a:xfrm>
          <a:prstGeom prst="rect">
            <a:avLst/>
          </a:prstGeom>
          <a:noFill/>
          <a:ln w="9525">
            <a:noFill/>
            <a:miter lim="800000"/>
            <a:headEnd/>
            <a:tailEnd/>
          </a:ln>
        </p:spPr>
      </p:pic>
      <p:pic>
        <p:nvPicPr>
          <p:cNvPr id="12" name="Picture 1" descr="HMS_Affiliate_NEW_8.eps"/>
          <p:cNvPicPr>
            <a:picLocks noChangeAspect="1"/>
          </p:cNvPicPr>
          <p:nvPr userDrawn="1"/>
        </p:nvPicPr>
        <p:blipFill>
          <a:blip r:embed="rId17" cstate="print"/>
          <a:srcRect r="85854"/>
          <a:stretch>
            <a:fillRect/>
          </a:stretch>
        </p:blipFill>
        <p:spPr bwMode="auto">
          <a:xfrm>
            <a:off x="454614" y="6500812"/>
            <a:ext cx="189310" cy="228600"/>
          </a:xfrm>
          <a:prstGeom prst="rect">
            <a:avLst/>
          </a:prstGeom>
          <a:noFill/>
          <a:ln w="9525">
            <a:noFill/>
            <a:miter lim="800000"/>
            <a:headEnd/>
            <a:tailEnd/>
          </a:ln>
        </p:spPr>
      </p:pic>
      <p:pic>
        <p:nvPicPr>
          <p:cNvPr id="13" name="Picture 12" descr="TIMI heart_type inside_F.tif"/>
          <p:cNvPicPr>
            <a:picLocks noChangeAspect="1"/>
          </p:cNvPicPr>
          <p:nvPr userDrawn="1"/>
        </p:nvPicPr>
        <p:blipFill>
          <a:blip r:embed="rId18" cstate="print"/>
          <a:srcRect b="34756"/>
          <a:stretch>
            <a:fillRect/>
          </a:stretch>
        </p:blipFill>
        <p:spPr>
          <a:xfrm>
            <a:off x="8474717" y="62851"/>
            <a:ext cx="424165" cy="686272"/>
          </a:xfrm>
          <a:prstGeom prst="rect">
            <a:avLst/>
          </a:prstGeom>
        </p:spPr>
      </p:pic>
    </p:spTree>
  </p:cSld>
  <p:clrMap bg1="lt1" tx1="dk1" bg2="lt2" tx2="dk2" accent1="accent1" accent2="accent2" accent3="accent3" accent4="accent4" accent5="accent5" accent6="accent6" hlink="hlink" folHlink="folHlink"/>
  <p:sldLayoutIdLst>
    <p:sldLayoutId id="2147484851" r:id="rId1"/>
    <p:sldLayoutId id="2147484852" r:id="rId2"/>
    <p:sldLayoutId id="2147484853" r:id="rId3"/>
    <p:sldLayoutId id="2147484854" r:id="rId4"/>
    <p:sldLayoutId id="2147484855" r:id="rId5"/>
    <p:sldLayoutId id="2147484856" r:id="rId6"/>
    <p:sldLayoutId id="2147484857" r:id="rId7"/>
    <p:sldLayoutId id="2147484858" r:id="rId8"/>
    <p:sldLayoutId id="2147484859" r:id="rId9"/>
    <p:sldLayoutId id="2147484860" r:id="rId10"/>
    <p:sldLayoutId id="2147484861" r:id="rId11"/>
    <p:sldLayoutId id="2147484862" r:id="rId12"/>
    <p:sldLayoutId id="2147484863" r:id="rId13"/>
  </p:sldLayoutIdLst>
  <p:hf hdr="0" ftr="0" dt="0"/>
  <p:txStyles>
    <p:titleStyle>
      <a:lvl1pPr algn="ctr" rtl="0" eaLnBrk="0" fontAlgn="base" hangingPunct="0">
        <a:spcBef>
          <a:spcPct val="0"/>
        </a:spcBef>
        <a:spcAft>
          <a:spcPct val="0"/>
        </a:spcAft>
        <a:defRPr sz="3600" b="1">
          <a:solidFill>
            <a:srgbClr val="CC001E"/>
          </a:solidFill>
          <a:latin typeface="+mj-lt"/>
          <a:ea typeface="+mj-ea"/>
          <a:cs typeface="+mj-cs"/>
        </a:defRPr>
      </a:lvl1pPr>
      <a:lvl2pPr algn="ctr" rtl="0" eaLnBrk="0" fontAlgn="base" hangingPunct="0">
        <a:spcBef>
          <a:spcPct val="0"/>
        </a:spcBef>
        <a:spcAft>
          <a:spcPct val="0"/>
        </a:spcAft>
        <a:defRPr sz="4000" b="1">
          <a:solidFill>
            <a:srgbClr val="333399"/>
          </a:solidFill>
          <a:latin typeface="Arial" charset="0"/>
        </a:defRPr>
      </a:lvl2pPr>
      <a:lvl3pPr algn="ctr" rtl="0" eaLnBrk="0" fontAlgn="base" hangingPunct="0">
        <a:spcBef>
          <a:spcPct val="0"/>
        </a:spcBef>
        <a:spcAft>
          <a:spcPct val="0"/>
        </a:spcAft>
        <a:defRPr sz="4000" b="1">
          <a:solidFill>
            <a:srgbClr val="333399"/>
          </a:solidFill>
          <a:latin typeface="Arial" charset="0"/>
        </a:defRPr>
      </a:lvl3pPr>
      <a:lvl4pPr algn="ctr" rtl="0" eaLnBrk="0" fontAlgn="base" hangingPunct="0">
        <a:spcBef>
          <a:spcPct val="0"/>
        </a:spcBef>
        <a:spcAft>
          <a:spcPct val="0"/>
        </a:spcAft>
        <a:defRPr sz="4000" b="1">
          <a:solidFill>
            <a:srgbClr val="333399"/>
          </a:solidFill>
          <a:latin typeface="Arial" charset="0"/>
        </a:defRPr>
      </a:lvl4pPr>
      <a:lvl5pPr algn="ctr" rtl="0" eaLnBrk="0" fontAlgn="base" hangingPunct="0">
        <a:spcBef>
          <a:spcPct val="0"/>
        </a:spcBef>
        <a:spcAft>
          <a:spcPct val="0"/>
        </a:spcAft>
        <a:defRPr sz="4000" b="1">
          <a:solidFill>
            <a:srgbClr val="333399"/>
          </a:solidFill>
          <a:latin typeface="Arial" charset="0"/>
        </a:defRPr>
      </a:lvl5pPr>
      <a:lvl6pPr marL="457200" algn="ctr" rtl="0" fontAlgn="base">
        <a:spcBef>
          <a:spcPct val="0"/>
        </a:spcBef>
        <a:spcAft>
          <a:spcPct val="0"/>
        </a:spcAft>
        <a:defRPr sz="4000" b="1">
          <a:solidFill>
            <a:srgbClr val="333399"/>
          </a:solidFill>
          <a:latin typeface="Arial" charset="0"/>
        </a:defRPr>
      </a:lvl6pPr>
      <a:lvl7pPr marL="914400" algn="ctr" rtl="0" fontAlgn="base">
        <a:spcBef>
          <a:spcPct val="0"/>
        </a:spcBef>
        <a:spcAft>
          <a:spcPct val="0"/>
        </a:spcAft>
        <a:defRPr sz="4000" b="1">
          <a:solidFill>
            <a:srgbClr val="333399"/>
          </a:solidFill>
          <a:latin typeface="Arial" charset="0"/>
        </a:defRPr>
      </a:lvl7pPr>
      <a:lvl8pPr marL="1371600" algn="ctr" rtl="0" fontAlgn="base">
        <a:spcBef>
          <a:spcPct val="0"/>
        </a:spcBef>
        <a:spcAft>
          <a:spcPct val="0"/>
        </a:spcAft>
        <a:defRPr sz="4000" b="1">
          <a:solidFill>
            <a:srgbClr val="333399"/>
          </a:solidFill>
          <a:latin typeface="Arial" charset="0"/>
        </a:defRPr>
      </a:lvl8pPr>
      <a:lvl9pPr marL="1828800" algn="ctr" rtl="0" fontAlgn="base">
        <a:spcBef>
          <a:spcPct val="0"/>
        </a:spcBef>
        <a:spcAft>
          <a:spcPct val="0"/>
        </a:spcAft>
        <a:defRPr sz="4000" b="1">
          <a:solidFill>
            <a:srgbClr val="333399"/>
          </a:solidFill>
          <a:latin typeface="Arial" charset="0"/>
        </a:defRPr>
      </a:lvl9pPr>
    </p:titleStyle>
    <p:bodyStyle>
      <a:lvl1pPr marL="342900" indent="-342900" algn="l" rtl="0" eaLnBrk="0" fontAlgn="base" hangingPunct="0">
        <a:spcBef>
          <a:spcPct val="20000"/>
        </a:spcBef>
        <a:spcAft>
          <a:spcPct val="0"/>
        </a:spcAft>
        <a:buChar char="•"/>
        <a:defRPr sz="3200">
          <a:solidFill>
            <a:srgbClr val="0A5DA2"/>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2"/>
          </a:solidFill>
          <a:latin typeface="+mn-lt"/>
        </a:defRPr>
      </a:lvl2pPr>
      <a:lvl3pPr marL="1143000" indent="-228600" algn="l" rtl="0" eaLnBrk="0" fontAlgn="base" hangingPunct="0">
        <a:spcBef>
          <a:spcPct val="20000"/>
        </a:spcBef>
        <a:spcAft>
          <a:spcPct val="0"/>
        </a:spcAft>
        <a:buChar char="•"/>
        <a:defRPr sz="2400">
          <a:solidFill>
            <a:srgbClr val="FF0000"/>
          </a:solidFill>
          <a:latin typeface="+mn-lt"/>
        </a:defRPr>
      </a:lvl3pPr>
      <a:lvl4pPr marL="1600200" indent="-228600" algn="l" rtl="0" eaLnBrk="0" fontAlgn="base" hangingPunct="0">
        <a:spcBef>
          <a:spcPct val="20000"/>
        </a:spcBef>
        <a:spcAft>
          <a:spcPct val="0"/>
        </a:spcAft>
        <a:buChar char="–"/>
        <a:defRPr sz="2000">
          <a:solidFill>
            <a:srgbClr val="3366FF"/>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bg1"/>
          </a:solidFill>
          <a:latin typeface="+mn-lt"/>
        </a:defRPr>
      </a:lvl6pPr>
      <a:lvl7pPr marL="2971800" indent="-228600" algn="l" rtl="0" fontAlgn="base">
        <a:spcBef>
          <a:spcPct val="20000"/>
        </a:spcBef>
        <a:spcAft>
          <a:spcPct val="0"/>
        </a:spcAft>
        <a:buChar char="»"/>
        <a:defRPr sz="2000">
          <a:solidFill>
            <a:schemeClr val="bg1"/>
          </a:solidFill>
          <a:latin typeface="+mn-lt"/>
        </a:defRPr>
      </a:lvl7pPr>
      <a:lvl8pPr marL="3429000" indent="-228600" algn="l" rtl="0" fontAlgn="base">
        <a:spcBef>
          <a:spcPct val="20000"/>
        </a:spcBef>
        <a:spcAft>
          <a:spcPct val="0"/>
        </a:spcAft>
        <a:buChar char="»"/>
        <a:defRPr sz="2000">
          <a:solidFill>
            <a:schemeClr val="bg1"/>
          </a:solidFill>
          <a:latin typeface="+mn-lt"/>
        </a:defRPr>
      </a:lvl8pPr>
      <a:lvl9pPr marL="3886200" indent="-228600" algn="l" rtl="0" fontAlgn="base">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190446" y="44450"/>
            <a:ext cx="7496354" cy="7318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457200" y="1112808"/>
            <a:ext cx="8229600" cy="501335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1040" name="Line 16"/>
          <p:cNvSpPr>
            <a:spLocks noChangeShapeType="1"/>
          </p:cNvSpPr>
          <p:nvPr userDrawn="1"/>
        </p:nvSpPr>
        <p:spPr bwMode="auto">
          <a:xfrm flipV="1">
            <a:off x="1306416" y="852488"/>
            <a:ext cx="7132320" cy="1587"/>
          </a:xfrm>
          <a:prstGeom prst="line">
            <a:avLst/>
          </a:prstGeom>
          <a:noFill/>
          <a:ln w="12700">
            <a:solidFill>
              <a:srgbClr val="E8112D"/>
            </a:solidFill>
            <a:round/>
            <a:headEnd/>
            <a:tailEnd/>
          </a:ln>
          <a:effectLst/>
        </p:spPr>
        <p:txBody>
          <a:bodyPr/>
          <a:lstStyle/>
          <a:p>
            <a:pPr>
              <a:defRPr/>
            </a:pPr>
            <a:endParaRPr lang="en-US" b="0" dirty="0">
              <a:solidFill>
                <a:srgbClr val="000000"/>
              </a:solidFill>
            </a:endParaRPr>
          </a:p>
        </p:txBody>
      </p:sp>
      <p:sp>
        <p:nvSpPr>
          <p:cNvPr id="1041" name="Line 17"/>
          <p:cNvSpPr>
            <a:spLocks noChangeShapeType="1"/>
          </p:cNvSpPr>
          <p:nvPr userDrawn="1"/>
        </p:nvSpPr>
        <p:spPr bwMode="auto">
          <a:xfrm>
            <a:off x="1306416" y="790575"/>
            <a:ext cx="7132320" cy="0"/>
          </a:xfrm>
          <a:prstGeom prst="line">
            <a:avLst/>
          </a:prstGeom>
          <a:noFill/>
          <a:ln w="44450">
            <a:solidFill>
              <a:srgbClr val="4176C3"/>
            </a:solidFill>
            <a:round/>
            <a:headEnd/>
            <a:tailEnd/>
          </a:ln>
          <a:effectLst/>
        </p:spPr>
        <p:txBody>
          <a:bodyPr/>
          <a:lstStyle/>
          <a:p>
            <a:pPr>
              <a:defRPr/>
            </a:pPr>
            <a:endParaRPr lang="en-US" b="0" dirty="0">
              <a:solidFill>
                <a:srgbClr val="000000"/>
              </a:solidFill>
            </a:endParaRPr>
          </a:p>
        </p:txBody>
      </p:sp>
      <p:pic>
        <p:nvPicPr>
          <p:cNvPr id="1033" name="Picture 10"/>
          <p:cNvPicPr>
            <a:picLocks noChangeAspect="1" noChangeArrowheads="1"/>
          </p:cNvPicPr>
          <p:nvPr userDrawn="1"/>
        </p:nvPicPr>
        <p:blipFill>
          <a:blip r:embed="rId15" cstate="print"/>
          <a:srcRect/>
          <a:stretch>
            <a:fillRect/>
          </a:stretch>
        </p:blipFill>
        <p:spPr bwMode="auto">
          <a:xfrm>
            <a:off x="37833" y="0"/>
            <a:ext cx="1290638" cy="949325"/>
          </a:xfrm>
          <a:prstGeom prst="rect">
            <a:avLst/>
          </a:prstGeom>
          <a:noFill/>
          <a:ln w="9525">
            <a:noFill/>
            <a:miter lim="800000"/>
            <a:headEnd/>
            <a:tailEnd/>
          </a:ln>
        </p:spPr>
      </p:pic>
      <p:sp>
        <p:nvSpPr>
          <p:cNvPr id="10" name="Text Box 9"/>
          <p:cNvSpPr txBox="1">
            <a:spLocks noChangeArrowheads="1"/>
          </p:cNvSpPr>
          <p:nvPr userDrawn="1"/>
        </p:nvSpPr>
        <p:spPr bwMode="auto">
          <a:xfrm>
            <a:off x="673100" y="6454775"/>
            <a:ext cx="3962400" cy="304800"/>
          </a:xfrm>
          <a:prstGeom prst="rect">
            <a:avLst/>
          </a:prstGeom>
          <a:noFill/>
          <a:ln w="9525">
            <a:noFill/>
            <a:miter lim="800000"/>
            <a:headEnd/>
            <a:tailEnd/>
          </a:ln>
          <a:effectLst/>
        </p:spPr>
        <p:txBody>
          <a:bodyPr>
            <a:spAutoFit/>
          </a:bodyPr>
          <a:lstStyle/>
          <a:p>
            <a:pPr>
              <a:defRPr/>
            </a:pPr>
            <a:r>
              <a:rPr lang="en-US" sz="700">
                <a:solidFill>
                  <a:srgbClr val="990000"/>
                </a:solidFill>
              </a:rPr>
              <a:t>An Academic Research Organization of </a:t>
            </a:r>
          </a:p>
          <a:p>
            <a:pPr>
              <a:defRPr/>
            </a:pPr>
            <a:r>
              <a:rPr lang="en-US" sz="700">
                <a:solidFill>
                  <a:srgbClr val="990000"/>
                </a:solidFill>
              </a:rPr>
              <a:t>Brigham and Women’s Hospital and Harvard Medical School</a:t>
            </a:r>
          </a:p>
        </p:txBody>
      </p:sp>
      <p:pic>
        <p:nvPicPr>
          <p:cNvPr id="11" name="Picture 2"/>
          <p:cNvPicPr>
            <a:picLocks noChangeAspect="1" noChangeArrowheads="1"/>
          </p:cNvPicPr>
          <p:nvPr userDrawn="1"/>
        </p:nvPicPr>
        <p:blipFill>
          <a:blip r:embed="rId16" cstate="print"/>
          <a:srcRect l="2838" t="5727" r="83394" b="33792"/>
          <a:stretch>
            <a:fillRect/>
          </a:stretch>
        </p:blipFill>
        <p:spPr bwMode="auto">
          <a:xfrm>
            <a:off x="212734" y="6494462"/>
            <a:ext cx="205324" cy="237744"/>
          </a:xfrm>
          <a:prstGeom prst="rect">
            <a:avLst/>
          </a:prstGeom>
          <a:noFill/>
          <a:ln w="9525">
            <a:noFill/>
            <a:miter lim="800000"/>
            <a:headEnd/>
            <a:tailEnd/>
          </a:ln>
        </p:spPr>
      </p:pic>
      <p:pic>
        <p:nvPicPr>
          <p:cNvPr id="12" name="Picture 1" descr="HMS_Affiliate_NEW_8.eps"/>
          <p:cNvPicPr>
            <a:picLocks noChangeAspect="1"/>
          </p:cNvPicPr>
          <p:nvPr userDrawn="1"/>
        </p:nvPicPr>
        <p:blipFill>
          <a:blip r:embed="rId17" cstate="print"/>
          <a:srcRect r="85854"/>
          <a:stretch>
            <a:fillRect/>
          </a:stretch>
        </p:blipFill>
        <p:spPr bwMode="auto">
          <a:xfrm>
            <a:off x="454614" y="6500812"/>
            <a:ext cx="189310" cy="228600"/>
          </a:xfrm>
          <a:prstGeom prst="rect">
            <a:avLst/>
          </a:prstGeom>
          <a:noFill/>
          <a:ln w="9525">
            <a:noFill/>
            <a:miter lim="800000"/>
            <a:headEnd/>
            <a:tailEnd/>
          </a:ln>
        </p:spPr>
      </p:pic>
      <p:pic>
        <p:nvPicPr>
          <p:cNvPr id="13" name="Picture 12" descr="TIMI heart_type inside_F.tif"/>
          <p:cNvPicPr>
            <a:picLocks noChangeAspect="1"/>
          </p:cNvPicPr>
          <p:nvPr userDrawn="1"/>
        </p:nvPicPr>
        <p:blipFill>
          <a:blip r:embed="rId18" cstate="print"/>
          <a:srcRect b="34756"/>
          <a:stretch>
            <a:fillRect/>
          </a:stretch>
        </p:blipFill>
        <p:spPr>
          <a:xfrm>
            <a:off x="8474717" y="62851"/>
            <a:ext cx="424165" cy="686272"/>
          </a:xfrm>
          <a:prstGeom prst="rect">
            <a:avLst/>
          </a:prstGeom>
        </p:spPr>
      </p:pic>
    </p:spTree>
  </p:cSld>
  <p:clrMap bg1="lt1" tx1="dk1" bg2="lt2" tx2="dk2" accent1="accent1" accent2="accent2" accent3="accent3" accent4="accent4" accent5="accent5" accent6="accent6" hlink="hlink" folHlink="folHlink"/>
  <p:sldLayoutIdLst>
    <p:sldLayoutId id="2147484865" r:id="rId1"/>
    <p:sldLayoutId id="2147484866" r:id="rId2"/>
    <p:sldLayoutId id="2147484867" r:id="rId3"/>
    <p:sldLayoutId id="2147484868" r:id="rId4"/>
    <p:sldLayoutId id="2147484869" r:id="rId5"/>
    <p:sldLayoutId id="2147484870" r:id="rId6"/>
    <p:sldLayoutId id="2147484871" r:id="rId7"/>
    <p:sldLayoutId id="2147484872" r:id="rId8"/>
    <p:sldLayoutId id="2147484873" r:id="rId9"/>
    <p:sldLayoutId id="2147484874" r:id="rId10"/>
    <p:sldLayoutId id="2147484875" r:id="rId11"/>
    <p:sldLayoutId id="2147484876" r:id="rId12"/>
    <p:sldLayoutId id="2147484877" r:id="rId13"/>
  </p:sldLayoutIdLst>
  <p:hf hdr="0" ftr="0" dt="0"/>
  <p:txStyles>
    <p:titleStyle>
      <a:lvl1pPr algn="ctr" rtl="0" eaLnBrk="0" fontAlgn="base" hangingPunct="0">
        <a:spcBef>
          <a:spcPct val="0"/>
        </a:spcBef>
        <a:spcAft>
          <a:spcPct val="0"/>
        </a:spcAft>
        <a:defRPr sz="3600" b="1">
          <a:solidFill>
            <a:srgbClr val="C00000"/>
          </a:solidFill>
          <a:latin typeface="+mj-lt"/>
          <a:ea typeface="+mj-ea"/>
          <a:cs typeface="+mj-cs"/>
        </a:defRPr>
      </a:lvl1pPr>
      <a:lvl2pPr algn="ctr" rtl="0" eaLnBrk="0" fontAlgn="base" hangingPunct="0">
        <a:spcBef>
          <a:spcPct val="0"/>
        </a:spcBef>
        <a:spcAft>
          <a:spcPct val="0"/>
        </a:spcAft>
        <a:defRPr sz="4000" b="1">
          <a:solidFill>
            <a:srgbClr val="333399"/>
          </a:solidFill>
          <a:latin typeface="Arial" charset="0"/>
        </a:defRPr>
      </a:lvl2pPr>
      <a:lvl3pPr algn="ctr" rtl="0" eaLnBrk="0" fontAlgn="base" hangingPunct="0">
        <a:spcBef>
          <a:spcPct val="0"/>
        </a:spcBef>
        <a:spcAft>
          <a:spcPct val="0"/>
        </a:spcAft>
        <a:defRPr sz="4000" b="1">
          <a:solidFill>
            <a:srgbClr val="333399"/>
          </a:solidFill>
          <a:latin typeface="Arial" charset="0"/>
        </a:defRPr>
      </a:lvl3pPr>
      <a:lvl4pPr algn="ctr" rtl="0" eaLnBrk="0" fontAlgn="base" hangingPunct="0">
        <a:spcBef>
          <a:spcPct val="0"/>
        </a:spcBef>
        <a:spcAft>
          <a:spcPct val="0"/>
        </a:spcAft>
        <a:defRPr sz="4000" b="1">
          <a:solidFill>
            <a:srgbClr val="333399"/>
          </a:solidFill>
          <a:latin typeface="Arial" charset="0"/>
        </a:defRPr>
      </a:lvl4pPr>
      <a:lvl5pPr algn="ctr" rtl="0" eaLnBrk="0" fontAlgn="base" hangingPunct="0">
        <a:spcBef>
          <a:spcPct val="0"/>
        </a:spcBef>
        <a:spcAft>
          <a:spcPct val="0"/>
        </a:spcAft>
        <a:defRPr sz="4000" b="1">
          <a:solidFill>
            <a:srgbClr val="333399"/>
          </a:solidFill>
          <a:latin typeface="Arial" charset="0"/>
        </a:defRPr>
      </a:lvl5pPr>
      <a:lvl6pPr marL="457200" algn="ctr" rtl="0" fontAlgn="base">
        <a:spcBef>
          <a:spcPct val="0"/>
        </a:spcBef>
        <a:spcAft>
          <a:spcPct val="0"/>
        </a:spcAft>
        <a:defRPr sz="4000" b="1">
          <a:solidFill>
            <a:srgbClr val="333399"/>
          </a:solidFill>
          <a:latin typeface="Arial" charset="0"/>
        </a:defRPr>
      </a:lvl6pPr>
      <a:lvl7pPr marL="914400" algn="ctr" rtl="0" fontAlgn="base">
        <a:spcBef>
          <a:spcPct val="0"/>
        </a:spcBef>
        <a:spcAft>
          <a:spcPct val="0"/>
        </a:spcAft>
        <a:defRPr sz="4000" b="1">
          <a:solidFill>
            <a:srgbClr val="333399"/>
          </a:solidFill>
          <a:latin typeface="Arial" charset="0"/>
        </a:defRPr>
      </a:lvl7pPr>
      <a:lvl8pPr marL="1371600" algn="ctr" rtl="0" fontAlgn="base">
        <a:spcBef>
          <a:spcPct val="0"/>
        </a:spcBef>
        <a:spcAft>
          <a:spcPct val="0"/>
        </a:spcAft>
        <a:defRPr sz="4000" b="1">
          <a:solidFill>
            <a:srgbClr val="333399"/>
          </a:solidFill>
          <a:latin typeface="Arial" charset="0"/>
        </a:defRPr>
      </a:lvl8pPr>
      <a:lvl9pPr marL="1828800" algn="ctr" rtl="0" fontAlgn="base">
        <a:spcBef>
          <a:spcPct val="0"/>
        </a:spcBef>
        <a:spcAft>
          <a:spcPct val="0"/>
        </a:spcAft>
        <a:defRPr sz="4000" b="1">
          <a:solidFill>
            <a:srgbClr val="333399"/>
          </a:solidFill>
          <a:latin typeface="Arial" charset="0"/>
        </a:defRPr>
      </a:lvl9pPr>
    </p:titleStyle>
    <p:bodyStyle>
      <a:lvl1pPr marL="342900" indent="-342900" algn="l" rtl="0" eaLnBrk="0" fontAlgn="base" hangingPunct="0">
        <a:spcBef>
          <a:spcPct val="20000"/>
        </a:spcBef>
        <a:spcAft>
          <a:spcPct val="0"/>
        </a:spcAft>
        <a:buChar char="•"/>
        <a:defRPr sz="3200">
          <a:solidFill>
            <a:srgbClr val="0A5DA2"/>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2"/>
          </a:solidFill>
          <a:latin typeface="+mn-lt"/>
        </a:defRPr>
      </a:lvl2pPr>
      <a:lvl3pPr marL="1143000" indent="-228600" algn="l" rtl="0" eaLnBrk="0" fontAlgn="base" hangingPunct="0">
        <a:spcBef>
          <a:spcPct val="20000"/>
        </a:spcBef>
        <a:spcAft>
          <a:spcPct val="0"/>
        </a:spcAft>
        <a:buChar char="•"/>
        <a:defRPr sz="2400">
          <a:solidFill>
            <a:srgbClr val="C00000"/>
          </a:solidFill>
          <a:latin typeface="+mn-lt"/>
        </a:defRPr>
      </a:lvl3pPr>
      <a:lvl4pPr marL="1600200" indent="-228600" algn="l" rtl="0" eaLnBrk="0" fontAlgn="base" hangingPunct="0">
        <a:spcBef>
          <a:spcPct val="20000"/>
        </a:spcBef>
        <a:spcAft>
          <a:spcPct val="0"/>
        </a:spcAft>
        <a:buChar char="–"/>
        <a:defRPr sz="2000">
          <a:solidFill>
            <a:srgbClr val="3366FF"/>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bg1"/>
          </a:solidFill>
          <a:latin typeface="+mn-lt"/>
        </a:defRPr>
      </a:lvl6pPr>
      <a:lvl7pPr marL="2971800" indent="-228600" algn="l" rtl="0" fontAlgn="base">
        <a:spcBef>
          <a:spcPct val="20000"/>
        </a:spcBef>
        <a:spcAft>
          <a:spcPct val="0"/>
        </a:spcAft>
        <a:buChar char="»"/>
        <a:defRPr sz="2000">
          <a:solidFill>
            <a:schemeClr val="bg1"/>
          </a:solidFill>
          <a:latin typeface="+mn-lt"/>
        </a:defRPr>
      </a:lvl7pPr>
      <a:lvl8pPr marL="3429000" indent="-228600" algn="l" rtl="0" fontAlgn="base">
        <a:spcBef>
          <a:spcPct val="20000"/>
        </a:spcBef>
        <a:spcAft>
          <a:spcPct val="0"/>
        </a:spcAft>
        <a:buChar char="»"/>
        <a:defRPr sz="2000">
          <a:solidFill>
            <a:schemeClr val="bg1"/>
          </a:solidFill>
          <a:latin typeface="+mn-lt"/>
        </a:defRPr>
      </a:lvl8pPr>
      <a:lvl9pPr marL="3886200" indent="-228600" algn="l" rtl="0" fontAlgn="base">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190446" y="44450"/>
            <a:ext cx="7496354" cy="7318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457200" y="1112808"/>
            <a:ext cx="8229600" cy="501335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1040" name="Line 16"/>
          <p:cNvSpPr>
            <a:spLocks noChangeShapeType="1"/>
          </p:cNvSpPr>
          <p:nvPr userDrawn="1"/>
        </p:nvSpPr>
        <p:spPr bwMode="auto">
          <a:xfrm flipV="1">
            <a:off x="1306416" y="852488"/>
            <a:ext cx="7132320" cy="1587"/>
          </a:xfrm>
          <a:prstGeom prst="line">
            <a:avLst/>
          </a:prstGeom>
          <a:noFill/>
          <a:ln w="12700">
            <a:solidFill>
              <a:srgbClr val="E8112D"/>
            </a:solidFill>
            <a:round/>
            <a:headEnd/>
            <a:tailEnd/>
          </a:ln>
          <a:effectLst/>
        </p:spPr>
        <p:txBody>
          <a:bodyPr/>
          <a:lstStyle/>
          <a:p>
            <a:pPr>
              <a:defRPr/>
            </a:pPr>
            <a:endParaRPr lang="en-US" b="0" dirty="0">
              <a:solidFill>
                <a:srgbClr val="000000"/>
              </a:solidFill>
            </a:endParaRPr>
          </a:p>
        </p:txBody>
      </p:sp>
      <p:sp>
        <p:nvSpPr>
          <p:cNvPr id="1041" name="Line 17"/>
          <p:cNvSpPr>
            <a:spLocks noChangeShapeType="1"/>
          </p:cNvSpPr>
          <p:nvPr userDrawn="1"/>
        </p:nvSpPr>
        <p:spPr bwMode="auto">
          <a:xfrm>
            <a:off x="1306416" y="790575"/>
            <a:ext cx="7132320" cy="0"/>
          </a:xfrm>
          <a:prstGeom prst="line">
            <a:avLst/>
          </a:prstGeom>
          <a:noFill/>
          <a:ln w="44450">
            <a:solidFill>
              <a:srgbClr val="4176C3"/>
            </a:solidFill>
            <a:round/>
            <a:headEnd/>
            <a:tailEnd/>
          </a:ln>
          <a:effectLst/>
        </p:spPr>
        <p:txBody>
          <a:bodyPr/>
          <a:lstStyle/>
          <a:p>
            <a:pPr>
              <a:defRPr/>
            </a:pPr>
            <a:endParaRPr lang="en-US" b="0" dirty="0">
              <a:solidFill>
                <a:srgbClr val="000000"/>
              </a:solidFill>
            </a:endParaRPr>
          </a:p>
        </p:txBody>
      </p:sp>
      <p:pic>
        <p:nvPicPr>
          <p:cNvPr id="1033" name="Picture 10"/>
          <p:cNvPicPr>
            <a:picLocks noChangeAspect="1" noChangeArrowheads="1"/>
          </p:cNvPicPr>
          <p:nvPr userDrawn="1"/>
        </p:nvPicPr>
        <p:blipFill>
          <a:blip r:embed="rId15" cstate="print"/>
          <a:srcRect/>
          <a:stretch>
            <a:fillRect/>
          </a:stretch>
        </p:blipFill>
        <p:spPr bwMode="auto">
          <a:xfrm>
            <a:off x="37833" y="0"/>
            <a:ext cx="1290638" cy="949325"/>
          </a:xfrm>
          <a:prstGeom prst="rect">
            <a:avLst/>
          </a:prstGeom>
          <a:noFill/>
          <a:ln w="9525">
            <a:noFill/>
            <a:miter lim="800000"/>
            <a:headEnd/>
            <a:tailEnd/>
          </a:ln>
        </p:spPr>
      </p:pic>
      <p:sp>
        <p:nvSpPr>
          <p:cNvPr id="10" name="Text Box 9"/>
          <p:cNvSpPr txBox="1">
            <a:spLocks noChangeArrowheads="1"/>
          </p:cNvSpPr>
          <p:nvPr userDrawn="1"/>
        </p:nvSpPr>
        <p:spPr bwMode="auto">
          <a:xfrm>
            <a:off x="673100" y="6454775"/>
            <a:ext cx="3962400" cy="304800"/>
          </a:xfrm>
          <a:prstGeom prst="rect">
            <a:avLst/>
          </a:prstGeom>
          <a:noFill/>
          <a:ln w="9525">
            <a:noFill/>
            <a:miter lim="800000"/>
            <a:headEnd/>
            <a:tailEnd/>
          </a:ln>
          <a:effectLst/>
        </p:spPr>
        <p:txBody>
          <a:bodyPr>
            <a:spAutoFit/>
          </a:bodyPr>
          <a:lstStyle/>
          <a:p>
            <a:pPr>
              <a:defRPr/>
            </a:pPr>
            <a:r>
              <a:rPr lang="en-US" sz="700">
                <a:solidFill>
                  <a:srgbClr val="990000"/>
                </a:solidFill>
              </a:rPr>
              <a:t>An Academic Research Organization of </a:t>
            </a:r>
          </a:p>
          <a:p>
            <a:pPr>
              <a:defRPr/>
            </a:pPr>
            <a:r>
              <a:rPr lang="en-US" sz="700">
                <a:solidFill>
                  <a:srgbClr val="990000"/>
                </a:solidFill>
              </a:rPr>
              <a:t>Brigham and Women’s Hospital and Harvard Medical School</a:t>
            </a:r>
          </a:p>
        </p:txBody>
      </p:sp>
      <p:pic>
        <p:nvPicPr>
          <p:cNvPr id="11" name="Picture 2"/>
          <p:cNvPicPr>
            <a:picLocks noChangeAspect="1" noChangeArrowheads="1"/>
          </p:cNvPicPr>
          <p:nvPr userDrawn="1"/>
        </p:nvPicPr>
        <p:blipFill>
          <a:blip r:embed="rId16" cstate="print"/>
          <a:srcRect l="2838" t="5727" r="83394" b="33792"/>
          <a:stretch>
            <a:fillRect/>
          </a:stretch>
        </p:blipFill>
        <p:spPr bwMode="auto">
          <a:xfrm>
            <a:off x="212734" y="6494462"/>
            <a:ext cx="205324" cy="237744"/>
          </a:xfrm>
          <a:prstGeom prst="rect">
            <a:avLst/>
          </a:prstGeom>
          <a:noFill/>
          <a:ln w="9525">
            <a:noFill/>
            <a:miter lim="800000"/>
            <a:headEnd/>
            <a:tailEnd/>
          </a:ln>
        </p:spPr>
      </p:pic>
      <p:pic>
        <p:nvPicPr>
          <p:cNvPr id="12" name="Picture 1" descr="HMS_Affiliate_NEW_8.eps"/>
          <p:cNvPicPr>
            <a:picLocks noChangeAspect="1"/>
          </p:cNvPicPr>
          <p:nvPr userDrawn="1"/>
        </p:nvPicPr>
        <p:blipFill>
          <a:blip r:embed="rId17" cstate="print"/>
          <a:srcRect r="85854"/>
          <a:stretch>
            <a:fillRect/>
          </a:stretch>
        </p:blipFill>
        <p:spPr bwMode="auto">
          <a:xfrm>
            <a:off x="454614" y="6500812"/>
            <a:ext cx="189310" cy="228600"/>
          </a:xfrm>
          <a:prstGeom prst="rect">
            <a:avLst/>
          </a:prstGeom>
          <a:noFill/>
          <a:ln w="9525">
            <a:noFill/>
            <a:miter lim="800000"/>
            <a:headEnd/>
            <a:tailEnd/>
          </a:ln>
        </p:spPr>
      </p:pic>
      <p:pic>
        <p:nvPicPr>
          <p:cNvPr id="13" name="Picture 12" descr="TIMI heart_type inside_F.tif"/>
          <p:cNvPicPr>
            <a:picLocks noChangeAspect="1"/>
          </p:cNvPicPr>
          <p:nvPr userDrawn="1"/>
        </p:nvPicPr>
        <p:blipFill>
          <a:blip r:embed="rId18" cstate="print"/>
          <a:srcRect b="34756"/>
          <a:stretch>
            <a:fillRect/>
          </a:stretch>
        </p:blipFill>
        <p:spPr>
          <a:xfrm>
            <a:off x="8474717" y="62851"/>
            <a:ext cx="424165" cy="686272"/>
          </a:xfrm>
          <a:prstGeom prst="rect">
            <a:avLst/>
          </a:prstGeom>
        </p:spPr>
      </p:pic>
    </p:spTree>
    <p:extLst>
      <p:ext uri="{BB962C8B-B14F-4D97-AF65-F5344CB8AC3E}">
        <p14:creationId xmlns:p14="http://schemas.microsoft.com/office/powerpoint/2010/main" val="1477214085"/>
      </p:ext>
    </p:extLst>
  </p:cSld>
  <p:clrMap bg1="lt1" tx1="dk1" bg2="lt2" tx2="dk2" accent1="accent1" accent2="accent2" accent3="accent3" accent4="accent4" accent5="accent5" accent6="accent6" hlink="hlink" folHlink="folHlink"/>
  <p:sldLayoutIdLst>
    <p:sldLayoutId id="2147484879" r:id="rId1"/>
    <p:sldLayoutId id="2147484880" r:id="rId2"/>
    <p:sldLayoutId id="2147484881" r:id="rId3"/>
    <p:sldLayoutId id="2147484882" r:id="rId4"/>
    <p:sldLayoutId id="2147484883" r:id="rId5"/>
    <p:sldLayoutId id="2147484884" r:id="rId6"/>
    <p:sldLayoutId id="2147484885" r:id="rId7"/>
    <p:sldLayoutId id="2147484886" r:id="rId8"/>
    <p:sldLayoutId id="2147484887" r:id="rId9"/>
    <p:sldLayoutId id="2147484888" r:id="rId10"/>
    <p:sldLayoutId id="2147484889" r:id="rId11"/>
    <p:sldLayoutId id="2147484890" r:id="rId12"/>
    <p:sldLayoutId id="2147484891" r:id="rId13"/>
  </p:sldLayoutIdLst>
  <p:hf hdr="0" ftr="0" dt="0"/>
  <p:txStyles>
    <p:titleStyle>
      <a:lvl1pPr algn="ctr" rtl="0" eaLnBrk="0" fontAlgn="base" hangingPunct="0">
        <a:spcBef>
          <a:spcPct val="0"/>
        </a:spcBef>
        <a:spcAft>
          <a:spcPct val="0"/>
        </a:spcAft>
        <a:defRPr sz="3600" b="1">
          <a:solidFill>
            <a:srgbClr val="C00000"/>
          </a:solidFill>
          <a:latin typeface="+mj-lt"/>
          <a:ea typeface="+mj-ea"/>
          <a:cs typeface="+mj-cs"/>
        </a:defRPr>
      </a:lvl1pPr>
      <a:lvl2pPr algn="ctr" rtl="0" eaLnBrk="0" fontAlgn="base" hangingPunct="0">
        <a:spcBef>
          <a:spcPct val="0"/>
        </a:spcBef>
        <a:spcAft>
          <a:spcPct val="0"/>
        </a:spcAft>
        <a:defRPr sz="4000" b="1">
          <a:solidFill>
            <a:srgbClr val="333399"/>
          </a:solidFill>
          <a:latin typeface="Arial" charset="0"/>
        </a:defRPr>
      </a:lvl2pPr>
      <a:lvl3pPr algn="ctr" rtl="0" eaLnBrk="0" fontAlgn="base" hangingPunct="0">
        <a:spcBef>
          <a:spcPct val="0"/>
        </a:spcBef>
        <a:spcAft>
          <a:spcPct val="0"/>
        </a:spcAft>
        <a:defRPr sz="4000" b="1">
          <a:solidFill>
            <a:srgbClr val="333399"/>
          </a:solidFill>
          <a:latin typeface="Arial" charset="0"/>
        </a:defRPr>
      </a:lvl3pPr>
      <a:lvl4pPr algn="ctr" rtl="0" eaLnBrk="0" fontAlgn="base" hangingPunct="0">
        <a:spcBef>
          <a:spcPct val="0"/>
        </a:spcBef>
        <a:spcAft>
          <a:spcPct val="0"/>
        </a:spcAft>
        <a:defRPr sz="4000" b="1">
          <a:solidFill>
            <a:srgbClr val="333399"/>
          </a:solidFill>
          <a:latin typeface="Arial" charset="0"/>
        </a:defRPr>
      </a:lvl4pPr>
      <a:lvl5pPr algn="ctr" rtl="0" eaLnBrk="0" fontAlgn="base" hangingPunct="0">
        <a:spcBef>
          <a:spcPct val="0"/>
        </a:spcBef>
        <a:spcAft>
          <a:spcPct val="0"/>
        </a:spcAft>
        <a:defRPr sz="4000" b="1">
          <a:solidFill>
            <a:srgbClr val="333399"/>
          </a:solidFill>
          <a:latin typeface="Arial" charset="0"/>
        </a:defRPr>
      </a:lvl5pPr>
      <a:lvl6pPr marL="457200" algn="ctr" rtl="0" fontAlgn="base">
        <a:spcBef>
          <a:spcPct val="0"/>
        </a:spcBef>
        <a:spcAft>
          <a:spcPct val="0"/>
        </a:spcAft>
        <a:defRPr sz="4000" b="1">
          <a:solidFill>
            <a:srgbClr val="333399"/>
          </a:solidFill>
          <a:latin typeface="Arial" charset="0"/>
        </a:defRPr>
      </a:lvl6pPr>
      <a:lvl7pPr marL="914400" algn="ctr" rtl="0" fontAlgn="base">
        <a:spcBef>
          <a:spcPct val="0"/>
        </a:spcBef>
        <a:spcAft>
          <a:spcPct val="0"/>
        </a:spcAft>
        <a:defRPr sz="4000" b="1">
          <a:solidFill>
            <a:srgbClr val="333399"/>
          </a:solidFill>
          <a:latin typeface="Arial" charset="0"/>
        </a:defRPr>
      </a:lvl7pPr>
      <a:lvl8pPr marL="1371600" algn="ctr" rtl="0" fontAlgn="base">
        <a:spcBef>
          <a:spcPct val="0"/>
        </a:spcBef>
        <a:spcAft>
          <a:spcPct val="0"/>
        </a:spcAft>
        <a:defRPr sz="4000" b="1">
          <a:solidFill>
            <a:srgbClr val="333399"/>
          </a:solidFill>
          <a:latin typeface="Arial" charset="0"/>
        </a:defRPr>
      </a:lvl8pPr>
      <a:lvl9pPr marL="1828800" algn="ctr" rtl="0" fontAlgn="base">
        <a:spcBef>
          <a:spcPct val="0"/>
        </a:spcBef>
        <a:spcAft>
          <a:spcPct val="0"/>
        </a:spcAft>
        <a:defRPr sz="4000" b="1">
          <a:solidFill>
            <a:srgbClr val="333399"/>
          </a:solidFill>
          <a:latin typeface="Arial" charset="0"/>
        </a:defRPr>
      </a:lvl9pPr>
    </p:titleStyle>
    <p:bodyStyle>
      <a:lvl1pPr marL="342900" indent="-342900" algn="l" rtl="0" eaLnBrk="0" fontAlgn="base" hangingPunct="0">
        <a:spcBef>
          <a:spcPct val="20000"/>
        </a:spcBef>
        <a:spcAft>
          <a:spcPct val="0"/>
        </a:spcAft>
        <a:buChar char="•"/>
        <a:defRPr sz="3200">
          <a:solidFill>
            <a:srgbClr val="0A5DA2"/>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2"/>
          </a:solidFill>
          <a:latin typeface="+mn-lt"/>
        </a:defRPr>
      </a:lvl2pPr>
      <a:lvl3pPr marL="1143000" indent="-228600" algn="l" rtl="0" eaLnBrk="0" fontAlgn="base" hangingPunct="0">
        <a:spcBef>
          <a:spcPct val="20000"/>
        </a:spcBef>
        <a:spcAft>
          <a:spcPct val="0"/>
        </a:spcAft>
        <a:buChar char="•"/>
        <a:defRPr sz="2400">
          <a:solidFill>
            <a:srgbClr val="C00000"/>
          </a:solidFill>
          <a:latin typeface="+mn-lt"/>
        </a:defRPr>
      </a:lvl3pPr>
      <a:lvl4pPr marL="1600200" indent="-228600" algn="l" rtl="0" eaLnBrk="0" fontAlgn="base" hangingPunct="0">
        <a:spcBef>
          <a:spcPct val="20000"/>
        </a:spcBef>
        <a:spcAft>
          <a:spcPct val="0"/>
        </a:spcAft>
        <a:buChar char="–"/>
        <a:defRPr sz="2000">
          <a:solidFill>
            <a:srgbClr val="3366FF"/>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bg1"/>
          </a:solidFill>
          <a:latin typeface="+mn-lt"/>
        </a:defRPr>
      </a:lvl6pPr>
      <a:lvl7pPr marL="2971800" indent="-228600" algn="l" rtl="0" fontAlgn="base">
        <a:spcBef>
          <a:spcPct val="20000"/>
        </a:spcBef>
        <a:spcAft>
          <a:spcPct val="0"/>
        </a:spcAft>
        <a:buChar char="»"/>
        <a:defRPr sz="2000">
          <a:solidFill>
            <a:schemeClr val="bg1"/>
          </a:solidFill>
          <a:latin typeface="+mn-lt"/>
        </a:defRPr>
      </a:lvl7pPr>
      <a:lvl8pPr marL="3429000" indent="-228600" algn="l" rtl="0" fontAlgn="base">
        <a:spcBef>
          <a:spcPct val="20000"/>
        </a:spcBef>
        <a:spcAft>
          <a:spcPct val="0"/>
        </a:spcAft>
        <a:buChar char="»"/>
        <a:defRPr sz="2000">
          <a:solidFill>
            <a:schemeClr val="bg1"/>
          </a:solidFill>
          <a:latin typeface="+mn-lt"/>
        </a:defRPr>
      </a:lvl8pPr>
      <a:lvl9pPr marL="3886200" indent="-228600" algn="l" rtl="0" fontAlgn="base">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6738" name="Picture 5"/>
          <p:cNvPicPr>
            <a:picLocks noChangeAspect="1" noChangeArrowheads="1"/>
          </p:cNvPicPr>
          <p:nvPr/>
        </p:nvPicPr>
        <p:blipFill>
          <a:blip r:embed="rId3" cstate="print"/>
          <a:srcRect/>
          <a:stretch>
            <a:fillRect/>
          </a:stretch>
        </p:blipFill>
        <p:spPr bwMode="auto">
          <a:xfrm>
            <a:off x="3349625" y="206426"/>
            <a:ext cx="2468563" cy="1816100"/>
          </a:xfrm>
          <a:prstGeom prst="rect">
            <a:avLst/>
          </a:prstGeom>
          <a:noFill/>
          <a:ln w="9525">
            <a:noFill/>
            <a:miter lim="800000"/>
            <a:headEnd/>
            <a:tailEnd/>
          </a:ln>
        </p:spPr>
      </p:pic>
      <p:sp>
        <p:nvSpPr>
          <p:cNvPr id="5" name="Rectangle 2"/>
          <p:cNvSpPr>
            <a:spLocks noGrp="1" noChangeArrowheads="1"/>
          </p:cNvSpPr>
          <p:nvPr>
            <p:ph type="ctrTitle"/>
          </p:nvPr>
        </p:nvSpPr>
        <p:spPr>
          <a:xfrm>
            <a:off x="323528" y="1859692"/>
            <a:ext cx="8604956" cy="2048256"/>
          </a:xfrm>
        </p:spPr>
        <p:txBody>
          <a:bodyPr/>
          <a:lstStyle/>
          <a:p>
            <a:r>
              <a:rPr lang="en-US" sz="2800" dirty="0">
                <a:solidFill>
                  <a:srgbClr val="1F497D"/>
                </a:solidFill>
              </a:rPr>
              <a:t>Reduction in Ischemic Events with </a:t>
            </a:r>
            <a:r>
              <a:rPr lang="en-US" sz="2800" dirty="0" err="1">
                <a:solidFill>
                  <a:srgbClr val="1F497D"/>
                </a:solidFill>
              </a:rPr>
              <a:t>Ticagrelor</a:t>
            </a:r>
            <a:r>
              <a:rPr lang="en-US" sz="2800" dirty="0">
                <a:solidFill>
                  <a:srgbClr val="1F497D"/>
                </a:solidFill>
              </a:rPr>
              <a:t> in Diabetic Patients from the PEGASUS-TIMI 54 Trial</a:t>
            </a:r>
            <a:r>
              <a:rPr lang="en-US" sz="3200" i="1" dirty="0" smtClean="0">
                <a:solidFill>
                  <a:srgbClr val="0A5DA2"/>
                </a:solidFill>
              </a:rPr>
              <a:t/>
            </a:r>
            <a:br>
              <a:rPr lang="en-US" sz="3200" i="1" dirty="0" smtClean="0">
                <a:solidFill>
                  <a:srgbClr val="0A5DA2"/>
                </a:solidFill>
              </a:rPr>
            </a:br>
            <a:endParaRPr lang="en-US" sz="3200" dirty="0">
              <a:solidFill>
                <a:srgbClr val="0A5DA2"/>
              </a:solidFill>
            </a:endParaRPr>
          </a:p>
        </p:txBody>
      </p:sp>
      <p:sp>
        <p:nvSpPr>
          <p:cNvPr id="6" name="Rectangle 3"/>
          <p:cNvSpPr>
            <a:spLocks noChangeArrowheads="1"/>
          </p:cNvSpPr>
          <p:nvPr/>
        </p:nvSpPr>
        <p:spPr bwMode="auto">
          <a:xfrm>
            <a:off x="431540" y="3394848"/>
            <a:ext cx="8388932" cy="1354264"/>
          </a:xfrm>
          <a:prstGeom prst="rect">
            <a:avLst/>
          </a:prstGeom>
          <a:noFill/>
          <a:ln w="9525">
            <a:noFill/>
            <a:miter lim="800000"/>
            <a:headEnd/>
            <a:tailEnd/>
          </a:ln>
          <a:effectLst/>
        </p:spPr>
        <p:txBody>
          <a:bodyPr/>
          <a:lstStyle/>
          <a:p>
            <a:pPr algn="ctr" eaLnBrk="1" hangingPunct="1">
              <a:spcBef>
                <a:spcPct val="20000"/>
              </a:spcBef>
            </a:pPr>
            <a:r>
              <a:rPr lang="en-US" sz="2400" dirty="0">
                <a:solidFill>
                  <a:srgbClr val="1F497D"/>
                </a:solidFill>
              </a:rPr>
              <a:t>Deepak L. Bhatt, MD, MPH, Marc P. Bonaca, MD, MPH, Sameer Bansilal, MD, </a:t>
            </a:r>
            <a:r>
              <a:rPr lang="en-US" sz="2400" dirty="0" smtClean="0">
                <a:solidFill>
                  <a:srgbClr val="1F497D"/>
                </a:solidFill>
              </a:rPr>
              <a:t>MS, </a:t>
            </a:r>
            <a:r>
              <a:rPr lang="en-US" sz="2400" dirty="0">
                <a:solidFill>
                  <a:srgbClr val="1F497D"/>
                </a:solidFill>
              </a:rPr>
              <a:t>Dominick J. Angiolillo</a:t>
            </a:r>
            <a:r>
              <a:rPr lang="en-US" sz="2400" dirty="0" smtClean="0">
                <a:solidFill>
                  <a:srgbClr val="1F497D"/>
                </a:solidFill>
              </a:rPr>
              <a:t>, </a:t>
            </a:r>
            <a:r>
              <a:rPr lang="en-US" sz="2400" dirty="0">
                <a:solidFill>
                  <a:srgbClr val="1F497D"/>
                </a:solidFill>
              </a:rPr>
              <a:t>MD, PhD, Marc Cohen, MD, Robert F. Storey, MD, Kyungah Im, PhD, Sabina A. Murphy, MPH, Peter Held, MD, PhD, Eugene Braunwald, MD, Marc S. Sabatine, MD, MPH, Ph. Gabriel Steg </a:t>
            </a:r>
            <a:r>
              <a:rPr lang="en-US" sz="2400" dirty="0" smtClean="0">
                <a:solidFill>
                  <a:srgbClr val="1F497D"/>
                </a:solidFill>
              </a:rPr>
              <a:t>MD, on </a:t>
            </a:r>
            <a:r>
              <a:rPr lang="en-US" sz="2400" dirty="0">
                <a:solidFill>
                  <a:srgbClr val="1F497D"/>
                </a:solidFill>
              </a:rPr>
              <a:t>behalf of the </a:t>
            </a:r>
            <a:r>
              <a:rPr lang="en-US" sz="2400" dirty="0" smtClean="0">
                <a:solidFill>
                  <a:srgbClr val="1F497D"/>
                </a:solidFill>
              </a:rPr>
              <a:t>PEGASUS-TIMI 54 </a:t>
            </a:r>
            <a:r>
              <a:rPr lang="en-US" sz="2400" b="1" dirty="0" smtClean="0">
                <a:solidFill>
                  <a:srgbClr val="1F497D"/>
                </a:solidFill>
              </a:rPr>
              <a:t>Steering Committee and Investigators</a:t>
            </a:r>
            <a:endParaRPr lang="en-US" sz="2400" b="1" dirty="0">
              <a:solidFill>
                <a:srgbClr val="1F497D"/>
              </a:solidFill>
            </a:endParaRPr>
          </a:p>
        </p:txBody>
      </p:sp>
      <p:sp>
        <p:nvSpPr>
          <p:cNvPr id="7" name="Rectangle 3"/>
          <p:cNvSpPr>
            <a:spLocks noChangeArrowheads="1"/>
          </p:cNvSpPr>
          <p:nvPr/>
        </p:nvSpPr>
        <p:spPr bwMode="auto">
          <a:xfrm>
            <a:off x="431540" y="6223531"/>
            <a:ext cx="8388932" cy="540060"/>
          </a:xfrm>
          <a:prstGeom prst="rect">
            <a:avLst/>
          </a:prstGeom>
          <a:noFill/>
          <a:ln w="9525">
            <a:noFill/>
            <a:miter lim="800000"/>
            <a:headEnd/>
            <a:tailEnd/>
          </a:ln>
          <a:effectLst/>
        </p:spPr>
        <p:txBody>
          <a:bodyPr/>
          <a:lstStyle/>
          <a:p>
            <a:pPr algn="ctr" eaLnBrk="1" hangingPunct="1">
              <a:spcBef>
                <a:spcPct val="20000"/>
              </a:spcBef>
            </a:pPr>
            <a:r>
              <a:rPr lang="en-US" sz="2400" b="1" dirty="0" smtClean="0">
                <a:latin typeface="+mj-lt"/>
                <a:ea typeface="+mj-ea"/>
                <a:cs typeface="+mj-cs"/>
              </a:rPr>
              <a:t>NCT00526474</a:t>
            </a:r>
            <a:endParaRPr lang="en-US" sz="2400" b="1" dirty="0">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p:cNvSpPr>
            <a:spLocks noGrp="1"/>
          </p:cNvSpPr>
          <p:nvPr>
            <p:ph type="title"/>
          </p:nvPr>
        </p:nvSpPr>
        <p:spPr>
          <a:xfrm>
            <a:off x="1138688" y="44450"/>
            <a:ext cx="7295738" cy="731838"/>
          </a:xfrm>
        </p:spPr>
        <p:txBody>
          <a:bodyPr/>
          <a:lstStyle/>
          <a:p>
            <a:r>
              <a:rPr lang="en-US" dirty="0">
                <a:solidFill>
                  <a:srgbClr val="C00000"/>
                </a:solidFill>
              </a:rPr>
              <a:t>Disclosures</a:t>
            </a:r>
          </a:p>
        </p:txBody>
      </p:sp>
      <p:sp>
        <p:nvSpPr>
          <p:cNvPr id="18" name="Content Placeholder 5"/>
          <p:cNvSpPr>
            <a:spLocks noGrp="1"/>
          </p:cNvSpPr>
          <p:nvPr>
            <p:ph idx="1"/>
          </p:nvPr>
        </p:nvSpPr>
        <p:spPr>
          <a:xfrm>
            <a:off x="440077" y="932836"/>
            <a:ext cx="8229600" cy="5287983"/>
          </a:xfrm>
        </p:spPr>
        <p:txBody>
          <a:bodyPr/>
          <a:lstStyle/>
          <a:p>
            <a:pPr marL="233363" indent="-233363">
              <a:spcBef>
                <a:spcPts val="1200"/>
              </a:spcBef>
            </a:pPr>
            <a:r>
              <a:rPr lang="en-US" sz="1500" b="1" dirty="0">
                <a:solidFill>
                  <a:srgbClr val="1F497D"/>
                </a:solidFill>
              </a:rPr>
              <a:t>PEGASUS-TIMI 54 </a:t>
            </a:r>
            <a:r>
              <a:rPr lang="en-US" sz="1500" b="1" dirty="0" smtClean="0">
                <a:solidFill>
                  <a:srgbClr val="1F497D"/>
                </a:solidFill>
              </a:rPr>
              <a:t>funded via grant to Brigham and Women’s Hospital by AstraZeneca</a:t>
            </a:r>
          </a:p>
          <a:p>
            <a:pPr marL="233363" indent="-233363">
              <a:spcBef>
                <a:spcPts val="1200"/>
              </a:spcBef>
            </a:pPr>
            <a:r>
              <a:rPr lang="en-US" sz="1500" b="1" dirty="0">
                <a:solidFill>
                  <a:srgbClr val="1F497D"/>
                </a:solidFill>
              </a:rPr>
              <a:t>Dr. </a:t>
            </a:r>
            <a:r>
              <a:rPr lang="en-US" sz="1500" b="1" dirty="0" smtClean="0">
                <a:solidFill>
                  <a:srgbClr val="1F497D"/>
                </a:solidFill>
              </a:rPr>
              <a:t>Bhatt </a:t>
            </a:r>
            <a:r>
              <a:rPr lang="en-US" sz="1500" b="1" dirty="0">
                <a:solidFill>
                  <a:srgbClr val="1F497D"/>
                </a:solidFill>
              </a:rPr>
              <a:t>discloses the following relationships - Advisory Board: </a:t>
            </a:r>
            <a:r>
              <a:rPr lang="en-US" sz="1500" b="1" dirty="0" err="1">
                <a:solidFill>
                  <a:srgbClr val="1F497D"/>
                </a:solidFill>
              </a:rPr>
              <a:t>Cardax</a:t>
            </a:r>
            <a:r>
              <a:rPr lang="en-US" sz="1500" b="1" dirty="0">
                <a:solidFill>
                  <a:srgbClr val="1F497D"/>
                </a:solidFill>
              </a:rPr>
              <a:t>, Elsevier Practice Update Cardiology, Medscape Cardiology, </a:t>
            </a:r>
            <a:r>
              <a:rPr lang="en-US" sz="1500" b="1" dirty="0" err="1">
                <a:solidFill>
                  <a:srgbClr val="1F497D"/>
                </a:solidFill>
              </a:rPr>
              <a:t>Regado</a:t>
            </a:r>
            <a:r>
              <a:rPr lang="en-US" sz="1500" b="1" dirty="0">
                <a:solidFill>
                  <a:srgbClr val="1F497D"/>
                </a:solidFill>
              </a:rPr>
              <a:t> Biosciences; Board of Directors: Boston VA Research Institute, Society of Cardiovascular Patient Care; Chair: American Heart Association Quality Oversight Committee; Data Monitoring Committees: Duke Clinical Research Institute, Harvard Clinical Research Institute, Mayo Clinic, Population Health Research Institute; Honoraria: American College of Cardiology (Senior Associate Editor, Clinical Trials and News, ACC.org), Belvoir Publications (Editor in Chief, Harvard Heart Letter), Duke Clinical Research Institute (clinical trial steering committees), Harvard Clinical Research Institute (clinical trial steering committee), HMP Communications (Editor in Chief, Journal of Invasive Cardiology), Journal of the American College of Cardiology (Guest Editor; Associate Editor), Population Health Research Institute (clinical trial steering committee), Slack Publications (Chief Medical Editor, Cardiology Today’s Intervention), Society of Cardiovascular Patient Care (Secretary/Treasurer), WebMD (CME steering committees); Other: Clinical Cardiology (Deputy Editor), NCDR-ACTION Registry Steering Committee (Vice-Chair), VA CART Research and Publications Committee (Chair); Research Funding: </a:t>
            </a:r>
            <a:r>
              <a:rPr lang="en-US" sz="1500" b="1" dirty="0" err="1">
                <a:solidFill>
                  <a:srgbClr val="1F497D"/>
                </a:solidFill>
              </a:rPr>
              <a:t>Amarin</a:t>
            </a:r>
            <a:r>
              <a:rPr lang="en-US" sz="1500" b="1" dirty="0">
                <a:solidFill>
                  <a:srgbClr val="1F497D"/>
                </a:solidFill>
              </a:rPr>
              <a:t>, AstraZeneca, Bristol-Myers Squibb, Eisai, Ethicon, Forest Laboratories, </a:t>
            </a:r>
            <a:r>
              <a:rPr lang="en-US" sz="1500" b="1" dirty="0" err="1">
                <a:solidFill>
                  <a:srgbClr val="1F497D"/>
                </a:solidFill>
              </a:rPr>
              <a:t>Ischemix</a:t>
            </a:r>
            <a:r>
              <a:rPr lang="en-US" sz="1500" b="1" dirty="0">
                <a:solidFill>
                  <a:srgbClr val="1F497D"/>
                </a:solidFill>
              </a:rPr>
              <a:t>, Medtronic, Pfizer, Roche, Sanofi Aventis, The Medicines Company; Royalties: Elsevier (Editor, Cardiovascular Intervention: A Companion to </a:t>
            </a:r>
            <a:r>
              <a:rPr lang="en-US" sz="1500" b="1" dirty="0" err="1">
                <a:solidFill>
                  <a:srgbClr val="1F497D"/>
                </a:solidFill>
              </a:rPr>
              <a:t>Braunwald’s</a:t>
            </a:r>
            <a:r>
              <a:rPr lang="en-US" sz="1500" b="1" dirty="0">
                <a:solidFill>
                  <a:srgbClr val="1F497D"/>
                </a:solidFill>
              </a:rPr>
              <a:t> Heart Disease); Site Co-Investigator: </a:t>
            </a:r>
            <a:r>
              <a:rPr lang="en-US" sz="1500" b="1" dirty="0" err="1">
                <a:solidFill>
                  <a:srgbClr val="1F497D"/>
                </a:solidFill>
              </a:rPr>
              <a:t>Biotronik</a:t>
            </a:r>
            <a:r>
              <a:rPr lang="en-US" sz="1500" b="1" dirty="0">
                <a:solidFill>
                  <a:srgbClr val="1F497D"/>
                </a:solidFill>
              </a:rPr>
              <a:t>, Boston Scientific, St. Jude Medical; Trustee: American College of Cardiology; Unfunded Research: </a:t>
            </a:r>
            <a:r>
              <a:rPr lang="en-US" sz="1500" b="1" dirty="0" err="1">
                <a:solidFill>
                  <a:srgbClr val="1F497D"/>
                </a:solidFill>
              </a:rPr>
              <a:t>FlowCo</a:t>
            </a:r>
            <a:r>
              <a:rPr lang="en-US" sz="1500" b="1" dirty="0">
                <a:solidFill>
                  <a:srgbClr val="1F497D"/>
                </a:solidFill>
              </a:rPr>
              <a:t>, </a:t>
            </a:r>
            <a:r>
              <a:rPr lang="en-US" sz="1500" b="1" dirty="0" err="1">
                <a:solidFill>
                  <a:srgbClr val="1F497D"/>
                </a:solidFill>
              </a:rPr>
              <a:t>PLx</a:t>
            </a:r>
            <a:r>
              <a:rPr lang="en-US" sz="1500" b="1" dirty="0">
                <a:solidFill>
                  <a:srgbClr val="1F497D"/>
                </a:solidFill>
              </a:rPr>
              <a:t> Pharma, Takeda.</a:t>
            </a:r>
          </a:p>
        </p:txBody>
      </p:sp>
    </p:spTree>
    <p:extLst>
      <p:ext uri="{BB962C8B-B14F-4D97-AF65-F5344CB8AC3E}">
        <p14:creationId xmlns:p14="http://schemas.microsoft.com/office/powerpoint/2010/main" val="39556822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2818" name="Rectangle 2"/>
          <p:cNvSpPr>
            <a:spLocks noGrp="1" noChangeArrowheads="1"/>
          </p:cNvSpPr>
          <p:nvPr>
            <p:ph type="title" idx="4294967295"/>
          </p:nvPr>
        </p:nvSpPr>
        <p:spPr>
          <a:xfrm>
            <a:off x="854075" y="44450"/>
            <a:ext cx="7413625" cy="731838"/>
          </a:xfrm>
        </p:spPr>
        <p:txBody>
          <a:bodyPr/>
          <a:lstStyle/>
          <a:p>
            <a:pPr eaLnBrk="1" hangingPunct="1"/>
            <a:r>
              <a:rPr lang="en-US" altLang="en-US" dirty="0"/>
              <a:t>Design of PEGASUS-TIMI 54</a:t>
            </a:r>
            <a:endParaRPr lang="en-US" altLang="en-US" dirty="0" smtClean="0"/>
          </a:p>
        </p:txBody>
      </p:sp>
      <p:sp>
        <p:nvSpPr>
          <p:cNvPr id="162819" name="Text Box 3"/>
          <p:cNvSpPr txBox="1">
            <a:spLocks noChangeArrowheads="1"/>
          </p:cNvSpPr>
          <p:nvPr/>
        </p:nvSpPr>
        <p:spPr bwMode="auto">
          <a:xfrm>
            <a:off x="1997075" y="1346665"/>
            <a:ext cx="5133975" cy="646331"/>
          </a:xfrm>
          <a:prstGeom prst="rect">
            <a:avLst/>
          </a:prstGeom>
          <a:noFill/>
          <a:ln w="38100">
            <a:solidFill>
              <a:srgbClr val="003366"/>
            </a:solidFill>
            <a:miter lim="800000"/>
            <a:headEnd/>
            <a:tailEnd/>
          </a:ln>
        </p:spPr>
        <p:txBody>
          <a:bodyPr>
            <a:spAutoFit/>
          </a:bodyPr>
          <a:lstStyle>
            <a:lvl1pPr eaLnBrk="0" hangingPunct="0">
              <a:spcBef>
                <a:spcPct val="20000"/>
              </a:spcBef>
              <a:buChar char="•"/>
              <a:defRPr sz="2400" b="1">
                <a:solidFill>
                  <a:schemeClr val="bg1"/>
                </a:solidFill>
                <a:latin typeface="Arial" pitchFamily="34" charset="0"/>
              </a:defRPr>
            </a:lvl1pPr>
            <a:lvl2pPr marL="742950" indent="-285750" eaLnBrk="0" hangingPunct="0">
              <a:spcBef>
                <a:spcPct val="20000"/>
              </a:spcBef>
              <a:buChar char="–"/>
              <a:defRPr sz="2400" b="1">
                <a:solidFill>
                  <a:schemeClr val="bg1"/>
                </a:solidFill>
                <a:latin typeface="Arial" pitchFamily="34" charset="0"/>
              </a:defRPr>
            </a:lvl2pPr>
            <a:lvl3pPr marL="1143000" indent="-228600" eaLnBrk="0" hangingPunct="0">
              <a:spcBef>
                <a:spcPct val="20000"/>
              </a:spcBef>
              <a:buChar char="•"/>
              <a:defRPr sz="2400" b="1">
                <a:solidFill>
                  <a:schemeClr val="bg1"/>
                </a:solidFill>
                <a:latin typeface="Arial" pitchFamily="34" charset="0"/>
              </a:defRPr>
            </a:lvl3pPr>
            <a:lvl4pPr marL="1600200" indent="-228600" eaLnBrk="0" hangingPunct="0">
              <a:spcBef>
                <a:spcPct val="20000"/>
              </a:spcBef>
              <a:buChar char="–"/>
              <a:defRPr sz="2400" b="1">
                <a:solidFill>
                  <a:schemeClr val="bg1"/>
                </a:solidFill>
                <a:latin typeface="Arial" pitchFamily="34" charset="0"/>
              </a:defRPr>
            </a:lvl4pPr>
            <a:lvl5pPr marL="2057400" indent="-228600" eaLnBrk="0" hangingPunct="0">
              <a:spcBef>
                <a:spcPct val="20000"/>
              </a:spcBef>
              <a:buChar char="»"/>
              <a:defRPr sz="2400" b="1">
                <a:solidFill>
                  <a:schemeClr val="bg1"/>
                </a:solidFill>
                <a:latin typeface="Arial" pitchFamily="34" charset="0"/>
              </a:defRPr>
            </a:lvl5pPr>
            <a:lvl6pPr marL="2514600" indent="-228600" eaLnBrk="0" fontAlgn="base" hangingPunct="0">
              <a:spcBef>
                <a:spcPct val="20000"/>
              </a:spcBef>
              <a:spcAft>
                <a:spcPct val="0"/>
              </a:spcAft>
              <a:buChar char="»"/>
              <a:defRPr sz="2400" b="1">
                <a:solidFill>
                  <a:schemeClr val="bg1"/>
                </a:solidFill>
                <a:latin typeface="Arial" pitchFamily="34" charset="0"/>
              </a:defRPr>
            </a:lvl6pPr>
            <a:lvl7pPr marL="2971800" indent="-228600" eaLnBrk="0" fontAlgn="base" hangingPunct="0">
              <a:spcBef>
                <a:spcPct val="20000"/>
              </a:spcBef>
              <a:spcAft>
                <a:spcPct val="0"/>
              </a:spcAft>
              <a:buChar char="»"/>
              <a:defRPr sz="2400" b="1">
                <a:solidFill>
                  <a:schemeClr val="bg1"/>
                </a:solidFill>
                <a:latin typeface="Arial" pitchFamily="34" charset="0"/>
              </a:defRPr>
            </a:lvl7pPr>
            <a:lvl8pPr marL="3429000" indent="-228600" eaLnBrk="0" fontAlgn="base" hangingPunct="0">
              <a:spcBef>
                <a:spcPct val="20000"/>
              </a:spcBef>
              <a:spcAft>
                <a:spcPct val="0"/>
              </a:spcAft>
              <a:buChar char="»"/>
              <a:defRPr sz="2400" b="1">
                <a:solidFill>
                  <a:schemeClr val="bg1"/>
                </a:solidFill>
                <a:latin typeface="Arial" pitchFamily="34" charset="0"/>
              </a:defRPr>
            </a:lvl8pPr>
            <a:lvl9pPr marL="3886200" indent="-228600" eaLnBrk="0" fontAlgn="base" hangingPunct="0">
              <a:spcBef>
                <a:spcPct val="20000"/>
              </a:spcBef>
              <a:spcAft>
                <a:spcPct val="0"/>
              </a:spcAft>
              <a:buChar char="»"/>
              <a:defRPr sz="2400" b="1">
                <a:solidFill>
                  <a:schemeClr val="bg1"/>
                </a:solidFill>
                <a:latin typeface="Arial" pitchFamily="34" charset="0"/>
              </a:defRPr>
            </a:lvl9pPr>
          </a:lstStyle>
          <a:p>
            <a:pPr algn="ctr" eaLnBrk="1" hangingPunct="1">
              <a:spcBef>
                <a:spcPct val="0"/>
              </a:spcBef>
              <a:buFontTx/>
              <a:buNone/>
            </a:pPr>
            <a:r>
              <a:rPr lang="en-US" altLang="en-US" sz="1800" dirty="0">
                <a:solidFill>
                  <a:schemeClr val="tx1"/>
                </a:solidFill>
                <a:ea typeface="MS PGothic" pitchFamily="34" charset="-128"/>
              </a:rPr>
              <a:t>Stable pts with history of MI 1-3 </a:t>
            </a:r>
            <a:r>
              <a:rPr lang="en-US" altLang="en-US" sz="1800" dirty="0" err="1">
                <a:solidFill>
                  <a:schemeClr val="tx1"/>
                </a:solidFill>
                <a:ea typeface="MS PGothic" pitchFamily="34" charset="-128"/>
              </a:rPr>
              <a:t>yrs</a:t>
            </a:r>
            <a:r>
              <a:rPr lang="en-US" altLang="en-US" sz="1800" dirty="0">
                <a:solidFill>
                  <a:schemeClr val="tx1"/>
                </a:solidFill>
                <a:ea typeface="MS PGothic" pitchFamily="34" charset="-128"/>
              </a:rPr>
              <a:t> prior</a:t>
            </a:r>
          </a:p>
          <a:p>
            <a:pPr algn="ctr" eaLnBrk="1" hangingPunct="1">
              <a:spcBef>
                <a:spcPct val="0"/>
              </a:spcBef>
              <a:buFontTx/>
              <a:buNone/>
            </a:pPr>
            <a:r>
              <a:rPr lang="en-US" altLang="en-US" sz="1800" dirty="0">
                <a:solidFill>
                  <a:schemeClr val="tx1"/>
                </a:solidFill>
                <a:ea typeface="MS PGothic" pitchFamily="34" charset="-128"/>
              </a:rPr>
              <a:t>+ </a:t>
            </a:r>
            <a:r>
              <a:rPr lang="en-US" altLang="en-US" sz="1800" dirty="0">
                <a:solidFill>
                  <a:schemeClr val="tx1"/>
                </a:solidFill>
                <a:ea typeface="MS PGothic" pitchFamily="34" charset="-128"/>
                <a:sym typeface="Symbol" pitchFamily="18" charset="2"/>
              </a:rPr>
              <a:t></a:t>
            </a:r>
            <a:r>
              <a:rPr lang="en-US" altLang="en-US" sz="1800" dirty="0">
                <a:solidFill>
                  <a:schemeClr val="tx1"/>
                </a:solidFill>
                <a:ea typeface="MS PGothic" pitchFamily="34" charset="-128"/>
              </a:rPr>
              <a:t>1 additional </a:t>
            </a:r>
            <a:r>
              <a:rPr lang="en-US" altLang="en-US" sz="1800" dirty="0" err="1">
                <a:solidFill>
                  <a:schemeClr val="tx1"/>
                </a:solidFill>
                <a:ea typeface="MS PGothic" pitchFamily="34" charset="-128"/>
              </a:rPr>
              <a:t>atherothrombosis</a:t>
            </a:r>
            <a:r>
              <a:rPr lang="en-US" altLang="en-US" sz="1800" dirty="0">
                <a:solidFill>
                  <a:schemeClr val="tx1"/>
                </a:solidFill>
                <a:ea typeface="MS PGothic" pitchFamily="34" charset="-128"/>
              </a:rPr>
              <a:t> risk factor*</a:t>
            </a:r>
          </a:p>
        </p:txBody>
      </p:sp>
      <p:sp>
        <p:nvSpPr>
          <p:cNvPr id="162820" name="Text Box 4"/>
          <p:cNvSpPr txBox="1">
            <a:spLocks noChangeArrowheads="1"/>
          </p:cNvSpPr>
          <p:nvPr/>
        </p:nvSpPr>
        <p:spPr bwMode="auto">
          <a:xfrm>
            <a:off x="258763" y="1665073"/>
            <a:ext cx="14351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b="1">
                <a:solidFill>
                  <a:schemeClr val="bg1"/>
                </a:solidFill>
                <a:latin typeface="Arial" pitchFamily="34" charset="0"/>
              </a:defRPr>
            </a:lvl1pPr>
            <a:lvl2pPr marL="742950" indent="-285750" eaLnBrk="0" hangingPunct="0">
              <a:spcBef>
                <a:spcPct val="20000"/>
              </a:spcBef>
              <a:buChar char="–"/>
              <a:defRPr sz="2400" b="1">
                <a:solidFill>
                  <a:schemeClr val="bg1"/>
                </a:solidFill>
                <a:latin typeface="Arial" pitchFamily="34" charset="0"/>
              </a:defRPr>
            </a:lvl2pPr>
            <a:lvl3pPr marL="1143000" indent="-228600" eaLnBrk="0" hangingPunct="0">
              <a:spcBef>
                <a:spcPct val="20000"/>
              </a:spcBef>
              <a:buChar char="•"/>
              <a:defRPr sz="2400" b="1">
                <a:solidFill>
                  <a:schemeClr val="bg1"/>
                </a:solidFill>
                <a:latin typeface="Arial" pitchFamily="34" charset="0"/>
              </a:defRPr>
            </a:lvl3pPr>
            <a:lvl4pPr marL="1600200" indent="-228600" eaLnBrk="0" hangingPunct="0">
              <a:spcBef>
                <a:spcPct val="20000"/>
              </a:spcBef>
              <a:buChar char="–"/>
              <a:defRPr sz="2400" b="1">
                <a:solidFill>
                  <a:schemeClr val="bg1"/>
                </a:solidFill>
                <a:latin typeface="Arial" pitchFamily="34" charset="0"/>
              </a:defRPr>
            </a:lvl4pPr>
            <a:lvl5pPr marL="2057400" indent="-228600" eaLnBrk="0" hangingPunct="0">
              <a:spcBef>
                <a:spcPct val="20000"/>
              </a:spcBef>
              <a:buChar char="»"/>
              <a:defRPr sz="2400" b="1">
                <a:solidFill>
                  <a:schemeClr val="bg1"/>
                </a:solidFill>
                <a:latin typeface="Arial" pitchFamily="34" charset="0"/>
              </a:defRPr>
            </a:lvl5pPr>
            <a:lvl6pPr marL="2514600" indent="-228600" eaLnBrk="0" fontAlgn="base" hangingPunct="0">
              <a:spcBef>
                <a:spcPct val="20000"/>
              </a:spcBef>
              <a:spcAft>
                <a:spcPct val="0"/>
              </a:spcAft>
              <a:buChar char="»"/>
              <a:defRPr sz="2400" b="1">
                <a:solidFill>
                  <a:schemeClr val="bg1"/>
                </a:solidFill>
                <a:latin typeface="Arial" pitchFamily="34" charset="0"/>
              </a:defRPr>
            </a:lvl6pPr>
            <a:lvl7pPr marL="2971800" indent="-228600" eaLnBrk="0" fontAlgn="base" hangingPunct="0">
              <a:spcBef>
                <a:spcPct val="20000"/>
              </a:spcBef>
              <a:spcAft>
                <a:spcPct val="0"/>
              </a:spcAft>
              <a:buChar char="»"/>
              <a:defRPr sz="2400" b="1">
                <a:solidFill>
                  <a:schemeClr val="bg1"/>
                </a:solidFill>
                <a:latin typeface="Arial" pitchFamily="34" charset="0"/>
              </a:defRPr>
            </a:lvl7pPr>
            <a:lvl8pPr marL="3429000" indent="-228600" eaLnBrk="0" fontAlgn="base" hangingPunct="0">
              <a:spcBef>
                <a:spcPct val="20000"/>
              </a:spcBef>
              <a:spcAft>
                <a:spcPct val="0"/>
              </a:spcAft>
              <a:buChar char="»"/>
              <a:defRPr sz="2400" b="1">
                <a:solidFill>
                  <a:schemeClr val="bg1"/>
                </a:solidFill>
                <a:latin typeface="Arial" pitchFamily="34" charset="0"/>
              </a:defRPr>
            </a:lvl8pPr>
            <a:lvl9pPr marL="3886200" indent="-228600" eaLnBrk="0" fontAlgn="base" hangingPunct="0">
              <a:spcBef>
                <a:spcPct val="20000"/>
              </a:spcBef>
              <a:spcAft>
                <a:spcPct val="0"/>
              </a:spcAft>
              <a:buChar char="»"/>
              <a:defRPr sz="2400" b="1">
                <a:solidFill>
                  <a:schemeClr val="bg1"/>
                </a:solidFill>
                <a:latin typeface="Arial" pitchFamily="34" charset="0"/>
              </a:defRPr>
            </a:lvl9pPr>
          </a:lstStyle>
          <a:p>
            <a:pPr algn="ctr" eaLnBrk="1" hangingPunct="1">
              <a:spcBef>
                <a:spcPct val="50000"/>
              </a:spcBef>
              <a:buFontTx/>
              <a:buNone/>
            </a:pPr>
            <a:r>
              <a:rPr lang="en-US" altLang="en-US" sz="1400" dirty="0">
                <a:solidFill>
                  <a:schemeClr val="tx1"/>
                </a:solidFill>
                <a:ea typeface="MS PGothic" pitchFamily="34" charset="-128"/>
              </a:rPr>
              <a:t>N </a:t>
            </a:r>
            <a:r>
              <a:rPr lang="en-US" altLang="en-US" sz="1400" dirty="0" smtClean="0">
                <a:solidFill>
                  <a:schemeClr val="tx1"/>
                </a:solidFill>
                <a:ea typeface="MS PGothic" pitchFamily="34" charset="-128"/>
              </a:rPr>
              <a:t>= 21,162</a:t>
            </a:r>
            <a:endParaRPr lang="en-US" altLang="en-US" sz="1400" dirty="0">
              <a:solidFill>
                <a:schemeClr val="tx1"/>
              </a:solidFill>
              <a:ea typeface="MS PGothic" pitchFamily="34" charset="-128"/>
            </a:endParaRPr>
          </a:p>
        </p:txBody>
      </p:sp>
      <p:sp>
        <p:nvSpPr>
          <p:cNvPr id="162821" name="Text Box 5"/>
          <p:cNvSpPr txBox="1">
            <a:spLocks noChangeArrowheads="1"/>
          </p:cNvSpPr>
          <p:nvPr/>
        </p:nvSpPr>
        <p:spPr bwMode="auto">
          <a:xfrm>
            <a:off x="774700" y="3478678"/>
            <a:ext cx="1917700" cy="679450"/>
          </a:xfrm>
          <a:prstGeom prst="rect">
            <a:avLst/>
          </a:prstGeom>
          <a:solidFill>
            <a:srgbClr val="C00000"/>
          </a:solidFill>
          <a:ln w="38100">
            <a:solidFill>
              <a:srgbClr val="003366"/>
            </a:solidFill>
            <a:miter lim="800000"/>
            <a:headEnd/>
            <a:tailEnd/>
          </a:ln>
        </p:spPr>
        <p:txBody>
          <a:bodyPr>
            <a:spAutoFit/>
          </a:bodyPr>
          <a:lstStyle>
            <a:lvl1pPr eaLnBrk="0" hangingPunct="0">
              <a:spcBef>
                <a:spcPct val="20000"/>
              </a:spcBef>
              <a:buChar char="•"/>
              <a:defRPr sz="2400" b="1">
                <a:solidFill>
                  <a:schemeClr val="bg1"/>
                </a:solidFill>
                <a:latin typeface="Arial" pitchFamily="34" charset="0"/>
              </a:defRPr>
            </a:lvl1pPr>
            <a:lvl2pPr marL="742950" indent="-285750" eaLnBrk="0" hangingPunct="0">
              <a:spcBef>
                <a:spcPct val="20000"/>
              </a:spcBef>
              <a:buChar char="–"/>
              <a:defRPr sz="2400" b="1">
                <a:solidFill>
                  <a:schemeClr val="bg1"/>
                </a:solidFill>
                <a:latin typeface="Arial" pitchFamily="34" charset="0"/>
              </a:defRPr>
            </a:lvl2pPr>
            <a:lvl3pPr marL="1143000" indent="-228600" eaLnBrk="0" hangingPunct="0">
              <a:spcBef>
                <a:spcPct val="20000"/>
              </a:spcBef>
              <a:buChar char="•"/>
              <a:defRPr sz="2400" b="1">
                <a:solidFill>
                  <a:schemeClr val="bg1"/>
                </a:solidFill>
                <a:latin typeface="Arial" pitchFamily="34" charset="0"/>
              </a:defRPr>
            </a:lvl3pPr>
            <a:lvl4pPr marL="1600200" indent="-228600" eaLnBrk="0" hangingPunct="0">
              <a:spcBef>
                <a:spcPct val="20000"/>
              </a:spcBef>
              <a:buChar char="–"/>
              <a:defRPr sz="2400" b="1">
                <a:solidFill>
                  <a:schemeClr val="bg1"/>
                </a:solidFill>
                <a:latin typeface="Arial" pitchFamily="34" charset="0"/>
              </a:defRPr>
            </a:lvl4pPr>
            <a:lvl5pPr marL="2057400" indent="-228600" eaLnBrk="0" hangingPunct="0">
              <a:spcBef>
                <a:spcPct val="20000"/>
              </a:spcBef>
              <a:buChar char="»"/>
              <a:defRPr sz="2400" b="1">
                <a:solidFill>
                  <a:schemeClr val="bg1"/>
                </a:solidFill>
                <a:latin typeface="Arial" pitchFamily="34" charset="0"/>
              </a:defRPr>
            </a:lvl5pPr>
            <a:lvl6pPr marL="2514600" indent="-228600" eaLnBrk="0" fontAlgn="base" hangingPunct="0">
              <a:spcBef>
                <a:spcPct val="20000"/>
              </a:spcBef>
              <a:spcAft>
                <a:spcPct val="0"/>
              </a:spcAft>
              <a:buChar char="»"/>
              <a:defRPr sz="2400" b="1">
                <a:solidFill>
                  <a:schemeClr val="bg1"/>
                </a:solidFill>
                <a:latin typeface="Arial" pitchFamily="34" charset="0"/>
              </a:defRPr>
            </a:lvl6pPr>
            <a:lvl7pPr marL="2971800" indent="-228600" eaLnBrk="0" fontAlgn="base" hangingPunct="0">
              <a:spcBef>
                <a:spcPct val="20000"/>
              </a:spcBef>
              <a:spcAft>
                <a:spcPct val="0"/>
              </a:spcAft>
              <a:buChar char="»"/>
              <a:defRPr sz="2400" b="1">
                <a:solidFill>
                  <a:schemeClr val="bg1"/>
                </a:solidFill>
                <a:latin typeface="Arial" pitchFamily="34" charset="0"/>
              </a:defRPr>
            </a:lvl7pPr>
            <a:lvl8pPr marL="3429000" indent="-228600" eaLnBrk="0" fontAlgn="base" hangingPunct="0">
              <a:spcBef>
                <a:spcPct val="20000"/>
              </a:spcBef>
              <a:spcAft>
                <a:spcPct val="0"/>
              </a:spcAft>
              <a:buChar char="»"/>
              <a:defRPr sz="2400" b="1">
                <a:solidFill>
                  <a:schemeClr val="bg1"/>
                </a:solidFill>
                <a:latin typeface="Arial" pitchFamily="34" charset="0"/>
              </a:defRPr>
            </a:lvl8pPr>
            <a:lvl9pPr marL="3886200" indent="-228600" eaLnBrk="0" fontAlgn="base" hangingPunct="0">
              <a:spcBef>
                <a:spcPct val="20000"/>
              </a:spcBef>
              <a:spcAft>
                <a:spcPct val="0"/>
              </a:spcAft>
              <a:buChar char="»"/>
              <a:defRPr sz="2400" b="1">
                <a:solidFill>
                  <a:schemeClr val="bg1"/>
                </a:solidFill>
                <a:latin typeface="Arial" pitchFamily="34" charset="0"/>
              </a:defRPr>
            </a:lvl9pPr>
          </a:lstStyle>
          <a:p>
            <a:pPr algn="ctr" eaLnBrk="1" hangingPunct="1">
              <a:spcBef>
                <a:spcPct val="0"/>
              </a:spcBef>
              <a:buFontTx/>
              <a:buNone/>
            </a:pPr>
            <a:r>
              <a:rPr lang="en-US" altLang="en-US" sz="1800" dirty="0" err="1">
                <a:solidFill>
                  <a:srgbClr val="FFFFFF"/>
                </a:solidFill>
                <a:ea typeface="MS PGothic" pitchFamily="34" charset="-128"/>
              </a:rPr>
              <a:t>Ticagrelor</a:t>
            </a:r>
            <a:r>
              <a:rPr lang="en-US" altLang="en-US" sz="1800" dirty="0">
                <a:solidFill>
                  <a:srgbClr val="FFFFFF"/>
                </a:solidFill>
                <a:ea typeface="MS PGothic" pitchFamily="34" charset="-128"/>
              </a:rPr>
              <a:t/>
            </a:r>
            <a:br>
              <a:rPr lang="en-US" altLang="en-US" sz="1800" dirty="0">
                <a:solidFill>
                  <a:srgbClr val="FFFFFF"/>
                </a:solidFill>
                <a:ea typeface="MS PGothic" pitchFamily="34" charset="-128"/>
              </a:rPr>
            </a:br>
            <a:r>
              <a:rPr lang="en-US" altLang="en-US" sz="1800" dirty="0">
                <a:solidFill>
                  <a:srgbClr val="FFFFFF"/>
                </a:solidFill>
                <a:ea typeface="MS PGothic" pitchFamily="34" charset="-128"/>
              </a:rPr>
              <a:t>90 mg bid</a:t>
            </a:r>
          </a:p>
        </p:txBody>
      </p:sp>
      <p:sp>
        <p:nvSpPr>
          <p:cNvPr id="162822" name="Text Box 6"/>
          <p:cNvSpPr txBox="1">
            <a:spLocks noChangeArrowheads="1"/>
          </p:cNvSpPr>
          <p:nvPr/>
        </p:nvSpPr>
        <p:spPr bwMode="auto">
          <a:xfrm>
            <a:off x="6172200" y="3494553"/>
            <a:ext cx="1917700" cy="647700"/>
          </a:xfrm>
          <a:prstGeom prst="rect">
            <a:avLst/>
          </a:prstGeom>
          <a:solidFill>
            <a:srgbClr val="339933"/>
          </a:solidFill>
          <a:ln w="38100">
            <a:solidFill>
              <a:srgbClr val="003366"/>
            </a:solidFill>
            <a:miter lim="800000"/>
            <a:headEnd/>
            <a:tailEnd/>
          </a:ln>
        </p:spPr>
        <p:txBody>
          <a:bodyPr>
            <a:spAutoFit/>
          </a:bodyPr>
          <a:lstStyle>
            <a:lvl1pPr eaLnBrk="0" hangingPunct="0">
              <a:spcBef>
                <a:spcPct val="20000"/>
              </a:spcBef>
              <a:buChar char="•"/>
              <a:defRPr sz="2400" b="1">
                <a:solidFill>
                  <a:schemeClr val="bg1"/>
                </a:solidFill>
                <a:latin typeface="Arial" pitchFamily="34" charset="0"/>
              </a:defRPr>
            </a:lvl1pPr>
            <a:lvl2pPr marL="742950" indent="-285750" eaLnBrk="0" hangingPunct="0">
              <a:spcBef>
                <a:spcPct val="20000"/>
              </a:spcBef>
              <a:buChar char="–"/>
              <a:defRPr sz="2400" b="1">
                <a:solidFill>
                  <a:schemeClr val="bg1"/>
                </a:solidFill>
                <a:latin typeface="Arial" pitchFamily="34" charset="0"/>
              </a:defRPr>
            </a:lvl2pPr>
            <a:lvl3pPr marL="1143000" indent="-228600" eaLnBrk="0" hangingPunct="0">
              <a:spcBef>
                <a:spcPct val="20000"/>
              </a:spcBef>
              <a:buChar char="•"/>
              <a:defRPr sz="2400" b="1">
                <a:solidFill>
                  <a:schemeClr val="bg1"/>
                </a:solidFill>
                <a:latin typeface="Arial" pitchFamily="34" charset="0"/>
              </a:defRPr>
            </a:lvl3pPr>
            <a:lvl4pPr marL="1600200" indent="-228600" eaLnBrk="0" hangingPunct="0">
              <a:spcBef>
                <a:spcPct val="20000"/>
              </a:spcBef>
              <a:buChar char="–"/>
              <a:defRPr sz="2400" b="1">
                <a:solidFill>
                  <a:schemeClr val="bg1"/>
                </a:solidFill>
                <a:latin typeface="Arial" pitchFamily="34" charset="0"/>
              </a:defRPr>
            </a:lvl4pPr>
            <a:lvl5pPr marL="2057400" indent="-228600" eaLnBrk="0" hangingPunct="0">
              <a:spcBef>
                <a:spcPct val="20000"/>
              </a:spcBef>
              <a:buChar char="»"/>
              <a:defRPr sz="2400" b="1">
                <a:solidFill>
                  <a:schemeClr val="bg1"/>
                </a:solidFill>
                <a:latin typeface="Arial" pitchFamily="34" charset="0"/>
              </a:defRPr>
            </a:lvl5pPr>
            <a:lvl6pPr marL="2514600" indent="-228600" eaLnBrk="0" fontAlgn="base" hangingPunct="0">
              <a:spcBef>
                <a:spcPct val="20000"/>
              </a:spcBef>
              <a:spcAft>
                <a:spcPct val="0"/>
              </a:spcAft>
              <a:buChar char="»"/>
              <a:defRPr sz="2400" b="1">
                <a:solidFill>
                  <a:schemeClr val="bg1"/>
                </a:solidFill>
                <a:latin typeface="Arial" pitchFamily="34" charset="0"/>
              </a:defRPr>
            </a:lvl6pPr>
            <a:lvl7pPr marL="2971800" indent="-228600" eaLnBrk="0" fontAlgn="base" hangingPunct="0">
              <a:spcBef>
                <a:spcPct val="20000"/>
              </a:spcBef>
              <a:spcAft>
                <a:spcPct val="0"/>
              </a:spcAft>
              <a:buChar char="»"/>
              <a:defRPr sz="2400" b="1">
                <a:solidFill>
                  <a:schemeClr val="bg1"/>
                </a:solidFill>
                <a:latin typeface="Arial" pitchFamily="34" charset="0"/>
              </a:defRPr>
            </a:lvl7pPr>
            <a:lvl8pPr marL="3429000" indent="-228600" eaLnBrk="0" fontAlgn="base" hangingPunct="0">
              <a:spcBef>
                <a:spcPct val="20000"/>
              </a:spcBef>
              <a:spcAft>
                <a:spcPct val="0"/>
              </a:spcAft>
              <a:buChar char="»"/>
              <a:defRPr sz="2400" b="1">
                <a:solidFill>
                  <a:schemeClr val="bg1"/>
                </a:solidFill>
                <a:latin typeface="Arial" pitchFamily="34" charset="0"/>
              </a:defRPr>
            </a:lvl8pPr>
            <a:lvl9pPr marL="3886200" indent="-228600" eaLnBrk="0" fontAlgn="base" hangingPunct="0">
              <a:spcBef>
                <a:spcPct val="20000"/>
              </a:spcBef>
              <a:spcAft>
                <a:spcPct val="0"/>
              </a:spcAft>
              <a:buChar char="»"/>
              <a:defRPr sz="2400" b="1">
                <a:solidFill>
                  <a:schemeClr val="bg1"/>
                </a:solidFill>
                <a:latin typeface="Arial" pitchFamily="34" charset="0"/>
              </a:defRPr>
            </a:lvl9pPr>
          </a:lstStyle>
          <a:p>
            <a:pPr algn="ctr" eaLnBrk="1" hangingPunct="1">
              <a:spcBef>
                <a:spcPct val="0"/>
              </a:spcBef>
              <a:buFontTx/>
              <a:buNone/>
            </a:pPr>
            <a:endParaRPr lang="en-US" altLang="en-US" sz="700" dirty="0">
              <a:solidFill>
                <a:srgbClr val="FFFFFF"/>
              </a:solidFill>
              <a:ea typeface="MS PGothic" pitchFamily="34" charset="-128"/>
            </a:endParaRPr>
          </a:p>
          <a:p>
            <a:pPr algn="ctr" eaLnBrk="1" hangingPunct="1">
              <a:spcBef>
                <a:spcPct val="0"/>
              </a:spcBef>
              <a:buFontTx/>
              <a:buNone/>
            </a:pPr>
            <a:r>
              <a:rPr lang="en-US" altLang="en-US" sz="1800" dirty="0">
                <a:solidFill>
                  <a:srgbClr val="FFFFFF"/>
                </a:solidFill>
                <a:ea typeface="MS PGothic" pitchFamily="34" charset="-128"/>
              </a:rPr>
              <a:t>Placebo</a:t>
            </a:r>
          </a:p>
          <a:p>
            <a:pPr algn="ctr" eaLnBrk="1" hangingPunct="1">
              <a:spcBef>
                <a:spcPct val="0"/>
              </a:spcBef>
              <a:buFontTx/>
              <a:buNone/>
            </a:pPr>
            <a:endParaRPr lang="en-US" altLang="en-US" sz="900" dirty="0">
              <a:solidFill>
                <a:srgbClr val="000066"/>
              </a:solidFill>
              <a:ea typeface="MS PGothic" pitchFamily="34" charset="-128"/>
            </a:endParaRPr>
          </a:p>
        </p:txBody>
      </p:sp>
      <p:sp>
        <p:nvSpPr>
          <p:cNvPr id="162823" name="Text Box 7"/>
          <p:cNvSpPr txBox="1">
            <a:spLocks noChangeArrowheads="1"/>
          </p:cNvSpPr>
          <p:nvPr/>
        </p:nvSpPr>
        <p:spPr bwMode="auto">
          <a:xfrm>
            <a:off x="1997075" y="2306536"/>
            <a:ext cx="2565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b="1">
                <a:solidFill>
                  <a:schemeClr val="bg1"/>
                </a:solidFill>
                <a:latin typeface="Arial" pitchFamily="34" charset="0"/>
              </a:defRPr>
            </a:lvl1pPr>
            <a:lvl2pPr marL="742950" indent="-285750" eaLnBrk="0" hangingPunct="0">
              <a:spcBef>
                <a:spcPct val="20000"/>
              </a:spcBef>
              <a:buChar char="–"/>
              <a:defRPr sz="2400" b="1">
                <a:solidFill>
                  <a:schemeClr val="bg1"/>
                </a:solidFill>
                <a:latin typeface="Arial" pitchFamily="34" charset="0"/>
              </a:defRPr>
            </a:lvl2pPr>
            <a:lvl3pPr marL="1143000" indent="-228600" eaLnBrk="0" hangingPunct="0">
              <a:spcBef>
                <a:spcPct val="20000"/>
              </a:spcBef>
              <a:buChar char="•"/>
              <a:defRPr sz="2400" b="1">
                <a:solidFill>
                  <a:schemeClr val="bg1"/>
                </a:solidFill>
                <a:latin typeface="Arial" pitchFamily="34" charset="0"/>
              </a:defRPr>
            </a:lvl3pPr>
            <a:lvl4pPr marL="1600200" indent="-228600" eaLnBrk="0" hangingPunct="0">
              <a:spcBef>
                <a:spcPct val="20000"/>
              </a:spcBef>
              <a:buChar char="–"/>
              <a:defRPr sz="2400" b="1">
                <a:solidFill>
                  <a:schemeClr val="bg1"/>
                </a:solidFill>
                <a:latin typeface="Arial" pitchFamily="34" charset="0"/>
              </a:defRPr>
            </a:lvl4pPr>
            <a:lvl5pPr marL="2057400" indent="-228600" eaLnBrk="0" hangingPunct="0">
              <a:spcBef>
                <a:spcPct val="20000"/>
              </a:spcBef>
              <a:buChar char="»"/>
              <a:defRPr sz="2400" b="1">
                <a:solidFill>
                  <a:schemeClr val="bg1"/>
                </a:solidFill>
                <a:latin typeface="Arial" pitchFamily="34" charset="0"/>
              </a:defRPr>
            </a:lvl5pPr>
            <a:lvl6pPr marL="2514600" indent="-228600" eaLnBrk="0" fontAlgn="base" hangingPunct="0">
              <a:spcBef>
                <a:spcPct val="20000"/>
              </a:spcBef>
              <a:spcAft>
                <a:spcPct val="0"/>
              </a:spcAft>
              <a:buChar char="»"/>
              <a:defRPr sz="2400" b="1">
                <a:solidFill>
                  <a:schemeClr val="bg1"/>
                </a:solidFill>
                <a:latin typeface="Arial" pitchFamily="34" charset="0"/>
              </a:defRPr>
            </a:lvl6pPr>
            <a:lvl7pPr marL="2971800" indent="-228600" eaLnBrk="0" fontAlgn="base" hangingPunct="0">
              <a:spcBef>
                <a:spcPct val="20000"/>
              </a:spcBef>
              <a:spcAft>
                <a:spcPct val="0"/>
              </a:spcAft>
              <a:buChar char="»"/>
              <a:defRPr sz="2400" b="1">
                <a:solidFill>
                  <a:schemeClr val="bg1"/>
                </a:solidFill>
                <a:latin typeface="Arial" pitchFamily="34" charset="0"/>
              </a:defRPr>
            </a:lvl7pPr>
            <a:lvl8pPr marL="3429000" indent="-228600" eaLnBrk="0" fontAlgn="base" hangingPunct="0">
              <a:spcBef>
                <a:spcPct val="20000"/>
              </a:spcBef>
              <a:spcAft>
                <a:spcPct val="0"/>
              </a:spcAft>
              <a:buChar char="»"/>
              <a:defRPr sz="2400" b="1">
                <a:solidFill>
                  <a:schemeClr val="bg1"/>
                </a:solidFill>
                <a:latin typeface="Arial" pitchFamily="34" charset="0"/>
              </a:defRPr>
            </a:lvl8pPr>
            <a:lvl9pPr marL="3886200" indent="-228600" eaLnBrk="0" fontAlgn="base" hangingPunct="0">
              <a:spcBef>
                <a:spcPct val="20000"/>
              </a:spcBef>
              <a:spcAft>
                <a:spcPct val="0"/>
              </a:spcAft>
              <a:buChar char="»"/>
              <a:defRPr sz="2400" b="1">
                <a:solidFill>
                  <a:schemeClr val="bg1"/>
                </a:solidFill>
                <a:latin typeface="Arial" pitchFamily="34" charset="0"/>
              </a:defRPr>
            </a:lvl9pPr>
          </a:lstStyle>
          <a:p>
            <a:pPr algn="ctr" eaLnBrk="1" hangingPunct="1">
              <a:spcBef>
                <a:spcPct val="0"/>
              </a:spcBef>
              <a:buFontTx/>
              <a:buNone/>
            </a:pPr>
            <a:r>
              <a:rPr lang="en-US" altLang="en-US" sz="1400" dirty="0" smtClean="0">
                <a:solidFill>
                  <a:schemeClr val="tx1"/>
                </a:solidFill>
                <a:ea typeface="MS PGothic" pitchFamily="34" charset="-128"/>
              </a:rPr>
              <a:t>RANDOMIZED</a:t>
            </a:r>
            <a:endParaRPr lang="en-US" altLang="en-US" sz="1400" dirty="0">
              <a:solidFill>
                <a:schemeClr val="tx1"/>
              </a:solidFill>
              <a:ea typeface="MS PGothic" pitchFamily="34" charset="-128"/>
            </a:endParaRPr>
          </a:p>
          <a:p>
            <a:pPr algn="ctr" eaLnBrk="1" hangingPunct="1">
              <a:spcBef>
                <a:spcPct val="0"/>
              </a:spcBef>
              <a:buFontTx/>
              <a:buNone/>
            </a:pPr>
            <a:r>
              <a:rPr lang="en-US" altLang="en-US" sz="1400" dirty="0">
                <a:solidFill>
                  <a:schemeClr val="tx1"/>
                </a:solidFill>
                <a:ea typeface="MS PGothic" pitchFamily="34" charset="-128"/>
              </a:rPr>
              <a:t>DOUBLE BLIND</a:t>
            </a:r>
          </a:p>
        </p:txBody>
      </p:sp>
      <p:cxnSp>
        <p:nvCxnSpPr>
          <p:cNvPr id="162824" name="AutoShape 8"/>
          <p:cNvCxnSpPr>
            <a:cxnSpLocks noChangeShapeType="1"/>
          </p:cNvCxnSpPr>
          <p:nvPr/>
        </p:nvCxnSpPr>
        <p:spPr bwMode="auto">
          <a:xfrm rot="5400000">
            <a:off x="2501900" y="1424453"/>
            <a:ext cx="1309688" cy="2824162"/>
          </a:xfrm>
          <a:prstGeom prst="bentConnector3">
            <a:avLst>
              <a:gd name="adj1" fmla="val 70421"/>
            </a:avLst>
          </a:prstGeom>
          <a:noFill/>
          <a:ln w="38100">
            <a:solidFill>
              <a:srgbClr val="003366"/>
            </a:solidFill>
            <a:miter lim="800000"/>
            <a:headEnd/>
            <a:tailEnd/>
          </a:ln>
          <a:extLst>
            <a:ext uri="{909E8E84-426E-40DD-AFC4-6F175D3DCCD1}">
              <a14:hiddenFill xmlns:a14="http://schemas.microsoft.com/office/drawing/2010/main">
                <a:noFill/>
              </a14:hiddenFill>
            </a:ext>
          </a:extLst>
        </p:spPr>
      </p:cxnSp>
      <p:cxnSp>
        <p:nvCxnSpPr>
          <p:cNvPr id="162825" name="AutoShape 9"/>
          <p:cNvCxnSpPr>
            <a:cxnSpLocks noChangeShapeType="1"/>
          </p:cNvCxnSpPr>
          <p:nvPr/>
        </p:nvCxnSpPr>
        <p:spPr bwMode="auto">
          <a:xfrm rot="16200000" flipH="1">
            <a:off x="5233194" y="1550659"/>
            <a:ext cx="1244600" cy="2573338"/>
          </a:xfrm>
          <a:prstGeom prst="bentConnector3">
            <a:avLst>
              <a:gd name="adj1" fmla="val 71556"/>
            </a:avLst>
          </a:prstGeom>
          <a:noFill/>
          <a:ln w="38100">
            <a:solidFill>
              <a:srgbClr val="003366"/>
            </a:solidFill>
            <a:miter lim="800000"/>
            <a:headEnd/>
            <a:tailEnd/>
          </a:ln>
          <a:extLst>
            <a:ext uri="{909E8E84-426E-40DD-AFC4-6F175D3DCCD1}">
              <a14:hiddenFill xmlns:a14="http://schemas.microsoft.com/office/drawing/2010/main">
                <a:noFill/>
              </a14:hiddenFill>
            </a:ext>
          </a:extLst>
        </p:spPr>
      </p:cxnSp>
      <p:sp>
        <p:nvSpPr>
          <p:cNvPr id="162826" name="Text Box 10"/>
          <p:cNvSpPr txBox="1">
            <a:spLocks noChangeArrowheads="1"/>
          </p:cNvSpPr>
          <p:nvPr/>
        </p:nvSpPr>
        <p:spPr bwMode="auto">
          <a:xfrm>
            <a:off x="2551113" y="4920128"/>
            <a:ext cx="4025900" cy="646331"/>
          </a:xfrm>
          <a:prstGeom prst="rect">
            <a:avLst/>
          </a:prstGeom>
          <a:noFill/>
          <a:ln w="38100">
            <a:solidFill>
              <a:srgbClr val="003366"/>
            </a:solidFill>
            <a:miter lim="800000"/>
            <a:headEnd/>
            <a:tailEnd/>
          </a:ln>
        </p:spPr>
        <p:txBody>
          <a:bodyPr>
            <a:spAutoFit/>
          </a:bodyPr>
          <a:lstStyle>
            <a:lvl1pPr eaLnBrk="0" hangingPunct="0">
              <a:spcBef>
                <a:spcPct val="20000"/>
              </a:spcBef>
              <a:buChar char="•"/>
              <a:defRPr sz="2400" b="1">
                <a:solidFill>
                  <a:schemeClr val="bg1"/>
                </a:solidFill>
                <a:latin typeface="Arial" pitchFamily="34" charset="0"/>
              </a:defRPr>
            </a:lvl1pPr>
            <a:lvl2pPr marL="742950" indent="-285750" eaLnBrk="0" hangingPunct="0">
              <a:spcBef>
                <a:spcPct val="20000"/>
              </a:spcBef>
              <a:buChar char="–"/>
              <a:defRPr sz="2400" b="1">
                <a:solidFill>
                  <a:schemeClr val="bg1"/>
                </a:solidFill>
                <a:latin typeface="Arial" pitchFamily="34" charset="0"/>
              </a:defRPr>
            </a:lvl2pPr>
            <a:lvl3pPr marL="1143000" indent="-228600" eaLnBrk="0" hangingPunct="0">
              <a:spcBef>
                <a:spcPct val="20000"/>
              </a:spcBef>
              <a:buChar char="•"/>
              <a:defRPr sz="2400" b="1">
                <a:solidFill>
                  <a:schemeClr val="bg1"/>
                </a:solidFill>
                <a:latin typeface="Arial" pitchFamily="34" charset="0"/>
              </a:defRPr>
            </a:lvl3pPr>
            <a:lvl4pPr marL="1600200" indent="-228600" eaLnBrk="0" hangingPunct="0">
              <a:spcBef>
                <a:spcPct val="20000"/>
              </a:spcBef>
              <a:buChar char="–"/>
              <a:defRPr sz="2400" b="1">
                <a:solidFill>
                  <a:schemeClr val="bg1"/>
                </a:solidFill>
                <a:latin typeface="Arial" pitchFamily="34" charset="0"/>
              </a:defRPr>
            </a:lvl4pPr>
            <a:lvl5pPr marL="2057400" indent="-228600" eaLnBrk="0" hangingPunct="0">
              <a:spcBef>
                <a:spcPct val="20000"/>
              </a:spcBef>
              <a:buChar char="»"/>
              <a:defRPr sz="2400" b="1">
                <a:solidFill>
                  <a:schemeClr val="bg1"/>
                </a:solidFill>
                <a:latin typeface="Arial" pitchFamily="34" charset="0"/>
              </a:defRPr>
            </a:lvl5pPr>
            <a:lvl6pPr marL="2514600" indent="-228600" eaLnBrk="0" fontAlgn="base" hangingPunct="0">
              <a:spcBef>
                <a:spcPct val="20000"/>
              </a:spcBef>
              <a:spcAft>
                <a:spcPct val="0"/>
              </a:spcAft>
              <a:buChar char="»"/>
              <a:defRPr sz="2400" b="1">
                <a:solidFill>
                  <a:schemeClr val="bg1"/>
                </a:solidFill>
                <a:latin typeface="Arial" pitchFamily="34" charset="0"/>
              </a:defRPr>
            </a:lvl6pPr>
            <a:lvl7pPr marL="2971800" indent="-228600" eaLnBrk="0" fontAlgn="base" hangingPunct="0">
              <a:spcBef>
                <a:spcPct val="20000"/>
              </a:spcBef>
              <a:spcAft>
                <a:spcPct val="0"/>
              </a:spcAft>
              <a:buChar char="»"/>
              <a:defRPr sz="2400" b="1">
                <a:solidFill>
                  <a:schemeClr val="bg1"/>
                </a:solidFill>
                <a:latin typeface="Arial" pitchFamily="34" charset="0"/>
              </a:defRPr>
            </a:lvl7pPr>
            <a:lvl8pPr marL="3429000" indent="-228600" eaLnBrk="0" fontAlgn="base" hangingPunct="0">
              <a:spcBef>
                <a:spcPct val="20000"/>
              </a:spcBef>
              <a:spcAft>
                <a:spcPct val="0"/>
              </a:spcAft>
              <a:buChar char="»"/>
              <a:defRPr sz="2400" b="1">
                <a:solidFill>
                  <a:schemeClr val="bg1"/>
                </a:solidFill>
                <a:latin typeface="Arial" pitchFamily="34" charset="0"/>
              </a:defRPr>
            </a:lvl8pPr>
            <a:lvl9pPr marL="3886200" indent="-228600" eaLnBrk="0" fontAlgn="base" hangingPunct="0">
              <a:spcBef>
                <a:spcPct val="20000"/>
              </a:spcBef>
              <a:spcAft>
                <a:spcPct val="0"/>
              </a:spcAft>
              <a:buChar char="»"/>
              <a:defRPr sz="2400" b="1">
                <a:solidFill>
                  <a:schemeClr val="bg1"/>
                </a:solidFill>
                <a:latin typeface="Arial" pitchFamily="34" charset="0"/>
              </a:defRPr>
            </a:lvl9pPr>
          </a:lstStyle>
          <a:p>
            <a:pPr algn="ctr" eaLnBrk="1" hangingPunct="1">
              <a:spcBef>
                <a:spcPct val="0"/>
              </a:spcBef>
              <a:buFontTx/>
              <a:buNone/>
            </a:pPr>
            <a:r>
              <a:rPr lang="en-US" altLang="en-US" sz="1800">
                <a:solidFill>
                  <a:schemeClr val="tx1"/>
                </a:solidFill>
                <a:ea typeface="MS PGothic" pitchFamily="34" charset="-128"/>
              </a:rPr>
              <a:t>Follow-up Visits</a:t>
            </a:r>
          </a:p>
          <a:p>
            <a:pPr algn="ctr" eaLnBrk="1" hangingPunct="1">
              <a:spcBef>
                <a:spcPct val="0"/>
              </a:spcBef>
              <a:buFontTx/>
              <a:buNone/>
            </a:pPr>
            <a:r>
              <a:rPr lang="en-US" altLang="en-US" sz="1800">
                <a:solidFill>
                  <a:schemeClr val="tx1"/>
                </a:solidFill>
                <a:ea typeface="MS PGothic" pitchFamily="34" charset="-128"/>
              </a:rPr>
              <a:t>Q4 mos for 1</a:t>
            </a:r>
            <a:r>
              <a:rPr lang="en-US" altLang="en-US" sz="1800" baseline="30000">
                <a:solidFill>
                  <a:schemeClr val="tx1"/>
                </a:solidFill>
                <a:ea typeface="MS PGothic" pitchFamily="34" charset="-128"/>
              </a:rPr>
              <a:t>st</a:t>
            </a:r>
            <a:r>
              <a:rPr lang="en-US" altLang="en-US" sz="1800">
                <a:solidFill>
                  <a:schemeClr val="tx1"/>
                </a:solidFill>
                <a:ea typeface="MS PGothic" pitchFamily="34" charset="-128"/>
              </a:rPr>
              <a:t> yr, then Q6 mos</a:t>
            </a:r>
          </a:p>
        </p:txBody>
      </p:sp>
      <p:sp>
        <p:nvSpPr>
          <p:cNvPr id="162827" name="Text Box 11"/>
          <p:cNvSpPr txBox="1">
            <a:spLocks noChangeArrowheads="1"/>
          </p:cNvSpPr>
          <p:nvPr/>
        </p:nvSpPr>
        <p:spPr bwMode="auto">
          <a:xfrm>
            <a:off x="4449093" y="2643653"/>
            <a:ext cx="40894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b="1">
                <a:solidFill>
                  <a:schemeClr val="bg1"/>
                </a:solidFill>
                <a:latin typeface="Arial" pitchFamily="34" charset="0"/>
              </a:defRPr>
            </a:lvl1pPr>
            <a:lvl2pPr marL="742950" indent="-285750" eaLnBrk="0" hangingPunct="0">
              <a:spcBef>
                <a:spcPct val="20000"/>
              </a:spcBef>
              <a:buChar char="–"/>
              <a:defRPr sz="2400" b="1">
                <a:solidFill>
                  <a:schemeClr val="bg1"/>
                </a:solidFill>
                <a:latin typeface="Arial" pitchFamily="34" charset="0"/>
              </a:defRPr>
            </a:lvl2pPr>
            <a:lvl3pPr marL="1143000" indent="-228600" eaLnBrk="0" hangingPunct="0">
              <a:spcBef>
                <a:spcPct val="20000"/>
              </a:spcBef>
              <a:buChar char="•"/>
              <a:defRPr sz="2400" b="1">
                <a:solidFill>
                  <a:schemeClr val="bg1"/>
                </a:solidFill>
                <a:latin typeface="Arial" pitchFamily="34" charset="0"/>
              </a:defRPr>
            </a:lvl3pPr>
            <a:lvl4pPr marL="1600200" indent="-228600" eaLnBrk="0" hangingPunct="0">
              <a:spcBef>
                <a:spcPct val="20000"/>
              </a:spcBef>
              <a:buChar char="–"/>
              <a:defRPr sz="2400" b="1">
                <a:solidFill>
                  <a:schemeClr val="bg1"/>
                </a:solidFill>
                <a:latin typeface="Arial" pitchFamily="34" charset="0"/>
              </a:defRPr>
            </a:lvl4pPr>
            <a:lvl5pPr marL="2057400" indent="-228600" eaLnBrk="0" hangingPunct="0">
              <a:spcBef>
                <a:spcPct val="20000"/>
              </a:spcBef>
              <a:buChar char="»"/>
              <a:defRPr sz="2400" b="1">
                <a:solidFill>
                  <a:schemeClr val="bg1"/>
                </a:solidFill>
                <a:latin typeface="Arial" pitchFamily="34" charset="0"/>
              </a:defRPr>
            </a:lvl5pPr>
            <a:lvl6pPr marL="2514600" indent="-228600" eaLnBrk="0" fontAlgn="base" hangingPunct="0">
              <a:spcBef>
                <a:spcPct val="20000"/>
              </a:spcBef>
              <a:spcAft>
                <a:spcPct val="0"/>
              </a:spcAft>
              <a:buChar char="»"/>
              <a:defRPr sz="2400" b="1">
                <a:solidFill>
                  <a:schemeClr val="bg1"/>
                </a:solidFill>
                <a:latin typeface="Arial" pitchFamily="34" charset="0"/>
              </a:defRPr>
            </a:lvl6pPr>
            <a:lvl7pPr marL="2971800" indent="-228600" eaLnBrk="0" fontAlgn="base" hangingPunct="0">
              <a:spcBef>
                <a:spcPct val="20000"/>
              </a:spcBef>
              <a:spcAft>
                <a:spcPct val="0"/>
              </a:spcAft>
              <a:buChar char="»"/>
              <a:defRPr sz="2400" b="1">
                <a:solidFill>
                  <a:schemeClr val="bg1"/>
                </a:solidFill>
                <a:latin typeface="Arial" pitchFamily="34" charset="0"/>
              </a:defRPr>
            </a:lvl7pPr>
            <a:lvl8pPr marL="3429000" indent="-228600" eaLnBrk="0" fontAlgn="base" hangingPunct="0">
              <a:spcBef>
                <a:spcPct val="20000"/>
              </a:spcBef>
              <a:spcAft>
                <a:spcPct val="0"/>
              </a:spcAft>
              <a:buChar char="»"/>
              <a:defRPr sz="2400" b="1">
                <a:solidFill>
                  <a:schemeClr val="bg1"/>
                </a:solidFill>
                <a:latin typeface="Arial" pitchFamily="34" charset="0"/>
              </a:defRPr>
            </a:lvl8pPr>
            <a:lvl9pPr marL="3886200" indent="-228600" eaLnBrk="0" fontAlgn="base" hangingPunct="0">
              <a:spcBef>
                <a:spcPct val="20000"/>
              </a:spcBef>
              <a:spcAft>
                <a:spcPct val="0"/>
              </a:spcAft>
              <a:buChar char="»"/>
              <a:defRPr sz="2400" b="1">
                <a:solidFill>
                  <a:schemeClr val="bg1"/>
                </a:solidFill>
                <a:latin typeface="Arial" pitchFamily="34" charset="0"/>
              </a:defRPr>
            </a:lvl9pPr>
          </a:lstStyle>
          <a:p>
            <a:pPr algn="ctr" eaLnBrk="1" hangingPunct="1">
              <a:spcBef>
                <a:spcPct val="0"/>
              </a:spcBef>
              <a:buFontTx/>
              <a:buNone/>
            </a:pPr>
            <a:r>
              <a:rPr lang="en-US" altLang="en-US" sz="1100" b="0" dirty="0">
                <a:solidFill>
                  <a:schemeClr val="tx1"/>
                </a:solidFill>
                <a:ea typeface="MS PGothic" pitchFamily="34" charset="-128"/>
              </a:rPr>
              <a:t> </a:t>
            </a:r>
            <a:r>
              <a:rPr lang="en-US" altLang="en-US" sz="1100" dirty="0">
                <a:solidFill>
                  <a:schemeClr val="tx1"/>
                </a:solidFill>
                <a:ea typeface="MS PGothic" pitchFamily="34" charset="-128"/>
              </a:rPr>
              <a:t>Planned treatment with ASA 75 – 150 mg &amp;</a:t>
            </a:r>
          </a:p>
          <a:p>
            <a:pPr algn="ctr" eaLnBrk="1" hangingPunct="1">
              <a:spcBef>
                <a:spcPct val="0"/>
              </a:spcBef>
              <a:buFontTx/>
              <a:buNone/>
            </a:pPr>
            <a:r>
              <a:rPr lang="en-US" altLang="en-US" sz="1100" dirty="0">
                <a:solidFill>
                  <a:schemeClr val="tx1"/>
                </a:solidFill>
                <a:ea typeface="MS PGothic" pitchFamily="34" charset="-128"/>
              </a:rPr>
              <a:t>Standard background care</a:t>
            </a:r>
          </a:p>
        </p:txBody>
      </p:sp>
      <p:cxnSp>
        <p:nvCxnSpPr>
          <p:cNvPr id="162829" name="AutoShape 17"/>
          <p:cNvCxnSpPr>
            <a:cxnSpLocks noChangeShapeType="1"/>
          </p:cNvCxnSpPr>
          <p:nvPr/>
        </p:nvCxnSpPr>
        <p:spPr bwMode="auto">
          <a:xfrm rot="16200000" flipH="1">
            <a:off x="2774950" y="3126253"/>
            <a:ext cx="755650" cy="2832100"/>
          </a:xfrm>
          <a:prstGeom prst="bentConnector3">
            <a:avLst>
              <a:gd name="adj1" fmla="val 50000"/>
            </a:avLst>
          </a:prstGeom>
          <a:noFill/>
          <a:ln w="38100">
            <a:solidFill>
              <a:srgbClr val="003366"/>
            </a:solidFill>
            <a:miter lim="800000"/>
            <a:headEnd/>
            <a:tailEnd/>
          </a:ln>
          <a:extLst>
            <a:ext uri="{909E8E84-426E-40DD-AFC4-6F175D3DCCD1}">
              <a14:hiddenFill xmlns:a14="http://schemas.microsoft.com/office/drawing/2010/main">
                <a:noFill/>
              </a14:hiddenFill>
            </a:ext>
          </a:extLst>
        </p:spPr>
      </p:cxnSp>
      <p:cxnSp>
        <p:nvCxnSpPr>
          <p:cNvPr id="162830" name="AutoShape 18"/>
          <p:cNvCxnSpPr>
            <a:cxnSpLocks noChangeShapeType="1"/>
          </p:cNvCxnSpPr>
          <p:nvPr/>
        </p:nvCxnSpPr>
        <p:spPr bwMode="auto">
          <a:xfrm rot="5400000">
            <a:off x="5448300" y="3259603"/>
            <a:ext cx="806450" cy="2565400"/>
          </a:xfrm>
          <a:prstGeom prst="bentConnector3">
            <a:avLst>
              <a:gd name="adj1" fmla="val 50000"/>
            </a:avLst>
          </a:prstGeom>
          <a:noFill/>
          <a:ln w="38100">
            <a:solidFill>
              <a:srgbClr val="003366"/>
            </a:solidFill>
            <a:miter lim="800000"/>
            <a:headEnd/>
            <a:tailEnd/>
          </a:ln>
          <a:extLst>
            <a:ext uri="{909E8E84-426E-40DD-AFC4-6F175D3DCCD1}">
              <a14:hiddenFill xmlns:a14="http://schemas.microsoft.com/office/drawing/2010/main">
                <a:noFill/>
              </a14:hiddenFill>
            </a:ext>
          </a:extLst>
        </p:spPr>
      </p:cxnSp>
      <p:sp>
        <p:nvSpPr>
          <p:cNvPr id="162832" name="Text Box 20"/>
          <p:cNvSpPr txBox="1">
            <a:spLocks noChangeArrowheads="1"/>
          </p:cNvSpPr>
          <p:nvPr/>
        </p:nvSpPr>
        <p:spPr bwMode="auto">
          <a:xfrm>
            <a:off x="4635500" y="2126128"/>
            <a:ext cx="4048125" cy="466725"/>
          </a:xfrm>
          <a:prstGeom prst="rect">
            <a:avLst/>
          </a:prstGeom>
          <a:noFill/>
          <a:ln w="9525">
            <a:solidFill>
              <a:srgbClr val="003366"/>
            </a:solidFill>
            <a:miter lim="800000"/>
            <a:headEnd/>
            <a:tailEnd/>
          </a:ln>
          <a:extLst>
            <a:ext uri="{909E8E84-426E-40DD-AFC4-6F175D3DCCD1}">
              <a14:hiddenFill xmlns:a14="http://schemas.microsoft.com/office/drawing/2010/main">
                <a:solidFill>
                  <a:srgbClr val="FFFFFF"/>
                </a:solidFill>
              </a14:hiddenFill>
            </a:ext>
          </a:extLst>
        </p:spPr>
        <p:txBody>
          <a:bodyPr lIns="45720" rIns="45720">
            <a:spAutoFit/>
          </a:bodyPr>
          <a:lstStyle>
            <a:lvl1pPr eaLnBrk="0" hangingPunct="0">
              <a:spcBef>
                <a:spcPct val="20000"/>
              </a:spcBef>
              <a:buChar char="•"/>
              <a:defRPr sz="2400" b="1">
                <a:solidFill>
                  <a:schemeClr val="bg1"/>
                </a:solidFill>
                <a:latin typeface="Arial" pitchFamily="34" charset="0"/>
              </a:defRPr>
            </a:lvl1pPr>
            <a:lvl2pPr marL="742950" indent="-285750" eaLnBrk="0" hangingPunct="0">
              <a:spcBef>
                <a:spcPct val="20000"/>
              </a:spcBef>
              <a:buChar char="–"/>
              <a:defRPr sz="2400" b="1">
                <a:solidFill>
                  <a:schemeClr val="bg1"/>
                </a:solidFill>
                <a:latin typeface="Arial" pitchFamily="34" charset="0"/>
              </a:defRPr>
            </a:lvl2pPr>
            <a:lvl3pPr marL="1143000" indent="-228600" eaLnBrk="0" hangingPunct="0">
              <a:spcBef>
                <a:spcPct val="20000"/>
              </a:spcBef>
              <a:buChar char="•"/>
              <a:defRPr sz="2400" b="1">
                <a:solidFill>
                  <a:schemeClr val="bg1"/>
                </a:solidFill>
                <a:latin typeface="Arial" pitchFamily="34" charset="0"/>
              </a:defRPr>
            </a:lvl3pPr>
            <a:lvl4pPr marL="1600200" indent="-228600" eaLnBrk="0" hangingPunct="0">
              <a:spcBef>
                <a:spcPct val="20000"/>
              </a:spcBef>
              <a:buChar char="–"/>
              <a:defRPr sz="2400" b="1">
                <a:solidFill>
                  <a:schemeClr val="bg1"/>
                </a:solidFill>
                <a:latin typeface="Arial" pitchFamily="34" charset="0"/>
              </a:defRPr>
            </a:lvl4pPr>
            <a:lvl5pPr marL="2057400" indent="-228600" eaLnBrk="0" hangingPunct="0">
              <a:spcBef>
                <a:spcPct val="20000"/>
              </a:spcBef>
              <a:buChar char="»"/>
              <a:defRPr sz="2400" b="1">
                <a:solidFill>
                  <a:schemeClr val="bg1"/>
                </a:solidFill>
                <a:latin typeface="Arial" pitchFamily="34" charset="0"/>
              </a:defRPr>
            </a:lvl5pPr>
            <a:lvl6pPr marL="2514600" indent="-228600" eaLnBrk="0" fontAlgn="base" hangingPunct="0">
              <a:spcBef>
                <a:spcPct val="20000"/>
              </a:spcBef>
              <a:spcAft>
                <a:spcPct val="0"/>
              </a:spcAft>
              <a:buChar char="»"/>
              <a:defRPr sz="2400" b="1">
                <a:solidFill>
                  <a:schemeClr val="bg1"/>
                </a:solidFill>
                <a:latin typeface="Arial" pitchFamily="34" charset="0"/>
              </a:defRPr>
            </a:lvl6pPr>
            <a:lvl7pPr marL="2971800" indent="-228600" eaLnBrk="0" fontAlgn="base" hangingPunct="0">
              <a:spcBef>
                <a:spcPct val="20000"/>
              </a:spcBef>
              <a:spcAft>
                <a:spcPct val="0"/>
              </a:spcAft>
              <a:buChar char="»"/>
              <a:defRPr sz="2400" b="1">
                <a:solidFill>
                  <a:schemeClr val="bg1"/>
                </a:solidFill>
                <a:latin typeface="Arial" pitchFamily="34" charset="0"/>
              </a:defRPr>
            </a:lvl7pPr>
            <a:lvl8pPr marL="3429000" indent="-228600" eaLnBrk="0" fontAlgn="base" hangingPunct="0">
              <a:spcBef>
                <a:spcPct val="20000"/>
              </a:spcBef>
              <a:spcAft>
                <a:spcPct val="0"/>
              </a:spcAft>
              <a:buChar char="»"/>
              <a:defRPr sz="2400" b="1">
                <a:solidFill>
                  <a:schemeClr val="bg1"/>
                </a:solidFill>
                <a:latin typeface="Arial" pitchFamily="34" charset="0"/>
              </a:defRPr>
            </a:lvl8pPr>
            <a:lvl9pPr marL="3886200" indent="-228600" eaLnBrk="0" fontAlgn="base" hangingPunct="0">
              <a:spcBef>
                <a:spcPct val="20000"/>
              </a:spcBef>
              <a:spcAft>
                <a:spcPct val="0"/>
              </a:spcAft>
              <a:buChar char="»"/>
              <a:defRPr sz="2400" b="1">
                <a:solidFill>
                  <a:schemeClr val="bg1"/>
                </a:solidFill>
                <a:latin typeface="Arial" pitchFamily="34" charset="0"/>
              </a:defRPr>
            </a:lvl9pPr>
          </a:lstStyle>
          <a:p>
            <a:pPr algn="ctr" eaLnBrk="1" hangingPunct="1">
              <a:spcBef>
                <a:spcPct val="0"/>
              </a:spcBef>
              <a:buFontTx/>
              <a:buNone/>
            </a:pPr>
            <a:r>
              <a:rPr lang="en-US" altLang="en-US" sz="1200" i="1" dirty="0">
                <a:solidFill>
                  <a:schemeClr val="tx1"/>
                </a:solidFill>
                <a:ea typeface="MS PGothic" pitchFamily="34" charset="-128"/>
              </a:rPr>
              <a:t>* Age </a:t>
            </a:r>
            <a:r>
              <a:rPr lang="en-US" altLang="en-US" sz="1200" i="1" u="sng" dirty="0">
                <a:solidFill>
                  <a:schemeClr val="tx1"/>
                </a:solidFill>
                <a:ea typeface="MS PGothic" pitchFamily="34" charset="-128"/>
              </a:rPr>
              <a:t>&gt;</a:t>
            </a:r>
            <a:r>
              <a:rPr lang="en-US" altLang="en-US" sz="1200" i="1" dirty="0">
                <a:solidFill>
                  <a:schemeClr val="tx1"/>
                </a:solidFill>
                <a:ea typeface="MS PGothic" pitchFamily="34" charset="-128"/>
              </a:rPr>
              <a:t>65 </a:t>
            </a:r>
            <a:r>
              <a:rPr lang="en-US" altLang="en-US" sz="1200" i="1" dirty="0" err="1">
                <a:solidFill>
                  <a:schemeClr val="tx1"/>
                </a:solidFill>
                <a:ea typeface="MS PGothic" pitchFamily="34" charset="-128"/>
              </a:rPr>
              <a:t>yrs</a:t>
            </a:r>
            <a:r>
              <a:rPr lang="en-US" altLang="en-US" sz="1200" i="1" dirty="0">
                <a:solidFill>
                  <a:schemeClr val="tx1"/>
                </a:solidFill>
                <a:ea typeface="MS PGothic" pitchFamily="34" charset="-128"/>
              </a:rPr>
              <a:t>, diabetes, 2</a:t>
            </a:r>
            <a:r>
              <a:rPr lang="en-US" altLang="en-US" sz="1200" i="1" baseline="30000" dirty="0">
                <a:solidFill>
                  <a:schemeClr val="tx1"/>
                </a:solidFill>
                <a:ea typeface="MS PGothic" pitchFamily="34" charset="-128"/>
              </a:rPr>
              <a:t>nd</a:t>
            </a:r>
            <a:r>
              <a:rPr lang="en-US" altLang="en-US" sz="1200" i="1" dirty="0">
                <a:solidFill>
                  <a:schemeClr val="tx1"/>
                </a:solidFill>
                <a:ea typeface="MS PGothic" pitchFamily="34" charset="-128"/>
              </a:rPr>
              <a:t> prior MI, multivessel CAD,  or chronic non-end stage renal dysfunction</a:t>
            </a:r>
          </a:p>
        </p:txBody>
      </p:sp>
      <p:sp>
        <p:nvSpPr>
          <p:cNvPr id="162833" name="Text Box 11"/>
          <p:cNvSpPr txBox="1">
            <a:spLocks noChangeArrowheads="1"/>
          </p:cNvSpPr>
          <p:nvPr/>
        </p:nvSpPr>
        <p:spPr bwMode="auto">
          <a:xfrm>
            <a:off x="6710590" y="5029435"/>
            <a:ext cx="1998662"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400" b="1">
                <a:solidFill>
                  <a:schemeClr val="bg1"/>
                </a:solidFill>
                <a:latin typeface="Arial" pitchFamily="34" charset="0"/>
              </a:defRPr>
            </a:lvl1pPr>
            <a:lvl2pPr marL="742950" indent="-285750" eaLnBrk="0" hangingPunct="0">
              <a:spcBef>
                <a:spcPct val="20000"/>
              </a:spcBef>
              <a:buChar char="–"/>
              <a:defRPr sz="2400" b="1">
                <a:solidFill>
                  <a:schemeClr val="bg1"/>
                </a:solidFill>
                <a:latin typeface="Arial" pitchFamily="34" charset="0"/>
              </a:defRPr>
            </a:lvl2pPr>
            <a:lvl3pPr marL="1143000" indent="-228600" eaLnBrk="0" hangingPunct="0">
              <a:spcBef>
                <a:spcPct val="20000"/>
              </a:spcBef>
              <a:buChar char="•"/>
              <a:defRPr sz="2400" b="1">
                <a:solidFill>
                  <a:schemeClr val="bg1"/>
                </a:solidFill>
                <a:latin typeface="Arial" pitchFamily="34" charset="0"/>
              </a:defRPr>
            </a:lvl3pPr>
            <a:lvl4pPr marL="1600200" indent="-228600" eaLnBrk="0" hangingPunct="0">
              <a:spcBef>
                <a:spcPct val="20000"/>
              </a:spcBef>
              <a:buChar char="–"/>
              <a:defRPr sz="2400" b="1">
                <a:solidFill>
                  <a:schemeClr val="bg1"/>
                </a:solidFill>
                <a:latin typeface="Arial" pitchFamily="34" charset="0"/>
              </a:defRPr>
            </a:lvl4pPr>
            <a:lvl5pPr marL="2057400" indent="-228600" eaLnBrk="0" hangingPunct="0">
              <a:spcBef>
                <a:spcPct val="20000"/>
              </a:spcBef>
              <a:buChar char="»"/>
              <a:defRPr sz="2400" b="1">
                <a:solidFill>
                  <a:schemeClr val="bg1"/>
                </a:solidFill>
                <a:latin typeface="Arial" pitchFamily="34" charset="0"/>
              </a:defRPr>
            </a:lvl5pPr>
            <a:lvl6pPr marL="2514600" indent="-228600" eaLnBrk="0" fontAlgn="base" hangingPunct="0">
              <a:spcBef>
                <a:spcPct val="20000"/>
              </a:spcBef>
              <a:spcAft>
                <a:spcPct val="0"/>
              </a:spcAft>
              <a:buChar char="»"/>
              <a:defRPr sz="2400" b="1">
                <a:solidFill>
                  <a:schemeClr val="bg1"/>
                </a:solidFill>
                <a:latin typeface="Arial" pitchFamily="34" charset="0"/>
              </a:defRPr>
            </a:lvl6pPr>
            <a:lvl7pPr marL="2971800" indent="-228600" eaLnBrk="0" fontAlgn="base" hangingPunct="0">
              <a:spcBef>
                <a:spcPct val="20000"/>
              </a:spcBef>
              <a:spcAft>
                <a:spcPct val="0"/>
              </a:spcAft>
              <a:buChar char="»"/>
              <a:defRPr sz="2400" b="1">
                <a:solidFill>
                  <a:schemeClr val="bg1"/>
                </a:solidFill>
                <a:latin typeface="Arial" pitchFamily="34" charset="0"/>
              </a:defRPr>
            </a:lvl7pPr>
            <a:lvl8pPr marL="3429000" indent="-228600" eaLnBrk="0" fontAlgn="base" hangingPunct="0">
              <a:spcBef>
                <a:spcPct val="20000"/>
              </a:spcBef>
              <a:spcAft>
                <a:spcPct val="0"/>
              </a:spcAft>
              <a:buChar char="»"/>
              <a:defRPr sz="2400" b="1">
                <a:solidFill>
                  <a:schemeClr val="bg1"/>
                </a:solidFill>
                <a:latin typeface="Arial" pitchFamily="34" charset="0"/>
              </a:defRPr>
            </a:lvl8pPr>
            <a:lvl9pPr marL="3886200" indent="-228600" eaLnBrk="0" fontAlgn="base" hangingPunct="0">
              <a:spcBef>
                <a:spcPct val="20000"/>
              </a:spcBef>
              <a:spcAft>
                <a:spcPct val="0"/>
              </a:spcAft>
              <a:buChar char="»"/>
              <a:defRPr sz="2400" b="1">
                <a:solidFill>
                  <a:schemeClr val="bg1"/>
                </a:solidFill>
                <a:latin typeface="Arial" pitchFamily="34" charset="0"/>
              </a:defRPr>
            </a:lvl9pPr>
          </a:lstStyle>
          <a:p>
            <a:pPr eaLnBrk="1" hangingPunct="1">
              <a:spcBef>
                <a:spcPct val="0"/>
              </a:spcBef>
              <a:buFontTx/>
              <a:buNone/>
            </a:pPr>
            <a:r>
              <a:rPr lang="en-US" altLang="en-US" sz="1100" dirty="0">
                <a:solidFill>
                  <a:schemeClr val="tx1"/>
                </a:solidFill>
                <a:ea typeface="MS PGothic" pitchFamily="34" charset="-128"/>
              </a:rPr>
              <a:t>Minimum 1 year follow-up</a:t>
            </a:r>
          </a:p>
          <a:p>
            <a:pPr eaLnBrk="1" hangingPunct="1">
              <a:spcBef>
                <a:spcPct val="0"/>
              </a:spcBef>
              <a:buFontTx/>
              <a:buNone/>
            </a:pPr>
            <a:r>
              <a:rPr lang="en-US" altLang="en-US" sz="1100" dirty="0">
                <a:solidFill>
                  <a:schemeClr val="tx1"/>
                </a:solidFill>
                <a:ea typeface="MS PGothic" pitchFamily="34" charset="-128"/>
              </a:rPr>
              <a:t>Event-driven trial</a:t>
            </a:r>
          </a:p>
        </p:txBody>
      </p:sp>
      <p:sp>
        <p:nvSpPr>
          <p:cNvPr id="162834" name="Text Box 5"/>
          <p:cNvSpPr txBox="1">
            <a:spLocks noChangeArrowheads="1"/>
          </p:cNvSpPr>
          <p:nvPr/>
        </p:nvSpPr>
        <p:spPr bwMode="auto">
          <a:xfrm>
            <a:off x="3605213" y="3478678"/>
            <a:ext cx="1917700" cy="679450"/>
          </a:xfrm>
          <a:prstGeom prst="rect">
            <a:avLst/>
          </a:prstGeom>
          <a:solidFill>
            <a:srgbClr val="00B0F0"/>
          </a:solidFill>
          <a:ln w="38100">
            <a:solidFill>
              <a:srgbClr val="003366"/>
            </a:solidFill>
            <a:miter lim="800000"/>
            <a:headEnd/>
            <a:tailEnd/>
          </a:ln>
        </p:spPr>
        <p:txBody>
          <a:bodyPr>
            <a:spAutoFit/>
          </a:bodyPr>
          <a:lstStyle>
            <a:lvl1pPr eaLnBrk="0" hangingPunct="0">
              <a:spcBef>
                <a:spcPct val="20000"/>
              </a:spcBef>
              <a:buChar char="•"/>
              <a:defRPr sz="2400" b="1">
                <a:solidFill>
                  <a:schemeClr val="bg1"/>
                </a:solidFill>
                <a:latin typeface="Arial" pitchFamily="34" charset="0"/>
              </a:defRPr>
            </a:lvl1pPr>
            <a:lvl2pPr marL="742950" indent="-285750" eaLnBrk="0" hangingPunct="0">
              <a:spcBef>
                <a:spcPct val="20000"/>
              </a:spcBef>
              <a:buChar char="–"/>
              <a:defRPr sz="2400" b="1">
                <a:solidFill>
                  <a:schemeClr val="bg1"/>
                </a:solidFill>
                <a:latin typeface="Arial" pitchFamily="34" charset="0"/>
              </a:defRPr>
            </a:lvl2pPr>
            <a:lvl3pPr marL="1143000" indent="-228600" eaLnBrk="0" hangingPunct="0">
              <a:spcBef>
                <a:spcPct val="20000"/>
              </a:spcBef>
              <a:buChar char="•"/>
              <a:defRPr sz="2400" b="1">
                <a:solidFill>
                  <a:schemeClr val="bg1"/>
                </a:solidFill>
                <a:latin typeface="Arial" pitchFamily="34" charset="0"/>
              </a:defRPr>
            </a:lvl3pPr>
            <a:lvl4pPr marL="1600200" indent="-228600" eaLnBrk="0" hangingPunct="0">
              <a:spcBef>
                <a:spcPct val="20000"/>
              </a:spcBef>
              <a:buChar char="–"/>
              <a:defRPr sz="2400" b="1">
                <a:solidFill>
                  <a:schemeClr val="bg1"/>
                </a:solidFill>
                <a:latin typeface="Arial" pitchFamily="34" charset="0"/>
              </a:defRPr>
            </a:lvl4pPr>
            <a:lvl5pPr marL="2057400" indent="-228600" eaLnBrk="0" hangingPunct="0">
              <a:spcBef>
                <a:spcPct val="20000"/>
              </a:spcBef>
              <a:buChar char="»"/>
              <a:defRPr sz="2400" b="1">
                <a:solidFill>
                  <a:schemeClr val="bg1"/>
                </a:solidFill>
                <a:latin typeface="Arial" pitchFamily="34" charset="0"/>
              </a:defRPr>
            </a:lvl5pPr>
            <a:lvl6pPr marL="2514600" indent="-228600" eaLnBrk="0" fontAlgn="base" hangingPunct="0">
              <a:spcBef>
                <a:spcPct val="20000"/>
              </a:spcBef>
              <a:spcAft>
                <a:spcPct val="0"/>
              </a:spcAft>
              <a:buChar char="»"/>
              <a:defRPr sz="2400" b="1">
                <a:solidFill>
                  <a:schemeClr val="bg1"/>
                </a:solidFill>
                <a:latin typeface="Arial" pitchFamily="34" charset="0"/>
              </a:defRPr>
            </a:lvl6pPr>
            <a:lvl7pPr marL="2971800" indent="-228600" eaLnBrk="0" fontAlgn="base" hangingPunct="0">
              <a:spcBef>
                <a:spcPct val="20000"/>
              </a:spcBef>
              <a:spcAft>
                <a:spcPct val="0"/>
              </a:spcAft>
              <a:buChar char="»"/>
              <a:defRPr sz="2400" b="1">
                <a:solidFill>
                  <a:schemeClr val="bg1"/>
                </a:solidFill>
                <a:latin typeface="Arial" pitchFamily="34" charset="0"/>
              </a:defRPr>
            </a:lvl7pPr>
            <a:lvl8pPr marL="3429000" indent="-228600" eaLnBrk="0" fontAlgn="base" hangingPunct="0">
              <a:spcBef>
                <a:spcPct val="20000"/>
              </a:spcBef>
              <a:spcAft>
                <a:spcPct val="0"/>
              </a:spcAft>
              <a:buChar char="»"/>
              <a:defRPr sz="2400" b="1">
                <a:solidFill>
                  <a:schemeClr val="bg1"/>
                </a:solidFill>
                <a:latin typeface="Arial" pitchFamily="34" charset="0"/>
              </a:defRPr>
            </a:lvl8pPr>
            <a:lvl9pPr marL="3886200" indent="-228600" eaLnBrk="0" fontAlgn="base" hangingPunct="0">
              <a:spcBef>
                <a:spcPct val="20000"/>
              </a:spcBef>
              <a:spcAft>
                <a:spcPct val="0"/>
              </a:spcAft>
              <a:buChar char="»"/>
              <a:defRPr sz="2400" b="1">
                <a:solidFill>
                  <a:schemeClr val="bg1"/>
                </a:solidFill>
                <a:latin typeface="Arial" pitchFamily="34" charset="0"/>
              </a:defRPr>
            </a:lvl9pPr>
          </a:lstStyle>
          <a:p>
            <a:pPr algn="ctr" eaLnBrk="1" hangingPunct="1">
              <a:spcBef>
                <a:spcPct val="0"/>
              </a:spcBef>
              <a:buFontTx/>
              <a:buNone/>
            </a:pPr>
            <a:r>
              <a:rPr lang="en-US" altLang="en-US" sz="1800">
                <a:solidFill>
                  <a:srgbClr val="FFFFFF"/>
                </a:solidFill>
                <a:ea typeface="MS PGothic" pitchFamily="34" charset="-128"/>
              </a:rPr>
              <a:t>Ticagrelor</a:t>
            </a:r>
            <a:br>
              <a:rPr lang="en-US" altLang="en-US" sz="1800">
                <a:solidFill>
                  <a:srgbClr val="FFFFFF"/>
                </a:solidFill>
                <a:ea typeface="MS PGothic" pitchFamily="34" charset="-128"/>
              </a:rPr>
            </a:br>
            <a:r>
              <a:rPr lang="en-US" altLang="en-US" sz="1800">
                <a:solidFill>
                  <a:srgbClr val="FFFFFF"/>
                </a:solidFill>
                <a:ea typeface="MS PGothic" pitchFamily="34" charset="-128"/>
              </a:rPr>
              <a:t>60 mg bid</a:t>
            </a:r>
          </a:p>
        </p:txBody>
      </p:sp>
      <p:cxnSp>
        <p:nvCxnSpPr>
          <p:cNvPr id="162835" name="AutoShape 9"/>
          <p:cNvCxnSpPr>
            <a:cxnSpLocks noChangeShapeType="1"/>
            <a:stCxn id="162819" idx="2"/>
            <a:endCxn id="162834" idx="0"/>
          </p:cNvCxnSpPr>
          <p:nvPr/>
        </p:nvCxnSpPr>
        <p:spPr bwMode="auto">
          <a:xfrm>
            <a:off x="4564063" y="1992996"/>
            <a:ext cx="0" cy="1485682"/>
          </a:xfrm>
          <a:prstGeom prst="straightConnector1">
            <a:avLst/>
          </a:prstGeom>
          <a:noFill/>
          <a:ln w="38100">
            <a:solidFill>
              <a:srgbClr val="003366"/>
            </a:solidFill>
            <a:round/>
            <a:headEnd/>
            <a:tailEnd/>
          </a:ln>
          <a:extLst>
            <a:ext uri="{909E8E84-426E-40DD-AFC4-6F175D3DCCD1}">
              <a14:hiddenFill xmlns:a14="http://schemas.microsoft.com/office/drawing/2010/main">
                <a:noFill/>
              </a14:hiddenFill>
            </a:ext>
          </a:extLst>
        </p:spPr>
      </p:cxnSp>
      <p:cxnSp>
        <p:nvCxnSpPr>
          <p:cNvPr id="162836" name="AutoShape 9"/>
          <p:cNvCxnSpPr>
            <a:cxnSpLocks noChangeShapeType="1"/>
            <a:stCxn id="162834" idx="2"/>
            <a:endCxn id="162826" idx="0"/>
          </p:cNvCxnSpPr>
          <p:nvPr/>
        </p:nvCxnSpPr>
        <p:spPr bwMode="auto">
          <a:xfrm>
            <a:off x="4564063" y="4158128"/>
            <a:ext cx="0" cy="762000"/>
          </a:xfrm>
          <a:prstGeom prst="straightConnector1">
            <a:avLst/>
          </a:prstGeom>
          <a:noFill/>
          <a:ln w="38100">
            <a:solidFill>
              <a:srgbClr val="003366"/>
            </a:solidFill>
            <a:round/>
            <a:headEnd/>
            <a:tailEnd/>
          </a:ln>
          <a:extLst>
            <a:ext uri="{909E8E84-426E-40DD-AFC4-6F175D3DCCD1}">
              <a14:hiddenFill xmlns:a14="http://schemas.microsoft.com/office/drawing/2010/main">
                <a:noFill/>
              </a14:hiddenFill>
            </a:ext>
          </a:extLst>
        </p:spPr>
      </p:cxnSp>
      <p:sp>
        <p:nvSpPr>
          <p:cNvPr id="263189" name="Text Box 21"/>
          <p:cNvSpPr txBox="1">
            <a:spLocks noChangeArrowheads="1"/>
          </p:cNvSpPr>
          <p:nvPr/>
        </p:nvSpPr>
        <p:spPr bwMode="auto">
          <a:xfrm>
            <a:off x="976313" y="6481763"/>
            <a:ext cx="184150" cy="304800"/>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0" hangingPunct="0">
              <a:defRPr/>
            </a:pPr>
            <a:endParaRPr lang="en-US" altLang="en-US" sz="1400" b="1">
              <a:solidFill>
                <a:srgbClr val="B4EBFE"/>
              </a:solidFill>
              <a:ea typeface="MS PGothic" pitchFamily="34" charset="-128"/>
            </a:endParaRPr>
          </a:p>
        </p:txBody>
      </p:sp>
      <p:sp>
        <p:nvSpPr>
          <p:cNvPr id="23" name="TextBox 22"/>
          <p:cNvSpPr txBox="1"/>
          <p:nvPr/>
        </p:nvSpPr>
        <p:spPr>
          <a:xfrm>
            <a:off x="2738022" y="6283614"/>
            <a:ext cx="6462667" cy="307777"/>
          </a:xfrm>
          <a:prstGeom prst="rect">
            <a:avLst/>
          </a:prstGeom>
          <a:noFill/>
        </p:spPr>
        <p:txBody>
          <a:bodyPr wrap="none" rtlCol="0">
            <a:spAutoFit/>
          </a:bodyPr>
          <a:lstStyle/>
          <a:p>
            <a:r>
              <a:rPr lang="en-US" sz="1400" dirty="0"/>
              <a:t>Bonaca MP, Bhatt DL, Braunwald E,  et  </a:t>
            </a:r>
            <a:r>
              <a:rPr lang="en-US" sz="1400" dirty="0" smtClean="0"/>
              <a:t>al. Sabatine MS. </a:t>
            </a:r>
            <a:r>
              <a:rPr lang="en-US" sz="1400" dirty="0"/>
              <a:t>Am Heart J. </a:t>
            </a:r>
            <a:r>
              <a:rPr lang="en-US" sz="1400" dirty="0" smtClean="0"/>
              <a:t>2014.</a:t>
            </a:r>
            <a:endParaRPr lang="en-US" sz="1400" dirty="0"/>
          </a:p>
        </p:txBody>
      </p:sp>
    </p:spTree>
    <p:extLst>
      <p:ext uri="{BB962C8B-B14F-4D97-AF65-F5344CB8AC3E}">
        <p14:creationId xmlns:p14="http://schemas.microsoft.com/office/powerpoint/2010/main" val="25605734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p:cNvSpPr>
            <a:spLocks noGrp="1"/>
          </p:cNvSpPr>
          <p:nvPr>
            <p:ph type="title"/>
          </p:nvPr>
        </p:nvSpPr>
        <p:spPr>
          <a:xfrm>
            <a:off x="1138688" y="44450"/>
            <a:ext cx="7295738" cy="731838"/>
          </a:xfrm>
        </p:spPr>
        <p:txBody>
          <a:bodyPr/>
          <a:lstStyle/>
          <a:p>
            <a:r>
              <a:rPr lang="en-US" sz="3200" dirty="0" smtClean="0">
                <a:solidFill>
                  <a:srgbClr val="C00000"/>
                </a:solidFill>
              </a:rPr>
              <a:t>PEGASUS TIMI- 54 Overall Results</a:t>
            </a:r>
            <a:endParaRPr lang="en-US" sz="3200" dirty="0">
              <a:solidFill>
                <a:srgbClr val="C00000"/>
              </a:solidFill>
            </a:endParaRPr>
          </a:p>
        </p:txBody>
      </p:sp>
      <p:pic>
        <p:nvPicPr>
          <p:cNvPr id="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9215" y="899211"/>
            <a:ext cx="6823075" cy="56068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Text Box 22"/>
          <p:cNvSpPr txBox="1">
            <a:spLocks noChangeArrowheads="1"/>
          </p:cNvSpPr>
          <p:nvPr/>
        </p:nvSpPr>
        <p:spPr bwMode="auto">
          <a:xfrm>
            <a:off x="3462648" y="6423445"/>
            <a:ext cx="5590889" cy="307777"/>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r" eaLnBrk="0" hangingPunct="0">
              <a:defRPr/>
            </a:pPr>
            <a:r>
              <a:rPr lang="en-US" altLang="en-US" sz="1400" b="1" dirty="0" smtClean="0">
                <a:ea typeface="MS PGothic" pitchFamily="34" charset="-128"/>
              </a:rPr>
              <a:t>Bonaca MP, Bhatt DL, Cohen M, et al. Sabatine MS. NEJM. 2015.</a:t>
            </a:r>
            <a:endParaRPr lang="en-US" altLang="en-US" sz="1400" b="1" dirty="0">
              <a:ea typeface="MS PGothic" pitchFamily="34" charset="-128"/>
            </a:endParaRPr>
          </a:p>
        </p:txBody>
      </p:sp>
    </p:spTree>
    <p:extLst>
      <p:ext uri="{BB962C8B-B14F-4D97-AF65-F5344CB8AC3E}">
        <p14:creationId xmlns:p14="http://schemas.microsoft.com/office/powerpoint/2010/main" val="32509428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6" name="Picture 2" descr="C:\Users\db653\My Documents 01 02 2016\Manuscript REACH Diabetes 4-year\FIgure 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93389" y="936178"/>
            <a:ext cx="6981372" cy="5236029"/>
          </a:xfrm>
          <a:prstGeom prst="rect">
            <a:avLst/>
          </a:prstGeom>
          <a:noFill/>
          <a:extLst>
            <a:ext uri="{909E8E84-426E-40DD-AFC4-6F175D3DCCD1}">
              <a14:hiddenFill xmlns:a14="http://schemas.microsoft.com/office/drawing/2010/main">
                <a:solidFill>
                  <a:srgbClr val="FFFFFF"/>
                </a:solidFill>
              </a14:hiddenFill>
            </a:ext>
          </a:extLst>
        </p:spPr>
      </p:pic>
      <p:sp>
        <p:nvSpPr>
          <p:cNvPr id="162818" name="Rectangle 2"/>
          <p:cNvSpPr>
            <a:spLocks noGrp="1" noChangeArrowheads="1"/>
          </p:cNvSpPr>
          <p:nvPr>
            <p:ph type="title" idx="4294967295"/>
          </p:nvPr>
        </p:nvSpPr>
        <p:spPr>
          <a:xfrm>
            <a:off x="854093" y="44461"/>
            <a:ext cx="7413625" cy="731839"/>
          </a:xfrm>
        </p:spPr>
        <p:txBody>
          <a:bodyPr/>
          <a:lstStyle/>
          <a:p>
            <a:pPr eaLnBrk="1" hangingPunct="1"/>
            <a:r>
              <a:rPr lang="en-US" altLang="en-US" dirty="0" smtClean="0"/>
              <a:t>REACH Registry - Diabetes</a:t>
            </a:r>
          </a:p>
        </p:txBody>
      </p:sp>
      <p:sp>
        <p:nvSpPr>
          <p:cNvPr id="263189" name="Text Box 21"/>
          <p:cNvSpPr txBox="1">
            <a:spLocks noChangeArrowheads="1"/>
          </p:cNvSpPr>
          <p:nvPr/>
        </p:nvSpPr>
        <p:spPr bwMode="auto">
          <a:xfrm>
            <a:off x="976330" y="6481774"/>
            <a:ext cx="184731" cy="307777"/>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eaLnBrk="0" hangingPunct="0">
              <a:defRPr/>
            </a:pPr>
            <a:endParaRPr lang="en-US" altLang="en-US" sz="1400" b="1">
              <a:solidFill>
                <a:srgbClr val="B4EBFE"/>
              </a:solidFill>
              <a:ea typeface="MS PGothic" pitchFamily="34" charset="-128"/>
            </a:endParaRPr>
          </a:p>
        </p:txBody>
      </p:sp>
      <p:sp>
        <p:nvSpPr>
          <p:cNvPr id="263190" name="Text Box 22"/>
          <p:cNvSpPr txBox="1">
            <a:spLocks noChangeArrowheads="1"/>
          </p:cNvSpPr>
          <p:nvPr/>
        </p:nvSpPr>
        <p:spPr bwMode="auto">
          <a:xfrm>
            <a:off x="3117626" y="6346370"/>
            <a:ext cx="5905784" cy="307777"/>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r" eaLnBrk="0" hangingPunct="0">
              <a:defRPr/>
            </a:pPr>
            <a:r>
              <a:rPr lang="en-US" altLang="en-US" sz="1400" b="1" dirty="0" smtClean="0">
                <a:ea typeface="MS PGothic" pitchFamily="34" charset="-128"/>
              </a:rPr>
              <a:t>Cavender MA, Steg PG, Smith SC, et al. Bhatt DL. Circulation. 2015.</a:t>
            </a:r>
            <a:endParaRPr lang="en-US" altLang="en-US" sz="1400" b="1" dirty="0">
              <a:ea typeface="MS PGothic" pitchFamily="34" charset="-128"/>
            </a:endParaRPr>
          </a:p>
        </p:txBody>
      </p:sp>
    </p:spTree>
    <p:extLst>
      <p:ext uri="{BB962C8B-B14F-4D97-AF65-F5344CB8AC3E}">
        <p14:creationId xmlns:p14="http://schemas.microsoft.com/office/powerpoint/2010/main" val="18395692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solidFill>
                  <a:srgbClr val="C00000"/>
                </a:solidFill>
              </a:rPr>
              <a:t>Hypothesis</a:t>
            </a:r>
            <a:endParaRPr lang="en-US" dirty="0">
              <a:solidFill>
                <a:srgbClr val="C00000"/>
              </a:solidFill>
            </a:endParaRPr>
          </a:p>
        </p:txBody>
      </p:sp>
      <p:sp>
        <p:nvSpPr>
          <p:cNvPr id="6" name="Content Placeholder 5"/>
          <p:cNvSpPr>
            <a:spLocks noGrp="1"/>
          </p:cNvSpPr>
          <p:nvPr>
            <p:ph idx="1"/>
          </p:nvPr>
        </p:nvSpPr>
        <p:spPr>
          <a:xfrm>
            <a:off x="440077" y="1009038"/>
            <a:ext cx="8229600" cy="5287983"/>
          </a:xfrm>
        </p:spPr>
        <p:txBody>
          <a:bodyPr/>
          <a:lstStyle/>
          <a:p>
            <a:pPr marL="233363" indent="-233363">
              <a:lnSpc>
                <a:spcPct val="150000"/>
              </a:lnSpc>
              <a:spcBef>
                <a:spcPts val="1200"/>
              </a:spcBef>
            </a:pPr>
            <a:r>
              <a:rPr lang="en-US" sz="2400" b="1" dirty="0" smtClean="0">
                <a:solidFill>
                  <a:srgbClr val="1F497D"/>
                </a:solidFill>
              </a:rPr>
              <a:t>Diabetic patients within PEGASUS TIMI-54 would be at greater risk of ischemic events than non-diabetic patients</a:t>
            </a:r>
            <a:endParaRPr lang="en-US" sz="2400" b="1" dirty="0">
              <a:solidFill>
                <a:srgbClr val="1F497D"/>
              </a:solidFill>
            </a:endParaRPr>
          </a:p>
          <a:p>
            <a:pPr marL="233363" indent="-233363">
              <a:lnSpc>
                <a:spcPct val="150000"/>
              </a:lnSpc>
              <a:spcBef>
                <a:spcPts val="1200"/>
              </a:spcBef>
            </a:pPr>
            <a:r>
              <a:rPr lang="en-US" sz="2400" b="1" dirty="0" smtClean="0">
                <a:solidFill>
                  <a:srgbClr val="1F497D"/>
                </a:solidFill>
              </a:rPr>
              <a:t>Therefore, diabetic </a:t>
            </a:r>
            <a:r>
              <a:rPr lang="en-US" sz="2400" b="1" dirty="0">
                <a:solidFill>
                  <a:srgbClr val="1F497D"/>
                </a:solidFill>
              </a:rPr>
              <a:t>patients </a:t>
            </a:r>
            <a:r>
              <a:rPr lang="en-US" sz="2400" b="1" dirty="0" smtClean="0">
                <a:solidFill>
                  <a:srgbClr val="1F497D"/>
                </a:solidFill>
              </a:rPr>
              <a:t>would </a:t>
            </a:r>
            <a:r>
              <a:rPr lang="en-US" sz="2400" b="1" dirty="0">
                <a:solidFill>
                  <a:srgbClr val="1F497D"/>
                </a:solidFill>
              </a:rPr>
              <a:t>derive greater absolute benefit from </a:t>
            </a:r>
            <a:r>
              <a:rPr lang="en-US" sz="2400" b="1" dirty="0" err="1">
                <a:solidFill>
                  <a:srgbClr val="1F497D"/>
                </a:solidFill>
              </a:rPr>
              <a:t>ticagrelor</a:t>
            </a:r>
            <a:r>
              <a:rPr lang="en-US" sz="2400" b="1" dirty="0">
                <a:solidFill>
                  <a:srgbClr val="1F497D"/>
                </a:solidFill>
              </a:rPr>
              <a:t> versus placebo than </a:t>
            </a:r>
            <a:r>
              <a:rPr lang="en-US" sz="2400" b="1" dirty="0" smtClean="0">
                <a:solidFill>
                  <a:srgbClr val="1F497D"/>
                </a:solidFill>
              </a:rPr>
              <a:t>would non-diabetic patients</a:t>
            </a:r>
            <a:endParaRPr lang="en-US" sz="2400" b="1" dirty="0">
              <a:solidFill>
                <a:srgbClr val="1F497D"/>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solidFill>
                  <a:srgbClr val="C00000"/>
                </a:solidFill>
              </a:rPr>
              <a:t>Methods</a:t>
            </a:r>
            <a:endParaRPr lang="en-US" dirty="0">
              <a:solidFill>
                <a:srgbClr val="C00000"/>
              </a:solidFill>
            </a:endParaRPr>
          </a:p>
        </p:txBody>
      </p:sp>
      <p:sp>
        <p:nvSpPr>
          <p:cNvPr id="6" name="Content Placeholder 5"/>
          <p:cNvSpPr>
            <a:spLocks noGrp="1"/>
          </p:cNvSpPr>
          <p:nvPr>
            <p:ph idx="1"/>
          </p:nvPr>
        </p:nvSpPr>
        <p:spPr>
          <a:xfrm>
            <a:off x="405441" y="1259457"/>
            <a:ext cx="8229600" cy="4865297"/>
          </a:xfrm>
        </p:spPr>
        <p:txBody>
          <a:bodyPr/>
          <a:lstStyle/>
          <a:p>
            <a:pPr marL="514350" indent="-514350">
              <a:lnSpc>
                <a:spcPct val="150000"/>
              </a:lnSpc>
              <a:buAutoNum type="arabicPeriod"/>
            </a:pPr>
            <a:r>
              <a:rPr lang="en-US" sz="2400" b="1" dirty="0" smtClean="0">
                <a:solidFill>
                  <a:srgbClr val="1F497D"/>
                </a:solidFill>
              </a:rPr>
              <a:t>Patients categorized as having diabetes mellitus at baseline</a:t>
            </a:r>
          </a:p>
          <a:p>
            <a:pPr marL="514350" indent="-514350">
              <a:lnSpc>
                <a:spcPct val="150000"/>
              </a:lnSpc>
              <a:buAutoNum type="arabicPeriod"/>
            </a:pPr>
            <a:r>
              <a:rPr lang="en-US" sz="2400" b="1" dirty="0" smtClean="0">
                <a:solidFill>
                  <a:srgbClr val="1F497D"/>
                </a:solidFill>
              </a:rPr>
              <a:t>Rates of the composite of cardiovascular death, MI, or stroke compared between the pooled </a:t>
            </a:r>
            <a:r>
              <a:rPr lang="en-US" sz="2400" b="1" dirty="0" err="1" smtClean="0">
                <a:solidFill>
                  <a:srgbClr val="1F497D"/>
                </a:solidFill>
              </a:rPr>
              <a:t>ticagrelor</a:t>
            </a:r>
            <a:r>
              <a:rPr lang="en-US" sz="2400" b="1" dirty="0" smtClean="0">
                <a:solidFill>
                  <a:srgbClr val="1F497D"/>
                </a:solidFill>
              </a:rPr>
              <a:t> and placebo arms</a:t>
            </a:r>
          </a:p>
          <a:p>
            <a:pPr marL="514350" indent="-514350">
              <a:lnSpc>
                <a:spcPct val="150000"/>
              </a:lnSpc>
              <a:buAutoNum type="arabicPeriod"/>
            </a:pPr>
            <a:r>
              <a:rPr lang="en-US" sz="2400" b="1" dirty="0" smtClean="0">
                <a:solidFill>
                  <a:srgbClr val="1F497D"/>
                </a:solidFill>
              </a:rPr>
              <a:t>Additionally, individual components of the primary endpoint and bleeding endpoints were compared between the treatment arms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4"/>
          <p:cNvSpPr>
            <a:spLocks noGrp="1"/>
          </p:cNvSpPr>
          <p:nvPr>
            <p:ph type="title"/>
          </p:nvPr>
        </p:nvSpPr>
        <p:spPr>
          <a:xfrm>
            <a:off x="1052423" y="0"/>
            <a:ext cx="7496354" cy="731838"/>
          </a:xfrm>
        </p:spPr>
        <p:txBody>
          <a:bodyPr/>
          <a:lstStyle/>
          <a:p>
            <a:r>
              <a:rPr lang="en-US" sz="2800" dirty="0" smtClean="0">
                <a:solidFill>
                  <a:srgbClr val="C00000"/>
                </a:solidFill>
              </a:rPr>
              <a:t>Baseline Characteristics by History of DM</a:t>
            </a:r>
            <a:endParaRPr lang="en-US" sz="2800" dirty="0">
              <a:solidFill>
                <a:srgbClr val="C00000"/>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2917760715"/>
              </p:ext>
            </p:extLst>
          </p:nvPr>
        </p:nvGraphicFramePr>
        <p:xfrm>
          <a:off x="1658783" y="1094662"/>
          <a:ext cx="5932642" cy="4665513"/>
        </p:xfrm>
        <a:graphic>
          <a:graphicData uri="http://schemas.openxmlformats.org/drawingml/2006/table">
            <a:tbl>
              <a:tblPr firstRow="1" firstCol="1" bandRow="1">
                <a:tableStyleId>{284E427A-3D55-4303-BF80-6455036E1DE7}</a:tableStyleId>
              </a:tblPr>
              <a:tblGrid>
                <a:gridCol w="2824989"/>
                <a:gridCol w="1212205"/>
                <a:gridCol w="1212205"/>
                <a:gridCol w="683243"/>
              </a:tblGrid>
              <a:tr h="626377">
                <a:tc>
                  <a:txBody>
                    <a:bodyPr/>
                    <a:lstStyle/>
                    <a:p>
                      <a:pPr>
                        <a:lnSpc>
                          <a:spcPct val="115000"/>
                        </a:lnSpc>
                      </a:pPr>
                      <a:endParaRPr lang="en-US" sz="1400" b="1" dirty="0">
                        <a:effectLst/>
                        <a:latin typeface="Calibri"/>
                      </a:endParaRPr>
                    </a:p>
                  </a:txBody>
                  <a:tcPr marL="7082" marR="7082" marT="7082" marB="0" anchor="b"/>
                </a:tc>
                <a:tc>
                  <a:txBody>
                    <a:bodyPr/>
                    <a:lstStyle/>
                    <a:p>
                      <a:pPr marL="0" marR="0" algn="ctr">
                        <a:lnSpc>
                          <a:spcPct val="115000"/>
                        </a:lnSpc>
                        <a:spcBef>
                          <a:spcPts val="0"/>
                        </a:spcBef>
                        <a:spcAft>
                          <a:spcPts val="1000"/>
                        </a:spcAft>
                      </a:pPr>
                      <a:r>
                        <a:rPr lang="en-US" sz="1400" dirty="0">
                          <a:effectLst/>
                        </a:rPr>
                        <a:t>No Diabetes</a:t>
                      </a:r>
                    </a:p>
                    <a:p>
                      <a:pPr marL="0" marR="0" algn="ctr">
                        <a:lnSpc>
                          <a:spcPct val="115000"/>
                        </a:lnSpc>
                        <a:spcBef>
                          <a:spcPts val="0"/>
                        </a:spcBef>
                        <a:spcAft>
                          <a:spcPts val="1000"/>
                        </a:spcAft>
                      </a:pPr>
                      <a:r>
                        <a:rPr lang="en-US" sz="1400" dirty="0">
                          <a:effectLst/>
                        </a:rPr>
                        <a:t>N=14,355</a:t>
                      </a:r>
                      <a:endParaRPr lang="en-US" sz="1400" b="1" dirty="0">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a:effectLst/>
                        </a:rPr>
                        <a:t>Diabetes</a:t>
                      </a:r>
                    </a:p>
                    <a:p>
                      <a:pPr marL="0" marR="0" algn="ctr">
                        <a:lnSpc>
                          <a:spcPct val="115000"/>
                        </a:lnSpc>
                        <a:spcBef>
                          <a:spcPts val="0"/>
                        </a:spcBef>
                        <a:spcAft>
                          <a:spcPts val="1000"/>
                        </a:spcAft>
                      </a:pPr>
                      <a:r>
                        <a:rPr lang="en-US" sz="1400" dirty="0">
                          <a:effectLst/>
                        </a:rPr>
                        <a:t>N=6806</a:t>
                      </a:r>
                      <a:endParaRPr lang="en-US" sz="1400" b="1" dirty="0">
                        <a:effectLst/>
                        <a:latin typeface="Calibri"/>
                        <a:ea typeface="Calibri"/>
                        <a:cs typeface="Times New Roman"/>
                      </a:endParaRPr>
                    </a:p>
                  </a:txBody>
                  <a:tcPr marL="7082" marR="7082" marT="7082" marB="0" anchor="b"/>
                </a:tc>
                <a:tc>
                  <a:txBody>
                    <a:bodyPr/>
                    <a:lstStyle/>
                    <a:p>
                      <a:pPr marL="0" marR="0">
                        <a:lnSpc>
                          <a:spcPct val="115000"/>
                        </a:lnSpc>
                        <a:spcBef>
                          <a:spcPts val="0"/>
                        </a:spcBef>
                        <a:spcAft>
                          <a:spcPts val="1000"/>
                        </a:spcAft>
                      </a:pPr>
                      <a:r>
                        <a:rPr lang="en-US" sz="1400">
                          <a:effectLst/>
                        </a:rPr>
                        <a:t>P value</a:t>
                      </a:r>
                      <a:endParaRPr lang="en-US" sz="1400" b="1">
                        <a:effectLst/>
                        <a:latin typeface="Calibri"/>
                        <a:ea typeface="Calibri"/>
                        <a:cs typeface="Times New Roman"/>
                      </a:endParaRPr>
                    </a:p>
                  </a:txBody>
                  <a:tcPr marL="7082" marR="7082" marT="7082" marB="0" anchor="b"/>
                </a:tc>
              </a:tr>
              <a:tr h="249507">
                <a:tc>
                  <a:txBody>
                    <a:bodyPr/>
                    <a:lstStyle/>
                    <a:p>
                      <a:pPr>
                        <a:lnSpc>
                          <a:spcPct val="115000"/>
                        </a:lnSpc>
                      </a:pPr>
                      <a:endParaRPr lang="en-US" sz="1400" b="1">
                        <a:effectLst/>
                        <a:latin typeface="Calibri"/>
                      </a:endParaRPr>
                    </a:p>
                  </a:txBody>
                  <a:tcPr marL="7082" marR="7082" marT="7082" marB="0" anchor="b"/>
                </a:tc>
                <a:tc>
                  <a:txBody>
                    <a:bodyPr/>
                    <a:lstStyle/>
                    <a:p>
                      <a:pPr>
                        <a:lnSpc>
                          <a:spcPct val="115000"/>
                        </a:lnSpc>
                      </a:pPr>
                      <a:endParaRPr lang="en-US" sz="1400" b="1">
                        <a:effectLst/>
                        <a:latin typeface="Calibri"/>
                      </a:endParaRPr>
                    </a:p>
                  </a:txBody>
                  <a:tcPr marL="7082" marR="7082" marT="7082" marB="0" anchor="b"/>
                </a:tc>
                <a:tc>
                  <a:txBody>
                    <a:bodyPr/>
                    <a:lstStyle/>
                    <a:p>
                      <a:pPr>
                        <a:lnSpc>
                          <a:spcPct val="115000"/>
                        </a:lnSpc>
                      </a:pPr>
                      <a:endParaRPr lang="en-US" sz="1400" b="1">
                        <a:effectLst/>
                        <a:latin typeface="Calibri"/>
                      </a:endParaRPr>
                    </a:p>
                  </a:txBody>
                  <a:tcPr marL="7082" marR="7082" marT="7082" marB="0" anchor="b"/>
                </a:tc>
                <a:tc>
                  <a:txBody>
                    <a:bodyPr/>
                    <a:lstStyle/>
                    <a:p>
                      <a:pPr>
                        <a:lnSpc>
                          <a:spcPct val="115000"/>
                        </a:lnSpc>
                      </a:pPr>
                      <a:endParaRPr lang="en-US" sz="1400" b="1">
                        <a:effectLst/>
                        <a:latin typeface="Calibri"/>
                      </a:endParaRPr>
                    </a:p>
                  </a:txBody>
                  <a:tcPr marL="7082" marR="7082" marT="7082" marB="0" anchor="b"/>
                </a:tc>
              </a:tr>
              <a:tr h="249507">
                <a:tc>
                  <a:txBody>
                    <a:bodyPr/>
                    <a:lstStyle/>
                    <a:p>
                      <a:pPr marL="0" marR="0">
                        <a:lnSpc>
                          <a:spcPct val="115000"/>
                        </a:lnSpc>
                        <a:spcBef>
                          <a:spcPts val="0"/>
                        </a:spcBef>
                        <a:spcAft>
                          <a:spcPts val="1000"/>
                        </a:spcAft>
                      </a:pPr>
                      <a:r>
                        <a:rPr lang="en-US" sz="1400" dirty="0">
                          <a:effectLst/>
                        </a:rPr>
                        <a:t>Age (median, years)</a:t>
                      </a:r>
                      <a:endParaRPr lang="en-US" sz="1400" b="1" dirty="0">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a:effectLst/>
                        </a:rPr>
                        <a:t>66.0</a:t>
                      </a:r>
                      <a:endParaRPr lang="en-US" sz="1400" b="1" dirty="0">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a:effectLst/>
                        </a:rPr>
                        <a:t>63.0</a:t>
                      </a:r>
                      <a:endParaRPr lang="en-US" sz="1400" b="1">
                        <a:effectLst/>
                        <a:latin typeface="Calibri"/>
                        <a:ea typeface="Calibri"/>
                        <a:cs typeface="Times New Roman"/>
                      </a:endParaRPr>
                    </a:p>
                  </a:txBody>
                  <a:tcPr marL="7082" marR="7082" marT="7082" marB="0" anchor="b"/>
                </a:tc>
                <a:tc>
                  <a:txBody>
                    <a:bodyPr/>
                    <a:lstStyle/>
                    <a:p>
                      <a:pPr marL="0" marR="0">
                        <a:lnSpc>
                          <a:spcPct val="115000"/>
                        </a:lnSpc>
                        <a:spcBef>
                          <a:spcPts val="0"/>
                        </a:spcBef>
                        <a:spcAft>
                          <a:spcPts val="1000"/>
                        </a:spcAft>
                      </a:pPr>
                      <a:r>
                        <a:rPr lang="en-US" sz="1400">
                          <a:effectLst/>
                        </a:rPr>
                        <a:t>&lt;0.0001</a:t>
                      </a:r>
                      <a:endParaRPr lang="en-US" sz="1400" b="1">
                        <a:effectLst/>
                        <a:latin typeface="Calibri"/>
                        <a:ea typeface="Calibri"/>
                        <a:cs typeface="Times New Roman"/>
                      </a:endParaRPr>
                    </a:p>
                  </a:txBody>
                  <a:tcPr marL="7082" marR="7082" marT="7082" marB="0" anchor="b"/>
                </a:tc>
              </a:tr>
              <a:tr h="249507">
                <a:tc>
                  <a:txBody>
                    <a:bodyPr/>
                    <a:lstStyle/>
                    <a:p>
                      <a:pPr marL="0" marR="0">
                        <a:lnSpc>
                          <a:spcPct val="115000"/>
                        </a:lnSpc>
                        <a:spcBef>
                          <a:spcPts val="0"/>
                        </a:spcBef>
                        <a:spcAft>
                          <a:spcPts val="1000"/>
                        </a:spcAft>
                      </a:pPr>
                      <a:r>
                        <a:rPr lang="en-US" sz="1400" dirty="0">
                          <a:effectLst/>
                        </a:rPr>
                        <a:t>Male</a:t>
                      </a:r>
                      <a:endParaRPr lang="en-US" sz="1400" b="1" dirty="0">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smtClean="0">
                          <a:effectLst/>
                        </a:rPr>
                        <a:t>77.9%</a:t>
                      </a:r>
                      <a:endParaRPr lang="en-US" sz="1400" b="1" dirty="0">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smtClean="0">
                          <a:effectLst/>
                        </a:rPr>
                        <a:t>72.3%</a:t>
                      </a:r>
                      <a:endParaRPr lang="en-US" sz="1400" b="1" dirty="0">
                        <a:effectLst/>
                        <a:latin typeface="Calibri"/>
                        <a:ea typeface="Calibri"/>
                        <a:cs typeface="Times New Roman"/>
                      </a:endParaRPr>
                    </a:p>
                  </a:txBody>
                  <a:tcPr marL="7082" marR="7082" marT="7082" marB="0" anchor="b"/>
                </a:tc>
                <a:tc>
                  <a:txBody>
                    <a:bodyPr/>
                    <a:lstStyle/>
                    <a:p>
                      <a:pPr marL="0" marR="0">
                        <a:lnSpc>
                          <a:spcPct val="115000"/>
                        </a:lnSpc>
                        <a:spcBef>
                          <a:spcPts val="0"/>
                        </a:spcBef>
                        <a:spcAft>
                          <a:spcPts val="1000"/>
                        </a:spcAft>
                      </a:pPr>
                      <a:r>
                        <a:rPr lang="en-US" sz="1400">
                          <a:effectLst/>
                        </a:rPr>
                        <a:t>&lt;0.0001</a:t>
                      </a:r>
                      <a:endParaRPr lang="en-US" sz="1400" b="1">
                        <a:effectLst/>
                        <a:latin typeface="Calibri"/>
                        <a:ea typeface="Calibri"/>
                        <a:cs typeface="Times New Roman"/>
                      </a:endParaRPr>
                    </a:p>
                  </a:txBody>
                  <a:tcPr marL="7082" marR="7082" marT="7082" marB="0" anchor="b"/>
                </a:tc>
              </a:tr>
              <a:tr h="249507">
                <a:tc>
                  <a:txBody>
                    <a:bodyPr/>
                    <a:lstStyle/>
                    <a:p>
                      <a:pPr marL="0" marR="0">
                        <a:lnSpc>
                          <a:spcPct val="115000"/>
                        </a:lnSpc>
                        <a:spcBef>
                          <a:spcPts val="0"/>
                        </a:spcBef>
                        <a:spcAft>
                          <a:spcPts val="1000"/>
                        </a:spcAft>
                      </a:pPr>
                      <a:r>
                        <a:rPr lang="en-US" sz="1400" dirty="0">
                          <a:effectLst/>
                        </a:rPr>
                        <a:t>Body Mass Index (</a:t>
                      </a:r>
                      <a:r>
                        <a:rPr lang="en-US" sz="1400" dirty="0" smtClean="0">
                          <a:effectLst/>
                        </a:rPr>
                        <a:t>kg/m</a:t>
                      </a:r>
                      <a:r>
                        <a:rPr lang="en-US" sz="1400" baseline="30000" dirty="0" smtClean="0">
                          <a:effectLst/>
                        </a:rPr>
                        <a:t>2</a:t>
                      </a:r>
                      <a:r>
                        <a:rPr lang="en-US" sz="1400" dirty="0" smtClean="0">
                          <a:effectLst/>
                        </a:rPr>
                        <a:t>)</a:t>
                      </a:r>
                      <a:endParaRPr lang="en-US" sz="1400" b="1" dirty="0">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a:effectLst/>
                        </a:rPr>
                        <a:t>27.4</a:t>
                      </a:r>
                      <a:endParaRPr lang="en-US" sz="1400" b="1">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a:effectLst/>
                        </a:rPr>
                        <a:t>29.2</a:t>
                      </a:r>
                      <a:endParaRPr lang="en-US" sz="1400" b="1">
                        <a:effectLst/>
                        <a:latin typeface="Calibri"/>
                        <a:ea typeface="Calibri"/>
                        <a:cs typeface="Times New Roman"/>
                      </a:endParaRPr>
                    </a:p>
                  </a:txBody>
                  <a:tcPr marL="7082" marR="7082" marT="7082" marB="0" anchor="b"/>
                </a:tc>
                <a:tc>
                  <a:txBody>
                    <a:bodyPr/>
                    <a:lstStyle/>
                    <a:p>
                      <a:pPr marL="0" marR="0">
                        <a:lnSpc>
                          <a:spcPct val="115000"/>
                        </a:lnSpc>
                        <a:spcBef>
                          <a:spcPts val="0"/>
                        </a:spcBef>
                        <a:spcAft>
                          <a:spcPts val="1000"/>
                        </a:spcAft>
                      </a:pPr>
                      <a:r>
                        <a:rPr lang="en-US" sz="1400">
                          <a:effectLst/>
                        </a:rPr>
                        <a:t>&lt;0.0001</a:t>
                      </a:r>
                      <a:endParaRPr lang="en-US" sz="1400" b="1">
                        <a:effectLst/>
                        <a:latin typeface="Calibri"/>
                        <a:ea typeface="Calibri"/>
                        <a:cs typeface="Times New Roman"/>
                      </a:endParaRPr>
                    </a:p>
                  </a:txBody>
                  <a:tcPr marL="7082" marR="7082" marT="7082" marB="0" anchor="b"/>
                </a:tc>
              </a:tr>
              <a:tr h="249507">
                <a:tc>
                  <a:txBody>
                    <a:bodyPr/>
                    <a:lstStyle/>
                    <a:p>
                      <a:pPr marL="0" marR="0">
                        <a:lnSpc>
                          <a:spcPct val="115000"/>
                        </a:lnSpc>
                        <a:spcBef>
                          <a:spcPts val="0"/>
                        </a:spcBef>
                        <a:spcAft>
                          <a:spcPts val="1000"/>
                        </a:spcAft>
                      </a:pPr>
                      <a:r>
                        <a:rPr lang="en-US" sz="1400" dirty="0" err="1">
                          <a:effectLst/>
                        </a:rPr>
                        <a:t>eGFR</a:t>
                      </a:r>
                      <a:r>
                        <a:rPr lang="en-US" sz="1400" dirty="0">
                          <a:effectLst/>
                        </a:rPr>
                        <a:t> &lt;60 </a:t>
                      </a:r>
                      <a:r>
                        <a:rPr lang="en-US" sz="1400" dirty="0" smtClean="0">
                          <a:effectLst/>
                        </a:rPr>
                        <a:t>mL/min/1.73m</a:t>
                      </a:r>
                      <a:r>
                        <a:rPr lang="en-US" sz="1400" baseline="30000" dirty="0" smtClean="0">
                          <a:effectLst/>
                        </a:rPr>
                        <a:t>2</a:t>
                      </a:r>
                      <a:endParaRPr lang="en-US" sz="1400" b="1" dirty="0">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smtClean="0">
                          <a:effectLst/>
                        </a:rPr>
                        <a:t>21.9%</a:t>
                      </a:r>
                      <a:endParaRPr lang="en-US" sz="1400" b="1" dirty="0">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smtClean="0">
                          <a:effectLst/>
                        </a:rPr>
                        <a:t>25.9%</a:t>
                      </a:r>
                      <a:endParaRPr lang="en-US" sz="1400" b="1" dirty="0">
                        <a:effectLst/>
                        <a:latin typeface="Calibri"/>
                        <a:ea typeface="Calibri"/>
                        <a:cs typeface="Times New Roman"/>
                      </a:endParaRPr>
                    </a:p>
                  </a:txBody>
                  <a:tcPr marL="7082" marR="7082" marT="7082" marB="0" anchor="b"/>
                </a:tc>
                <a:tc>
                  <a:txBody>
                    <a:bodyPr/>
                    <a:lstStyle/>
                    <a:p>
                      <a:pPr marL="0" marR="0">
                        <a:lnSpc>
                          <a:spcPct val="115000"/>
                        </a:lnSpc>
                        <a:spcBef>
                          <a:spcPts val="0"/>
                        </a:spcBef>
                        <a:spcAft>
                          <a:spcPts val="1000"/>
                        </a:spcAft>
                      </a:pPr>
                      <a:r>
                        <a:rPr lang="en-US" sz="1400">
                          <a:effectLst/>
                        </a:rPr>
                        <a:t>&lt;0.0001</a:t>
                      </a:r>
                      <a:endParaRPr lang="en-US" sz="1400" b="1">
                        <a:effectLst/>
                        <a:latin typeface="Calibri"/>
                        <a:ea typeface="Calibri"/>
                        <a:cs typeface="Times New Roman"/>
                      </a:endParaRPr>
                    </a:p>
                  </a:txBody>
                  <a:tcPr marL="7082" marR="7082" marT="7082" marB="0" anchor="b"/>
                </a:tc>
              </a:tr>
              <a:tr h="249507">
                <a:tc>
                  <a:txBody>
                    <a:bodyPr/>
                    <a:lstStyle/>
                    <a:p>
                      <a:pPr marL="0" marR="0">
                        <a:lnSpc>
                          <a:spcPct val="115000"/>
                        </a:lnSpc>
                        <a:spcBef>
                          <a:spcPts val="0"/>
                        </a:spcBef>
                        <a:spcAft>
                          <a:spcPts val="1000"/>
                        </a:spcAft>
                      </a:pPr>
                      <a:r>
                        <a:rPr lang="en-US" sz="1400" dirty="0">
                          <a:effectLst/>
                        </a:rPr>
                        <a:t>Multivessel </a:t>
                      </a:r>
                      <a:r>
                        <a:rPr lang="en-US" sz="1400" dirty="0" smtClean="0">
                          <a:effectLst/>
                        </a:rPr>
                        <a:t>CAD</a:t>
                      </a:r>
                      <a:endParaRPr lang="en-US" sz="1400" b="1" dirty="0">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smtClean="0">
                          <a:effectLst/>
                        </a:rPr>
                        <a:t>63.2%</a:t>
                      </a:r>
                      <a:endParaRPr lang="en-US" sz="1400" b="1" dirty="0">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smtClean="0">
                          <a:effectLst/>
                        </a:rPr>
                        <a:t>51.1%</a:t>
                      </a:r>
                      <a:endParaRPr lang="en-US" sz="1400" b="1" dirty="0">
                        <a:effectLst/>
                        <a:latin typeface="Calibri"/>
                        <a:ea typeface="Calibri"/>
                        <a:cs typeface="Times New Roman"/>
                      </a:endParaRPr>
                    </a:p>
                  </a:txBody>
                  <a:tcPr marL="7082" marR="7082" marT="7082" marB="0" anchor="b"/>
                </a:tc>
                <a:tc>
                  <a:txBody>
                    <a:bodyPr/>
                    <a:lstStyle/>
                    <a:p>
                      <a:pPr marL="0" marR="0">
                        <a:lnSpc>
                          <a:spcPct val="115000"/>
                        </a:lnSpc>
                        <a:spcBef>
                          <a:spcPts val="0"/>
                        </a:spcBef>
                        <a:spcAft>
                          <a:spcPts val="1000"/>
                        </a:spcAft>
                      </a:pPr>
                      <a:r>
                        <a:rPr lang="en-US" sz="1400" dirty="0">
                          <a:effectLst/>
                        </a:rPr>
                        <a:t>&lt;0.0001</a:t>
                      </a:r>
                      <a:endParaRPr lang="en-US" sz="1400" b="1" dirty="0">
                        <a:effectLst/>
                        <a:latin typeface="Calibri"/>
                        <a:ea typeface="Calibri"/>
                        <a:cs typeface="Times New Roman"/>
                      </a:endParaRPr>
                    </a:p>
                  </a:txBody>
                  <a:tcPr marL="7082" marR="7082" marT="7082" marB="0" anchor="b"/>
                </a:tc>
              </a:tr>
              <a:tr h="249507">
                <a:tc>
                  <a:txBody>
                    <a:bodyPr/>
                    <a:lstStyle/>
                    <a:p>
                      <a:pPr marL="0" marR="0">
                        <a:lnSpc>
                          <a:spcPct val="115000"/>
                        </a:lnSpc>
                        <a:spcBef>
                          <a:spcPts val="0"/>
                        </a:spcBef>
                        <a:spcAft>
                          <a:spcPts val="1000"/>
                        </a:spcAft>
                      </a:pPr>
                      <a:r>
                        <a:rPr lang="en-US" sz="1400" dirty="0">
                          <a:effectLst/>
                        </a:rPr>
                        <a:t>History </a:t>
                      </a:r>
                      <a:r>
                        <a:rPr lang="en-US" sz="1400" dirty="0" smtClean="0">
                          <a:effectLst/>
                        </a:rPr>
                        <a:t>of Hypertension</a:t>
                      </a:r>
                      <a:endParaRPr lang="en-US" sz="1400" b="1" dirty="0">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smtClean="0">
                          <a:effectLst/>
                        </a:rPr>
                        <a:t>73.8%</a:t>
                      </a:r>
                      <a:endParaRPr lang="en-US" sz="1400" b="1" dirty="0">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smtClean="0">
                          <a:effectLst/>
                        </a:rPr>
                        <a:t>85.5%</a:t>
                      </a:r>
                      <a:endParaRPr lang="en-US" sz="1400" b="1" dirty="0">
                        <a:effectLst/>
                        <a:latin typeface="Calibri"/>
                        <a:ea typeface="Calibri"/>
                        <a:cs typeface="Times New Roman"/>
                      </a:endParaRPr>
                    </a:p>
                  </a:txBody>
                  <a:tcPr marL="7082" marR="7082" marT="7082" marB="0" anchor="b"/>
                </a:tc>
                <a:tc>
                  <a:txBody>
                    <a:bodyPr/>
                    <a:lstStyle/>
                    <a:p>
                      <a:pPr marL="0" marR="0">
                        <a:lnSpc>
                          <a:spcPct val="115000"/>
                        </a:lnSpc>
                        <a:spcBef>
                          <a:spcPts val="0"/>
                        </a:spcBef>
                        <a:spcAft>
                          <a:spcPts val="1000"/>
                        </a:spcAft>
                      </a:pPr>
                      <a:r>
                        <a:rPr lang="en-US" sz="1400">
                          <a:effectLst/>
                        </a:rPr>
                        <a:t>&lt;0.0001</a:t>
                      </a:r>
                      <a:endParaRPr lang="en-US" sz="1400" b="1">
                        <a:effectLst/>
                        <a:latin typeface="Calibri"/>
                        <a:ea typeface="Calibri"/>
                        <a:cs typeface="Times New Roman"/>
                      </a:endParaRPr>
                    </a:p>
                  </a:txBody>
                  <a:tcPr marL="7082" marR="7082" marT="7082" marB="0" anchor="b"/>
                </a:tc>
              </a:tr>
              <a:tr h="249507">
                <a:tc>
                  <a:txBody>
                    <a:bodyPr/>
                    <a:lstStyle/>
                    <a:p>
                      <a:pPr marL="0" marR="0">
                        <a:lnSpc>
                          <a:spcPct val="115000"/>
                        </a:lnSpc>
                        <a:spcBef>
                          <a:spcPts val="0"/>
                        </a:spcBef>
                        <a:spcAft>
                          <a:spcPts val="1000"/>
                        </a:spcAft>
                      </a:pPr>
                      <a:r>
                        <a:rPr lang="en-US" sz="1400">
                          <a:effectLst/>
                        </a:rPr>
                        <a:t>History of Hypercholesterolemia</a:t>
                      </a:r>
                      <a:endParaRPr lang="en-US" sz="1400" b="1">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smtClean="0">
                          <a:effectLst/>
                        </a:rPr>
                        <a:t>75.6%</a:t>
                      </a:r>
                      <a:endParaRPr lang="en-US" sz="1400" b="1" dirty="0">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smtClean="0">
                          <a:effectLst/>
                        </a:rPr>
                        <a:t>79.3%</a:t>
                      </a:r>
                      <a:endParaRPr lang="en-US" sz="1400" b="1" dirty="0">
                        <a:effectLst/>
                        <a:latin typeface="Calibri"/>
                        <a:ea typeface="Calibri"/>
                        <a:cs typeface="Times New Roman"/>
                      </a:endParaRPr>
                    </a:p>
                  </a:txBody>
                  <a:tcPr marL="7082" marR="7082" marT="7082" marB="0" anchor="b"/>
                </a:tc>
                <a:tc>
                  <a:txBody>
                    <a:bodyPr/>
                    <a:lstStyle/>
                    <a:p>
                      <a:pPr marL="0" marR="0">
                        <a:lnSpc>
                          <a:spcPct val="115000"/>
                        </a:lnSpc>
                        <a:spcBef>
                          <a:spcPts val="0"/>
                        </a:spcBef>
                        <a:spcAft>
                          <a:spcPts val="1000"/>
                        </a:spcAft>
                      </a:pPr>
                      <a:r>
                        <a:rPr lang="en-US" sz="1400">
                          <a:effectLst/>
                        </a:rPr>
                        <a:t>&lt;0.0001</a:t>
                      </a:r>
                      <a:endParaRPr lang="en-US" sz="1400" b="1">
                        <a:effectLst/>
                        <a:latin typeface="Calibri"/>
                        <a:ea typeface="Calibri"/>
                        <a:cs typeface="Times New Roman"/>
                      </a:endParaRPr>
                    </a:p>
                  </a:txBody>
                  <a:tcPr marL="7082" marR="7082" marT="7082" marB="0" anchor="b"/>
                </a:tc>
              </a:tr>
              <a:tr h="249507">
                <a:tc>
                  <a:txBody>
                    <a:bodyPr/>
                    <a:lstStyle/>
                    <a:p>
                      <a:pPr marL="0" marR="0">
                        <a:lnSpc>
                          <a:spcPct val="115000"/>
                        </a:lnSpc>
                        <a:spcBef>
                          <a:spcPts val="0"/>
                        </a:spcBef>
                        <a:spcAft>
                          <a:spcPts val="1000"/>
                        </a:spcAft>
                      </a:pPr>
                      <a:r>
                        <a:rPr lang="en-US" sz="1400">
                          <a:effectLst/>
                        </a:rPr>
                        <a:t>Current Smoker</a:t>
                      </a:r>
                      <a:endParaRPr lang="en-US" sz="1400" b="1">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smtClean="0">
                          <a:effectLst/>
                        </a:rPr>
                        <a:t>17.2%</a:t>
                      </a:r>
                      <a:endParaRPr lang="en-US" sz="1400" b="1" dirty="0">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smtClean="0">
                          <a:effectLst/>
                        </a:rPr>
                        <a:t>15.6%</a:t>
                      </a:r>
                      <a:endParaRPr lang="en-US" sz="1400" b="1" dirty="0">
                        <a:effectLst/>
                        <a:latin typeface="Calibri"/>
                        <a:ea typeface="Calibri"/>
                        <a:cs typeface="Times New Roman"/>
                      </a:endParaRPr>
                    </a:p>
                  </a:txBody>
                  <a:tcPr marL="7082" marR="7082" marT="7082" marB="0" anchor="b"/>
                </a:tc>
                <a:tc>
                  <a:txBody>
                    <a:bodyPr/>
                    <a:lstStyle/>
                    <a:p>
                      <a:pPr marL="0" marR="0">
                        <a:lnSpc>
                          <a:spcPct val="115000"/>
                        </a:lnSpc>
                        <a:spcBef>
                          <a:spcPts val="0"/>
                        </a:spcBef>
                        <a:spcAft>
                          <a:spcPts val="1000"/>
                        </a:spcAft>
                      </a:pPr>
                      <a:r>
                        <a:rPr lang="en-US" sz="1400">
                          <a:effectLst/>
                        </a:rPr>
                        <a:t> 0.0027</a:t>
                      </a:r>
                      <a:endParaRPr lang="en-US" sz="1400" b="1">
                        <a:effectLst/>
                        <a:latin typeface="Calibri"/>
                        <a:ea typeface="Calibri"/>
                        <a:cs typeface="Times New Roman"/>
                      </a:endParaRPr>
                    </a:p>
                  </a:txBody>
                  <a:tcPr marL="7082" marR="7082" marT="7082" marB="0" anchor="b"/>
                </a:tc>
              </a:tr>
              <a:tr h="249507">
                <a:tc>
                  <a:txBody>
                    <a:bodyPr/>
                    <a:lstStyle/>
                    <a:p>
                      <a:pPr marL="0" marR="0">
                        <a:lnSpc>
                          <a:spcPct val="115000"/>
                        </a:lnSpc>
                        <a:spcBef>
                          <a:spcPts val="0"/>
                        </a:spcBef>
                        <a:spcAft>
                          <a:spcPts val="1000"/>
                        </a:spcAft>
                      </a:pPr>
                      <a:r>
                        <a:rPr lang="en-US" sz="1400" dirty="0">
                          <a:effectLst/>
                        </a:rPr>
                        <a:t>History of </a:t>
                      </a:r>
                      <a:r>
                        <a:rPr lang="en-US" sz="1400" dirty="0" smtClean="0">
                          <a:effectLst/>
                        </a:rPr>
                        <a:t>PCI</a:t>
                      </a:r>
                      <a:endParaRPr lang="en-US" sz="1400" b="1" dirty="0">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smtClean="0">
                          <a:effectLst/>
                        </a:rPr>
                        <a:t>84.6%</a:t>
                      </a:r>
                      <a:endParaRPr lang="en-US" sz="1400" b="1" dirty="0">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smtClean="0">
                          <a:effectLst/>
                        </a:rPr>
                        <a:t>79.6%</a:t>
                      </a:r>
                      <a:endParaRPr lang="en-US" sz="1400" b="1" dirty="0">
                        <a:effectLst/>
                        <a:latin typeface="Calibri"/>
                        <a:ea typeface="Calibri"/>
                        <a:cs typeface="Times New Roman"/>
                      </a:endParaRPr>
                    </a:p>
                  </a:txBody>
                  <a:tcPr marL="7082" marR="7082" marT="7082" marB="0" anchor="b"/>
                </a:tc>
                <a:tc>
                  <a:txBody>
                    <a:bodyPr/>
                    <a:lstStyle/>
                    <a:p>
                      <a:pPr marL="0" marR="0">
                        <a:lnSpc>
                          <a:spcPct val="115000"/>
                        </a:lnSpc>
                        <a:spcBef>
                          <a:spcPts val="0"/>
                        </a:spcBef>
                        <a:spcAft>
                          <a:spcPts val="1000"/>
                        </a:spcAft>
                      </a:pPr>
                      <a:r>
                        <a:rPr lang="en-US" sz="1400">
                          <a:effectLst/>
                        </a:rPr>
                        <a:t>&lt;0.0001</a:t>
                      </a:r>
                      <a:endParaRPr lang="en-US" sz="1400" b="1">
                        <a:effectLst/>
                        <a:latin typeface="Calibri"/>
                        <a:ea typeface="Calibri"/>
                        <a:cs typeface="Times New Roman"/>
                      </a:endParaRPr>
                    </a:p>
                  </a:txBody>
                  <a:tcPr marL="7082" marR="7082" marT="7082" marB="0" anchor="b"/>
                </a:tc>
              </a:tr>
              <a:tr h="249507">
                <a:tc>
                  <a:txBody>
                    <a:bodyPr/>
                    <a:lstStyle/>
                    <a:p>
                      <a:pPr marL="0" marR="0">
                        <a:lnSpc>
                          <a:spcPct val="115000"/>
                        </a:lnSpc>
                        <a:spcBef>
                          <a:spcPts val="0"/>
                        </a:spcBef>
                        <a:spcAft>
                          <a:spcPts val="1000"/>
                        </a:spcAft>
                      </a:pPr>
                      <a:r>
                        <a:rPr lang="en-US" sz="1400">
                          <a:effectLst/>
                        </a:rPr>
                        <a:t>Statin</a:t>
                      </a:r>
                      <a:endParaRPr lang="en-US" sz="1400" b="1">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smtClean="0">
                          <a:effectLst/>
                        </a:rPr>
                        <a:t>93.1%</a:t>
                      </a:r>
                      <a:endParaRPr lang="en-US" sz="1400" b="1" dirty="0">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smtClean="0">
                          <a:effectLst/>
                        </a:rPr>
                        <a:t>91.7%</a:t>
                      </a:r>
                      <a:endParaRPr lang="en-US" sz="1400" b="1" dirty="0">
                        <a:effectLst/>
                        <a:latin typeface="Calibri"/>
                        <a:ea typeface="Calibri"/>
                        <a:cs typeface="Times New Roman"/>
                      </a:endParaRPr>
                    </a:p>
                  </a:txBody>
                  <a:tcPr marL="7082" marR="7082" marT="7082" marB="0" anchor="b"/>
                </a:tc>
                <a:tc>
                  <a:txBody>
                    <a:bodyPr/>
                    <a:lstStyle/>
                    <a:p>
                      <a:pPr marL="0" marR="0">
                        <a:lnSpc>
                          <a:spcPct val="115000"/>
                        </a:lnSpc>
                        <a:spcBef>
                          <a:spcPts val="0"/>
                        </a:spcBef>
                        <a:spcAft>
                          <a:spcPts val="1000"/>
                        </a:spcAft>
                      </a:pPr>
                      <a:r>
                        <a:rPr lang="en-US" sz="1400">
                          <a:effectLst/>
                        </a:rPr>
                        <a:t> 0.0002</a:t>
                      </a:r>
                      <a:endParaRPr lang="en-US" sz="1400" b="1">
                        <a:effectLst/>
                        <a:latin typeface="Calibri"/>
                        <a:ea typeface="Calibri"/>
                        <a:cs typeface="Times New Roman"/>
                      </a:endParaRPr>
                    </a:p>
                  </a:txBody>
                  <a:tcPr marL="7082" marR="7082" marT="7082" marB="0" anchor="b"/>
                </a:tc>
              </a:tr>
              <a:tr h="249507">
                <a:tc>
                  <a:txBody>
                    <a:bodyPr/>
                    <a:lstStyle/>
                    <a:p>
                      <a:pPr marL="0" marR="0">
                        <a:lnSpc>
                          <a:spcPct val="115000"/>
                        </a:lnSpc>
                        <a:spcBef>
                          <a:spcPts val="0"/>
                        </a:spcBef>
                        <a:spcAft>
                          <a:spcPts val="1000"/>
                        </a:spcAft>
                      </a:pPr>
                      <a:r>
                        <a:rPr lang="en-US" sz="1400" dirty="0">
                          <a:effectLst/>
                        </a:rPr>
                        <a:t>ACE-I or </a:t>
                      </a:r>
                      <a:r>
                        <a:rPr lang="en-US" sz="1400" dirty="0" smtClean="0">
                          <a:effectLst/>
                        </a:rPr>
                        <a:t>ARB</a:t>
                      </a:r>
                      <a:endParaRPr lang="en-US" sz="1400" b="1" dirty="0">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smtClean="0">
                          <a:effectLst/>
                        </a:rPr>
                        <a:t>79%</a:t>
                      </a:r>
                      <a:endParaRPr lang="en-US" sz="1400" b="1" dirty="0">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smtClean="0">
                          <a:effectLst/>
                        </a:rPr>
                        <a:t>83.5%</a:t>
                      </a:r>
                      <a:endParaRPr lang="en-US" sz="1400" b="1" dirty="0">
                        <a:effectLst/>
                        <a:latin typeface="Calibri"/>
                        <a:ea typeface="Calibri"/>
                        <a:cs typeface="Times New Roman"/>
                      </a:endParaRPr>
                    </a:p>
                  </a:txBody>
                  <a:tcPr marL="7082" marR="7082" marT="7082" marB="0" anchor="b"/>
                </a:tc>
                <a:tc>
                  <a:txBody>
                    <a:bodyPr/>
                    <a:lstStyle/>
                    <a:p>
                      <a:pPr marL="0" marR="0">
                        <a:lnSpc>
                          <a:spcPct val="115000"/>
                        </a:lnSpc>
                        <a:spcBef>
                          <a:spcPts val="0"/>
                        </a:spcBef>
                        <a:spcAft>
                          <a:spcPts val="1000"/>
                        </a:spcAft>
                      </a:pPr>
                      <a:r>
                        <a:rPr lang="en-US" sz="1400">
                          <a:effectLst/>
                        </a:rPr>
                        <a:t>&lt;0.0001</a:t>
                      </a:r>
                      <a:endParaRPr lang="en-US" sz="1400" b="1">
                        <a:effectLst/>
                        <a:latin typeface="Calibri"/>
                        <a:ea typeface="Calibri"/>
                        <a:cs typeface="Times New Roman"/>
                      </a:endParaRPr>
                    </a:p>
                  </a:txBody>
                  <a:tcPr marL="7082" marR="7082" marT="7082" marB="0" anchor="b"/>
                </a:tc>
              </a:tr>
              <a:tr h="249507">
                <a:tc>
                  <a:txBody>
                    <a:bodyPr/>
                    <a:lstStyle/>
                    <a:p>
                      <a:pPr marL="0" marR="0">
                        <a:lnSpc>
                          <a:spcPct val="115000"/>
                        </a:lnSpc>
                        <a:spcBef>
                          <a:spcPts val="0"/>
                        </a:spcBef>
                        <a:spcAft>
                          <a:spcPts val="1000"/>
                        </a:spcAft>
                      </a:pPr>
                      <a:r>
                        <a:rPr lang="en-US" sz="1400" dirty="0" smtClean="0">
                          <a:effectLst/>
                        </a:rPr>
                        <a:t>Diabetes </a:t>
                      </a:r>
                      <a:r>
                        <a:rPr lang="en-US" sz="1400" dirty="0">
                          <a:effectLst/>
                        </a:rPr>
                        <a:t>Requiring Drugs</a:t>
                      </a:r>
                      <a:endParaRPr lang="en-US" sz="1400" b="1" dirty="0">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smtClean="0">
                          <a:effectLst/>
                        </a:rPr>
                        <a:t>0%</a:t>
                      </a:r>
                      <a:endParaRPr lang="en-US" sz="1400" b="1" dirty="0">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smtClean="0">
                          <a:effectLst/>
                        </a:rPr>
                        <a:t>87.6%</a:t>
                      </a:r>
                      <a:endParaRPr lang="en-US" sz="1400" b="1" dirty="0">
                        <a:effectLst/>
                        <a:latin typeface="Calibri"/>
                        <a:ea typeface="Calibri"/>
                        <a:cs typeface="Times New Roman"/>
                      </a:endParaRPr>
                    </a:p>
                  </a:txBody>
                  <a:tcPr marL="7082" marR="7082" marT="7082" marB="0" anchor="b"/>
                </a:tc>
                <a:tc>
                  <a:txBody>
                    <a:bodyPr/>
                    <a:lstStyle/>
                    <a:p>
                      <a:pPr>
                        <a:lnSpc>
                          <a:spcPct val="115000"/>
                        </a:lnSpc>
                      </a:pPr>
                      <a:endParaRPr lang="en-US" sz="1400" b="1">
                        <a:effectLst/>
                        <a:latin typeface="Calibri"/>
                      </a:endParaRPr>
                    </a:p>
                  </a:txBody>
                  <a:tcPr marL="7082" marR="7082" marT="7082" marB="0" anchor="b"/>
                </a:tc>
              </a:tr>
              <a:tr h="249507">
                <a:tc>
                  <a:txBody>
                    <a:bodyPr/>
                    <a:lstStyle/>
                    <a:p>
                      <a:pPr marL="0" marR="0">
                        <a:lnSpc>
                          <a:spcPct val="115000"/>
                        </a:lnSpc>
                        <a:spcBef>
                          <a:spcPts val="0"/>
                        </a:spcBef>
                        <a:spcAft>
                          <a:spcPts val="1000"/>
                        </a:spcAft>
                      </a:pPr>
                      <a:r>
                        <a:rPr lang="en-US" sz="1400">
                          <a:effectLst/>
                        </a:rPr>
                        <a:t>Diabetes Type II</a:t>
                      </a:r>
                      <a:endParaRPr lang="en-US" sz="1400" b="1">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smtClean="0">
                          <a:effectLst/>
                        </a:rPr>
                        <a:t>0%</a:t>
                      </a:r>
                      <a:endParaRPr lang="en-US" sz="1400" b="1" dirty="0">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smtClean="0">
                          <a:effectLst/>
                        </a:rPr>
                        <a:t>99.0%</a:t>
                      </a:r>
                      <a:endParaRPr lang="en-US" sz="1400" b="1" dirty="0">
                        <a:effectLst/>
                        <a:latin typeface="Calibri"/>
                        <a:ea typeface="Calibri"/>
                        <a:cs typeface="Times New Roman"/>
                      </a:endParaRPr>
                    </a:p>
                  </a:txBody>
                  <a:tcPr marL="7082" marR="7082" marT="7082" marB="0" anchor="b"/>
                </a:tc>
                <a:tc>
                  <a:txBody>
                    <a:bodyPr/>
                    <a:lstStyle/>
                    <a:p>
                      <a:pPr>
                        <a:lnSpc>
                          <a:spcPct val="115000"/>
                        </a:lnSpc>
                      </a:pPr>
                      <a:endParaRPr lang="en-US" sz="1400" b="1">
                        <a:effectLst/>
                        <a:latin typeface="Calibri"/>
                      </a:endParaRPr>
                    </a:p>
                  </a:txBody>
                  <a:tcPr marL="7082" marR="7082" marT="7082" marB="0" anchor="b"/>
                </a:tc>
              </a:tr>
              <a:tr h="249507">
                <a:tc>
                  <a:txBody>
                    <a:bodyPr/>
                    <a:lstStyle/>
                    <a:p>
                      <a:pPr marL="0" marR="0">
                        <a:lnSpc>
                          <a:spcPct val="115000"/>
                        </a:lnSpc>
                        <a:spcBef>
                          <a:spcPts val="0"/>
                        </a:spcBef>
                        <a:spcAft>
                          <a:spcPts val="1000"/>
                        </a:spcAft>
                      </a:pPr>
                      <a:r>
                        <a:rPr lang="en-US" sz="1400">
                          <a:effectLst/>
                        </a:rPr>
                        <a:t>Insulin</a:t>
                      </a:r>
                      <a:endParaRPr lang="en-US" sz="1400" b="1">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smtClean="0">
                          <a:effectLst/>
                        </a:rPr>
                        <a:t>0%</a:t>
                      </a:r>
                      <a:endParaRPr lang="en-US" sz="1400" b="1" dirty="0">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smtClean="0">
                          <a:effectLst/>
                        </a:rPr>
                        <a:t>22.0%</a:t>
                      </a:r>
                      <a:endParaRPr lang="en-US" sz="1400" b="1" dirty="0">
                        <a:effectLst/>
                        <a:latin typeface="Calibri"/>
                        <a:ea typeface="Calibri"/>
                        <a:cs typeface="Times New Roman"/>
                      </a:endParaRPr>
                    </a:p>
                  </a:txBody>
                  <a:tcPr marL="7082" marR="7082" marT="7082" marB="0" anchor="b"/>
                </a:tc>
                <a:tc>
                  <a:txBody>
                    <a:bodyPr/>
                    <a:lstStyle/>
                    <a:p>
                      <a:pPr>
                        <a:lnSpc>
                          <a:spcPct val="115000"/>
                        </a:lnSpc>
                      </a:pPr>
                      <a:endParaRPr lang="en-US" sz="1400" b="1">
                        <a:effectLst/>
                        <a:latin typeface="Calibri"/>
                      </a:endParaRPr>
                    </a:p>
                  </a:txBody>
                  <a:tcPr marL="7082" marR="7082" marT="7082" marB="0" anchor="b"/>
                </a:tc>
              </a:tr>
              <a:tr h="249507">
                <a:tc>
                  <a:txBody>
                    <a:bodyPr/>
                    <a:lstStyle/>
                    <a:p>
                      <a:pPr marL="0" marR="0">
                        <a:lnSpc>
                          <a:spcPct val="115000"/>
                        </a:lnSpc>
                        <a:spcBef>
                          <a:spcPts val="0"/>
                        </a:spcBef>
                        <a:spcAft>
                          <a:spcPts val="1000"/>
                        </a:spcAft>
                      </a:pPr>
                      <a:r>
                        <a:rPr lang="en-US" sz="1400">
                          <a:effectLst/>
                        </a:rPr>
                        <a:t>Oral Hypoglycemic</a:t>
                      </a:r>
                      <a:endParaRPr lang="en-US" sz="1400" b="1">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smtClean="0">
                          <a:effectLst/>
                        </a:rPr>
                        <a:t>0%</a:t>
                      </a:r>
                      <a:endParaRPr lang="en-US" sz="1400" b="1" dirty="0">
                        <a:effectLst/>
                        <a:latin typeface="Calibri"/>
                        <a:ea typeface="Calibri"/>
                        <a:cs typeface="Times New Roman"/>
                      </a:endParaRPr>
                    </a:p>
                  </a:txBody>
                  <a:tcPr marL="7082" marR="7082" marT="7082" marB="0" anchor="b"/>
                </a:tc>
                <a:tc>
                  <a:txBody>
                    <a:bodyPr/>
                    <a:lstStyle/>
                    <a:p>
                      <a:pPr marL="0" marR="0" algn="ctr">
                        <a:lnSpc>
                          <a:spcPct val="115000"/>
                        </a:lnSpc>
                        <a:spcBef>
                          <a:spcPts val="0"/>
                        </a:spcBef>
                        <a:spcAft>
                          <a:spcPts val="1000"/>
                        </a:spcAft>
                      </a:pPr>
                      <a:r>
                        <a:rPr lang="en-US" sz="1400" dirty="0" smtClean="0">
                          <a:effectLst/>
                        </a:rPr>
                        <a:t>78.9%</a:t>
                      </a:r>
                      <a:endParaRPr lang="en-US" sz="1400" b="1" dirty="0">
                        <a:effectLst/>
                        <a:latin typeface="Calibri"/>
                        <a:ea typeface="Calibri"/>
                        <a:cs typeface="Times New Roman"/>
                      </a:endParaRPr>
                    </a:p>
                  </a:txBody>
                  <a:tcPr marL="7082" marR="7082" marT="7082" marB="0" anchor="b"/>
                </a:tc>
                <a:tc>
                  <a:txBody>
                    <a:bodyPr/>
                    <a:lstStyle/>
                    <a:p>
                      <a:pPr>
                        <a:lnSpc>
                          <a:spcPct val="115000"/>
                        </a:lnSpc>
                      </a:pPr>
                      <a:endParaRPr lang="en-US" sz="1400" b="1" dirty="0">
                        <a:effectLst/>
                        <a:latin typeface="Calibri"/>
                      </a:endParaRPr>
                    </a:p>
                  </a:txBody>
                  <a:tcPr marL="7082" marR="7082" marT="7082" marB="0" anchor="b"/>
                </a:tc>
              </a:tr>
            </a:tbl>
          </a:graphicData>
        </a:graphic>
      </p:graphicFrame>
    </p:spTree>
    <p:extLst>
      <p:ext uri="{BB962C8B-B14F-4D97-AF65-F5344CB8AC3E}">
        <p14:creationId xmlns:p14="http://schemas.microsoft.com/office/powerpoint/2010/main" val="26189387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4"/>
          <p:cNvSpPr>
            <a:spLocks noGrp="1"/>
          </p:cNvSpPr>
          <p:nvPr>
            <p:ph type="title"/>
          </p:nvPr>
        </p:nvSpPr>
        <p:spPr>
          <a:xfrm>
            <a:off x="1052423" y="0"/>
            <a:ext cx="7496354" cy="731838"/>
          </a:xfrm>
        </p:spPr>
        <p:txBody>
          <a:bodyPr/>
          <a:lstStyle/>
          <a:p>
            <a:r>
              <a:rPr lang="en-US" sz="2800" dirty="0" smtClean="0">
                <a:solidFill>
                  <a:srgbClr val="C00000"/>
                </a:solidFill>
              </a:rPr>
              <a:t>Baseline Characteristics by Treatment</a:t>
            </a:r>
            <a:endParaRPr lang="en-US" sz="2800" dirty="0">
              <a:solidFill>
                <a:srgbClr val="C00000"/>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1980898545"/>
              </p:ext>
            </p:extLst>
          </p:nvPr>
        </p:nvGraphicFramePr>
        <p:xfrm>
          <a:off x="1668309" y="1081289"/>
          <a:ext cx="6408891" cy="4926140"/>
        </p:xfrm>
        <a:graphic>
          <a:graphicData uri="http://schemas.openxmlformats.org/drawingml/2006/table">
            <a:tbl>
              <a:tblPr firstRow="1" firstCol="1" bandRow="1">
                <a:tableStyleId>{284E427A-3D55-4303-BF80-6455036E1DE7}</a:tableStyleId>
              </a:tblPr>
              <a:tblGrid>
                <a:gridCol w="2926604"/>
                <a:gridCol w="1358339"/>
                <a:gridCol w="1358339"/>
                <a:gridCol w="765609"/>
              </a:tblGrid>
              <a:tr h="704993">
                <a:tc>
                  <a:txBody>
                    <a:bodyPr/>
                    <a:lstStyle/>
                    <a:p>
                      <a:pPr>
                        <a:lnSpc>
                          <a:spcPct val="115000"/>
                        </a:lnSpc>
                      </a:pPr>
                      <a:endParaRPr lang="en-US" sz="1400" b="1" dirty="0">
                        <a:effectLst/>
                        <a:latin typeface="+mn-lt"/>
                      </a:endParaRPr>
                    </a:p>
                  </a:txBody>
                  <a:tcPr marL="6851" marR="6851" marT="6851" marB="0" anchor="b"/>
                </a:tc>
                <a:tc>
                  <a:txBody>
                    <a:bodyPr/>
                    <a:lstStyle/>
                    <a:p>
                      <a:pPr marL="0" marR="0" algn="ctr">
                        <a:lnSpc>
                          <a:spcPct val="115000"/>
                        </a:lnSpc>
                        <a:spcBef>
                          <a:spcPts val="0"/>
                        </a:spcBef>
                        <a:spcAft>
                          <a:spcPts val="1000"/>
                        </a:spcAft>
                      </a:pPr>
                      <a:r>
                        <a:rPr lang="en-US" sz="1400" dirty="0" err="1" smtClean="0">
                          <a:effectLst/>
                        </a:rPr>
                        <a:t>Ticagrelor</a:t>
                      </a:r>
                      <a:r>
                        <a:rPr lang="en-US" sz="1400" dirty="0" smtClean="0">
                          <a:effectLst/>
                        </a:rPr>
                        <a:t> in Diabetic Pts</a:t>
                      </a:r>
                      <a:endParaRPr lang="en-US" sz="1400" dirty="0">
                        <a:effectLst/>
                      </a:endParaRPr>
                    </a:p>
                    <a:p>
                      <a:pPr marL="0" marR="0" algn="ctr">
                        <a:lnSpc>
                          <a:spcPct val="115000"/>
                        </a:lnSpc>
                        <a:spcBef>
                          <a:spcPts val="0"/>
                        </a:spcBef>
                        <a:spcAft>
                          <a:spcPts val="1000"/>
                        </a:spcAft>
                      </a:pPr>
                      <a:r>
                        <a:rPr lang="en-US" sz="1400" dirty="0">
                          <a:effectLst/>
                        </a:rPr>
                        <a:t>N=4549</a:t>
                      </a:r>
                      <a:endParaRPr lang="en-US" sz="1400" b="1" dirty="0">
                        <a:effectLst/>
                        <a:latin typeface="+mn-lt"/>
                        <a:ea typeface="Calibri"/>
                        <a:cs typeface="Times New Roman"/>
                      </a:endParaRPr>
                    </a:p>
                  </a:txBody>
                  <a:tcPr marL="6851" marR="6851" marT="6851" marB="0" anchor="b"/>
                </a:tc>
                <a:tc>
                  <a:txBody>
                    <a:bodyPr/>
                    <a:lstStyle/>
                    <a:p>
                      <a:pPr marL="0" marR="0" algn="ctr">
                        <a:lnSpc>
                          <a:spcPct val="115000"/>
                        </a:lnSpc>
                        <a:spcBef>
                          <a:spcPts val="0"/>
                        </a:spcBef>
                        <a:spcAft>
                          <a:spcPts val="1000"/>
                        </a:spcAft>
                      </a:pPr>
                      <a:r>
                        <a:rPr lang="en-US" sz="1400" dirty="0" smtClean="0">
                          <a:effectLst/>
                        </a:rPr>
                        <a:t>Placebo</a:t>
                      </a:r>
                      <a:r>
                        <a:rPr lang="en-US" sz="1400" baseline="0" dirty="0" smtClean="0">
                          <a:effectLst/>
                        </a:rPr>
                        <a:t> in Diabetic Pts</a:t>
                      </a:r>
                      <a:endParaRPr lang="en-US" sz="1400" dirty="0">
                        <a:effectLst/>
                      </a:endParaRPr>
                    </a:p>
                    <a:p>
                      <a:pPr marL="0" marR="0" algn="ctr">
                        <a:lnSpc>
                          <a:spcPct val="115000"/>
                        </a:lnSpc>
                        <a:spcBef>
                          <a:spcPts val="0"/>
                        </a:spcBef>
                        <a:spcAft>
                          <a:spcPts val="1000"/>
                        </a:spcAft>
                      </a:pPr>
                      <a:r>
                        <a:rPr lang="en-US" sz="1400" dirty="0">
                          <a:effectLst/>
                        </a:rPr>
                        <a:t>N=2257</a:t>
                      </a:r>
                      <a:endParaRPr lang="en-US" sz="1400" b="1" dirty="0">
                        <a:effectLst/>
                        <a:latin typeface="+mn-lt"/>
                        <a:ea typeface="Calibri"/>
                        <a:cs typeface="Times New Roman"/>
                      </a:endParaRPr>
                    </a:p>
                  </a:txBody>
                  <a:tcPr marL="6851" marR="6851" marT="6851" marB="0" anchor="b"/>
                </a:tc>
                <a:tc>
                  <a:txBody>
                    <a:bodyPr/>
                    <a:lstStyle/>
                    <a:p>
                      <a:pPr marL="0" marR="0">
                        <a:lnSpc>
                          <a:spcPct val="115000"/>
                        </a:lnSpc>
                        <a:spcBef>
                          <a:spcPts val="0"/>
                        </a:spcBef>
                        <a:spcAft>
                          <a:spcPts val="1000"/>
                        </a:spcAft>
                      </a:pPr>
                      <a:r>
                        <a:rPr lang="en-US" sz="1400">
                          <a:effectLst/>
                        </a:rPr>
                        <a:t>P value</a:t>
                      </a:r>
                      <a:endParaRPr lang="en-US" sz="1400" b="1">
                        <a:effectLst/>
                        <a:latin typeface="+mn-lt"/>
                        <a:ea typeface="Calibri"/>
                        <a:cs typeface="Times New Roman"/>
                      </a:endParaRPr>
                    </a:p>
                  </a:txBody>
                  <a:tcPr marL="6851" marR="6851" marT="6851" marB="0" anchor="b"/>
                </a:tc>
              </a:tr>
              <a:tr h="255831">
                <a:tc>
                  <a:txBody>
                    <a:bodyPr/>
                    <a:lstStyle/>
                    <a:p>
                      <a:pPr>
                        <a:lnSpc>
                          <a:spcPct val="115000"/>
                        </a:lnSpc>
                      </a:pPr>
                      <a:endParaRPr lang="en-US" sz="1400" b="1">
                        <a:effectLst/>
                        <a:latin typeface="+mn-lt"/>
                      </a:endParaRPr>
                    </a:p>
                  </a:txBody>
                  <a:tcPr marL="6851" marR="6851" marT="6851" marB="0" anchor="b"/>
                </a:tc>
                <a:tc>
                  <a:txBody>
                    <a:bodyPr/>
                    <a:lstStyle/>
                    <a:p>
                      <a:pPr>
                        <a:lnSpc>
                          <a:spcPct val="115000"/>
                        </a:lnSpc>
                      </a:pPr>
                      <a:endParaRPr lang="en-US" sz="1400" b="1">
                        <a:effectLst/>
                        <a:latin typeface="+mn-lt"/>
                      </a:endParaRPr>
                    </a:p>
                  </a:txBody>
                  <a:tcPr marL="6851" marR="6851" marT="6851" marB="0" anchor="b"/>
                </a:tc>
                <a:tc>
                  <a:txBody>
                    <a:bodyPr/>
                    <a:lstStyle/>
                    <a:p>
                      <a:pPr>
                        <a:lnSpc>
                          <a:spcPct val="115000"/>
                        </a:lnSpc>
                      </a:pPr>
                      <a:endParaRPr lang="en-US" sz="1400" b="1">
                        <a:effectLst/>
                        <a:latin typeface="+mn-lt"/>
                      </a:endParaRPr>
                    </a:p>
                  </a:txBody>
                  <a:tcPr marL="6851" marR="6851" marT="6851" marB="0" anchor="b"/>
                </a:tc>
                <a:tc>
                  <a:txBody>
                    <a:bodyPr/>
                    <a:lstStyle/>
                    <a:p>
                      <a:pPr>
                        <a:lnSpc>
                          <a:spcPct val="115000"/>
                        </a:lnSpc>
                      </a:pPr>
                      <a:endParaRPr lang="en-US" sz="1400" b="1">
                        <a:effectLst/>
                        <a:latin typeface="+mn-lt"/>
                      </a:endParaRPr>
                    </a:p>
                  </a:txBody>
                  <a:tcPr marL="6851" marR="6851" marT="6851" marB="0" anchor="b"/>
                </a:tc>
              </a:tr>
              <a:tr h="253836">
                <a:tc>
                  <a:txBody>
                    <a:bodyPr/>
                    <a:lstStyle/>
                    <a:p>
                      <a:pPr marL="0" marR="0">
                        <a:lnSpc>
                          <a:spcPct val="115000"/>
                        </a:lnSpc>
                        <a:spcBef>
                          <a:spcPts val="0"/>
                        </a:spcBef>
                        <a:spcAft>
                          <a:spcPts val="1000"/>
                        </a:spcAft>
                      </a:pPr>
                      <a:r>
                        <a:rPr lang="en-US" sz="1400">
                          <a:effectLst/>
                        </a:rPr>
                        <a:t>Age (median, years)</a:t>
                      </a:r>
                      <a:endParaRPr lang="en-US" sz="1400" b="1">
                        <a:effectLst/>
                        <a:latin typeface="+mn-lt"/>
                        <a:ea typeface="Calibri"/>
                        <a:cs typeface="Times New Roman"/>
                      </a:endParaRPr>
                    </a:p>
                  </a:txBody>
                  <a:tcPr marL="6851" marR="6851" marT="6851" marB="0" anchor="b"/>
                </a:tc>
                <a:tc>
                  <a:txBody>
                    <a:bodyPr/>
                    <a:lstStyle/>
                    <a:p>
                      <a:pPr marL="0" marR="0" algn="ctr">
                        <a:lnSpc>
                          <a:spcPct val="115000"/>
                        </a:lnSpc>
                        <a:spcBef>
                          <a:spcPts val="0"/>
                        </a:spcBef>
                        <a:spcAft>
                          <a:spcPts val="1000"/>
                        </a:spcAft>
                      </a:pPr>
                      <a:r>
                        <a:rPr lang="en-US" sz="1400" dirty="0">
                          <a:effectLst/>
                        </a:rPr>
                        <a:t>63.0</a:t>
                      </a:r>
                      <a:endParaRPr lang="en-US" sz="1400" b="1" dirty="0">
                        <a:effectLst/>
                        <a:latin typeface="+mn-lt"/>
                        <a:ea typeface="Calibri"/>
                        <a:cs typeface="Times New Roman"/>
                      </a:endParaRPr>
                    </a:p>
                  </a:txBody>
                  <a:tcPr marL="6851" marR="6851" marT="6851" marB="0"/>
                </a:tc>
                <a:tc>
                  <a:txBody>
                    <a:bodyPr/>
                    <a:lstStyle/>
                    <a:p>
                      <a:pPr marL="0" marR="0" algn="ctr">
                        <a:lnSpc>
                          <a:spcPct val="115000"/>
                        </a:lnSpc>
                        <a:spcBef>
                          <a:spcPts val="0"/>
                        </a:spcBef>
                        <a:spcAft>
                          <a:spcPts val="1000"/>
                        </a:spcAft>
                      </a:pPr>
                      <a:r>
                        <a:rPr lang="en-US" sz="1400">
                          <a:effectLst/>
                        </a:rPr>
                        <a:t>64.0</a:t>
                      </a:r>
                      <a:endParaRPr lang="en-US" sz="1400" b="1">
                        <a:effectLst/>
                        <a:latin typeface="+mn-lt"/>
                        <a:ea typeface="Calibri"/>
                        <a:cs typeface="Times New Roman"/>
                      </a:endParaRPr>
                    </a:p>
                  </a:txBody>
                  <a:tcPr marL="6851" marR="6851" marT="6851" marB="0"/>
                </a:tc>
                <a:tc>
                  <a:txBody>
                    <a:bodyPr/>
                    <a:lstStyle/>
                    <a:p>
                      <a:pPr marL="0" marR="0">
                        <a:lnSpc>
                          <a:spcPct val="115000"/>
                        </a:lnSpc>
                        <a:spcBef>
                          <a:spcPts val="0"/>
                        </a:spcBef>
                        <a:spcAft>
                          <a:spcPts val="1000"/>
                        </a:spcAft>
                      </a:pPr>
                      <a:r>
                        <a:rPr lang="en-US" sz="1400">
                          <a:effectLst/>
                        </a:rPr>
                        <a:t>0.54</a:t>
                      </a:r>
                      <a:endParaRPr lang="en-US" sz="1400" b="1">
                        <a:effectLst/>
                        <a:latin typeface="+mn-lt"/>
                        <a:ea typeface="Calibri"/>
                        <a:cs typeface="Times New Roman"/>
                      </a:endParaRPr>
                    </a:p>
                  </a:txBody>
                  <a:tcPr marL="6851" marR="6851" marT="6851" marB="0" anchor="b"/>
                </a:tc>
              </a:tr>
              <a:tr h="253836">
                <a:tc>
                  <a:txBody>
                    <a:bodyPr/>
                    <a:lstStyle/>
                    <a:p>
                      <a:pPr marL="0" marR="0">
                        <a:lnSpc>
                          <a:spcPct val="115000"/>
                        </a:lnSpc>
                        <a:spcBef>
                          <a:spcPts val="0"/>
                        </a:spcBef>
                        <a:spcAft>
                          <a:spcPts val="1000"/>
                        </a:spcAft>
                      </a:pPr>
                      <a:r>
                        <a:rPr lang="en-US" sz="1400" dirty="0">
                          <a:effectLst/>
                        </a:rPr>
                        <a:t>Male</a:t>
                      </a:r>
                      <a:endParaRPr lang="en-US" sz="1400" b="1" dirty="0">
                        <a:effectLst/>
                        <a:latin typeface="+mn-lt"/>
                        <a:ea typeface="Calibri"/>
                        <a:cs typeface="Times New Roman"/>
                      </a:endParaRPr>
                    </a:p>
                  </a:txBody>
                  <a:tcPr marL="6851" marR="6851" marT="6851" marB="0" anchor="b"/>
                </a:tc>
                <a:tc>
                  <a:txBody>
                    <a:bodyPr/>
                    <a:lstStyle/>
                    <a:p>
                      <a:pPr marL="0" marR="0" algn="ctr">
                        <a:lnSpc>
                          <a:spcPct val="115000"/>
                        </a:lnSpc>
                        <a:spcBef>
                          <a:spcPts val="0"/>
                        </a:spcBef>
                        <a:spcAft>
                          <a:spcPts val="1000"/>
                        </a:spcAft>
                      </a:pPr>
                      <a:r>
                        <a:rPr lang="en-US" sz="1400" dirty="0" smtClean="0">
                          <a:effectLst/>
                        </a:rPr>
                        <a:t>72.6%</a:t>
                      </a:r>
                      <a:endParaRPr lang="en-US" sz="1400" b="1" dirty="0">
                        <a:effectLst/>
                        <a:latin typeface="+mn-lt"/>
                        <a:ea typeface="Calibri"/>
                        <a:cs typeface="Times New Roman"/>
                      </a:endParaRPr>
                    </a:p>
                  </a:txBody>
                  <a:tcPr marL="6851" marR="6851" marT="6851" marB="0"/>
                </a:tc>
                <a:tc>
                  <a:txBody>
                    <a:bodyPr/>
                    <a:lstStyle/>
                    <a:p>
                      <a:pPr marL="0" marR="0" algn="ctr">
                        <a:lnSpc>
                          <a:spcPct val="115000"/>
                        </a:lnSpc>
                        <a:spcBef>
                          <a:spcPts val="0"/>
                        </a:spcBef>
                        <a:spcAft>
                          <a:spcPts val="1000"/>
                        </a:spcAft>
                      </a:pPr>
                      <a:r>
                        <a:rPr lang="en-US" sz="1400" dirty="0" smtClean="0">
                          <a:effectLst/>
                        </a:rPr>
                        <a:t>71.6%</a:t>
                      </a:r>
                      <a:endParaRPr lang="en-US" sz="1400" b="1" dirty="0">
                        <a:effectLst/>
                        <a:latin typeface="+mn-lt"/>
                        <a:ea typeface="Calibri"/>
                        <a:cs typeface="Times New Roman"/>
                      </a:endParaRPr>
                    </a:p>
                  </a:txBody>
                  <a:tcPr marL="6851" marR="6851" marT="6851" marB="0"/>
                </a:tc>
                <a:tc>
                  <a:txBody>
                    <a:bodyPr/>
                    <a:lstStyle/>
                    <a:p>
                      <a:pPr marL="0" marR="0">
                        <a:lnSpc>
                          <a:spcPct val="115000"/>
                        </a:lnSpc>
                        <a:spcBef>
                          <a:spcPts val="0"/>
                        </a:spcBef>
                        <a:spcAft>
                          <a:spcPts val="1000"/>
                        </a:spcAft>
                      </a:pPr>
                      <a:r>
                        <a:rPr lang="en-US" sz="1400">
                          <a:effectLst/>
                        </a:rPr>
                        <a:t>0.36</a:t>
                      </a:r>
                      <a:endParaRPr lang="en-US" sz="1400" b="1">
                        <a:effectLst/>
                        <a:latin typeface="+mn-lt"/>
                        <a:ea typeface="Calibri"/>
                        <a:cs typeface="Times New Roman"/>
                      </a:endParaRPr>
                    </a:p>
                  </a:txBody>
                  <a:tcPr marL="6851" marR="6851" marT="6851" marB="0" anchor="b"/>
                </a:tc>
              </a:tr>
              <a:tr h="253836">
                <a:tc>
                  <a:txBody>
                    <a:bodyPr/>
                    <a:lstStyle/>
                    <a:p>
                      <a:pPr marL="0" marR="0">
                        <a:lnSpc>
                          <a:spcPct val="115000"/>
                        </a:lnSpc>
                        <a:spcBef>
                          <a:spcPts val="0"/>
                        </a:spcBef>
                        <a:spcAft>
                          <a:spcPts val="1000"/>
                        </a:spcAft>
                      </a:pPr>
                      <a:r>
                        <a:rPr lang="en-US" sz="1400" dirty="0">
                          <a:effectLst/>
                        </a:rPr>
                        <a:t>Body Mass Index (</a:t>
                      </a:r>
                      <a:r>
                        <a:rPr lang="en-US" sz="1400" dirty="0" smtClean="0">
                          <a:effectLst/>
                        </a:rPr>
                        <a:t>kg/m</a:t>
                      </a:r>
                      <a:r>
                        <a:rPr lang="en-US" sz="1400" baseline="30000" dirty="0" smtClean="0">
                          <a:effectLst/>
                        </a:rPr>
                        <a:t>2</a:t>
                      </a:r>
                      <a:r>
                        <a:rPr lang="en-US" sz="1400" dirty="0" smtClean="0">
                          <a:effectLst/>
                        </a:rPr>
                        <a:t>)</a:t>
                      </a:r>
                      <a:endParaRPr lang="en-US" sz="1400" b="1" dirty="0">
                        <a:effectLst/>
                        <a:latin typeface="+mn-lt"/>
                        <a:ea typeface="Calibri"/>
                        <a:cs typeface="Times New Roman"/>
                      </a:endParaRPr>
                    </a:p>
                  </a:txBody>
                  <a:tcPr marL="6851" marR="6851" marT="6851" marB="0" anchor="b"/>
                </a:tc>
                <a:tc>
                  <a:txBody>
                    <a:bodyPr/>
                    <a:lstStyle/>
                    <a:p>
                      <a:pPr marL="0" marR="0" algn="ctr">
                        <a:lnSpc>
                          <a:spcPct val="115000"/>
                        </a:lnSpc>
                        <a:spcBef>
                          <a:spcPts val="0"/>
                        </a:spcBef>
                        <a:spcAft>
                          <a:spcPts val="1000"/>
                        </a:spcAft>
                      </a:pPr>
                      <a:r>
                        <a:rPr lang="en-US" sz="1400" dirty="0">
                          <a:effectLst/>
                        </a:rPr>
                        <a:t>29.1</a:t>
                      </a:r>
                      <a:endParaRPr lang="en-US" sz="1400" b="1" dirty="0">
                        <a:effectLst/>
                        <a:latin typeface="+mn-lt"/>
                        <a:ea typeface="Calibri"/>
                        <a:cs typeface="Times New Roman"/>
                      </a:endParaRPr>
                    </a:p>
                  </a:txBody>
                  <a:tcPr marL="6851" marR="6851" marT="6851" marB="0"/>
                </a:tc>
                <a:tc>
                  <a:txBody>
                    <a:bodyPr/>
                    <a:lstStyle/>
                    <a:p>
                      <a:pPr marL="0" marR="0" algn="ctr">
                        <a:lnSpc>
                          <a:spcPct val="115000"/>
                        </a:lnSpc>
                        <a:spcBef>
                          <a:spcPts val="0"/>
                        </a:spcBef>
                        <a:spcAft>
                          <a:spcPts val="1000"/>
                        </a:spcAft>
                      </a:pPr>
                      <a:r>
                        <a:rPr lang="en-US" sz="1400">
                          <a:effectLst/>
                        </a:rPr>
                        <a:t>29.3</a:t>
                      </a:r>
                      <a:endParaRPr lang="en-US" sz="1400" b="1">
                        <a:effectLst/>
                        <a:latin typeface="+mn-lt"/>
                        <a:ea typeface="Calibri"/>
                        <a:cs typeface="Times New Roman"/>
                      </a:endParaRPr>
                    </a:p>
                  </a:txBody>
                  <a:tcPr marL="6851" marR="6851" marT="6851" marB="0"/>
                </a:tc>
                <a:tc>
                  <a:txBody>
                    <a:bodyPr/>
                    <a:lstStyle/>
                    <a:p>
                      <a:pPr marL="0" marR="0">
                        <a:lnSpc>
                          <a:spcPct val="115000"/>
                        </a:lnSpc>
                        <a:spcBef>
                          <a:spcPts val="0"/>
                        </a:spcBef>
                        <a:spcAft>
                          <a:spcPts val="1000"/>
                        </a:spcAft>
                      </a:pPr>
                      <a:r>
                        <a:rPr lang="en-US" sz="1400" dirty="0">
                          <a:effectLst/>
                        </a:rPr>
                        <a:t>0.26</a:t>
                      </a:r>
                      <a:endParaRPr lang="en-US" sz="1400" b="1" dirty="0">
                        <a:effectLst/>
                        <a:latin typeface="+mn-lt"/>
                        <a:ea typeface="Calibri"/>
                        <a:cs typeface="Times New Roman"/>
                      </a:endParaRPr>
                    </a:p>
                  </a:txBody>
                  <a:tcPr marL="6851" marR="6851" marT="6851" marB="0" anchor="b"/>
                </a:tc>
              </a:tr>
              <a:tr h="253836">
                <a:tc>
                  <a:txBody>
                    <a:bodyPr/>
                    <a:lstStyle/>
                    <a:p>
                      <a:pPr marL="0" marR="0">
                        <a:lnSpc>
                          <a:spcPct val="115000"/>
                        </a:lnSpc>
                        <a:spcBef>
                          <a:spcPts val="0"/>
                        </a:spcBef>
                        <a:spcAft>
                          <a:spcPts val="1000"/>
                        </a:spcAft>
                      </a:pPr>
                      <a:r>
                        <a:rPr lang="en-US" sz="1400" dirty="0" err="1">
                          <a:effectLst/>
                        </a:rPr>
                        <a:t>eGFR</a:t>
                      </a:r>
                      <a:r>
                        <a:rPr lang="en-US" sz="1400" dirty="0">
                          <a:effectLst/>
                        </a:rPr>
                        <a:t> &lt;60 </a:t>
                      </a:r>
                      <a:r>
                        <a:rPr lang="en-US" sz="1400" dirty="0" smtClean="0">
                          <a:effectLst/>
                        </a:rPr>
                        <a:t>mL/min/1.73m</a:t>
                      </a:r>
                      <a:r>
                        <a:rPr lang="en-US" sz="1400" baseline="30000" dirty="0" smtClean="0">
                          <a:effectLst/>
                        </a:rPr>
                        <a:t>2</a:t>
                      </a:r>
                      <a:endParaRPr lang="en-US" sz="1400" b="1" dirty="0">
                        <a:effectLst/>
                        <a:latin typeface="+mn-lt"/>
                        <a:ea typeface="Calibri"/>
                        <a:cs typeface="Times New Roman"/>
                      </a:endParaRPr>
                    </a:p>
                  </a:txBody>
                  <a:tcPr marL="6851" marR="6851" marT="6851" marB="0" anchor="b"/>
                </a:tc>
                <a:tc>
                  <a:txBody>
                    <a:bodyPr/>
                    <a:lstStyle/>
                    <a:p>
                      <a:pPr marL="0" marR="0" algn="ctr">
                        <a:lnSpc>
                          <a:spcPct val="115000"/>
                        </a:lnSpc>
                        <a:spcBef>
                          <a:spcPts val="0"/>
                        </a:spcBef>
                        <a:spcAft>
                          <a:spcPts val="1000"/>
                        </a:spcAft>
                      </a:pPr>
                      <a:r>
                        <a:rPr lang="en-US" sz="1400" dirty="0" smtClean="0">
                          <a:effectLst/>
                        </a:rPr>
                        <a:t>25.8%</a:t>
                      </a:r>
                      <a:endParaRPr lang="en-US" sz="1400" b="1" dirty="0">
                        <a:effectLst/>
                        <a:latin typeface="+mn-lt"/>
                        <a:ea typeface="Calibri"/>
                        <a:cs typeface="Times New Roman"/>
                      </a:endParaRPr>
                    </a:p>
                  </a:txBody>
                  <a:tcPr marL="6851" marR="6851" marT="6851" marB="0"/>
                </a:tc>
                <a:tc>
                  <a:txBody>
                    <a:bodyPr/>
                    <a:lstStyle/>
                    <a:p>
                      <a:pPr marL="0" marR="0" algn="ctr">
                        <a:lnSpc>
                          <a:spcPct val="115000"/>
                        </a:lnSpc>
                        <a:spcBef>
                          <a:spcPts val="0"/>
                        </a:spcBef>
                        <a:spcAft>
                          <a:spcPts val="1000"/>
                        </a:spcAft>
                      </a:pPr>
                      <a:r>
                        <a:rPr lang="en-US" sz="1400" dirty="0" smtClean="0">
                          <a:effectLst/>
                        </a:rPr>
                        <a:t>26.1%</a:t>
                      </a:r>
                      <a:endParaRPr lang="en-US" sz="1400" b="1" dirty="0">
                        <a:effectLst/>
                        <a:latin typeface="+mn-lt"/>
                        <a:ea typeface="Calibri"/>
                        <a:cs typeface="Times New Roman"/>
                      </a:endParaRPr>
                    </a:p>
                  </a:txBody>
                  <a:tcPr marL="6851" marR="6851" marT="6851" marB="0"/>
                </a:tc>
                <a:tc>
                  <a:txBody>
                    <a:bodyPr/>
                    <a:lstStyle/>
                    <a:p>
                      <a:pPr marL="0" marR="0">
                        <a:lnSpc>
                          <a:spcPct val="115000"/>
                        </a:lnSpc>
                        <a:spcBef>
                          <a:spcPts val="0"/>
                        </a:spcBef>
                        <a:spcAft>
                          <a:spcPts val="1000"/>
                        </a:spcAft>
                      </a:pPr>
                      <a:r>
                        <a:rPr lang="en-US" sz="1400">
                          <a:effectLst/>
                        </a:rPr>
                        <a:t>0.80</a:t>
                      </a:r>
                      <a:endParaRPr lang="en-US" sz="1400" b="1">
                        <a:effectLst/>
                        <a:latin typeface="+mn-lt"/>
                        <a:ea typeface="Calibri"/>
                        <a:cs typeface="Times New Roman"/>
                      </a:endParaRPr>
                    </a:p>
                  </a:txBody>
                  <a:tcPr marL="6851" marR="6851" marT="6851" marB="0" anchor="b"/>
                </a:tc>
              </a:tr>
              <a:tr h="253836">
                <a:tc>
                  <a:txBody>
                    <a:bodyPr/>
                    <a:lstStyle/>
                    <a:p>
                      <a:pPr marL="0" marR="0">
                        <a:lnSpc>
                          <a:spcPct val="115000"/>
                        </a:lnSpc>
                        <a:spcBef>
                          <a:spcPts val="0"/>
                        </a:spcBef>
                        <a:spcAft>
                          <a:spcPts val="1000"/>
                        </a:spcAft>
                      </a:pPr>
                      <a:r>
                        <a:rPr lang="en-US" sz="1400" dirty="0">
                          <a:effectLst/>
                        </a:rPr>
                        <a:t>Multivessel </a:t>
                      </a:r>
                      <a:r>
                        <a:rPr lang="en-US" sz="1400" dirty="0" smtClean="0">
                          <a:effectLst/>
                        </a:rPr>
                        <a:t>CAD</a:t>
                      </a:r>
                      <a:endParaRPr lang="en-US" sz="1400" b="1" dirty="0">
                        <a:effectLst/>
                        <a:latin typeface="+mn-lt"/>
                        <a:ea typeface="Calibri"/>
                        <a:cs typeface="Times New Roman"/>
                      </a:endParaRPr>
                    </a:p>
                  </a:txBody>
                  <a:tcPr marL="6851" marR="6851" marT="6851" marB="0" anchor="b"/>
                </a:tc>
                <a:tc>
                  <a:txBody>
                    <a:bodyPr/>
                    <a:lstStyle/>
                    <a:p>
                      <a:pPr marL="0" marR="0" algn="ctr">
                        <a:lnSpc>
                          <a:spcPct val="115000"/>
                        </a:lnSpc>
                        <a:spcBef>
                          <a:spcPts val="0"/>
                        </a:spcBef>
                        <a:spcAft>
                          <a:spcPts val="1000"/>
                        </a:spcAft>
                      </a:pPr>
                      <a:r>
                        <a:rPr lang="en-US" sz="1400" dirty="0" smtClean="0">
                          <a:effectLst/>
                        </a:rPr>
                        <a:t>50.5%</a:t>
                      </a:r>
                      <a:endParaRPr lang="en-US" sz="1400" b="1" dirty="0">
                        <a:effectLst/>
                        <a:latin typeface="+mn-lt"/>
                        <a:ea typeface="Calibri"/>
                        <a:cs typeface="Times New Roman"/>
                      </a:endParaRPr>
                    </a:p>
                  </a:txBody>
                  <a:tcPr marL="6851" marR="6851" marT="6851" marB="0"/>
                </a:tc>
                <a:tc>
                  <a:txBody>
                    <a:bodyPr/>
                    <a:lstStyle/>
                    <a:p>
                      <a:pPr marL="0" marR="0" algn="ctr">
                        <a:lnSpc>
                          <a:spcPct val="115000"/>
                        </a:lnSpc>
                        <a:spcBef>
                          <a:spcPts val="0"/>
                        </a:spcBef>
                        <a:spcAft>
                          <a:spcPts val="1000"/>
                        </a:spcAft>
                      </a:pPr>
                      <a:r>
                        <a:rPr lang="en-US" sz="1400" dirty="0" smtClean="0">
                          <a:effectLst/>
                        </a:rPr>
                        <a:t>52.4%</a:t>
                      </a:r>
                      <a:endParaRPr lang="en-US" sz="1400" b="1" dirty="0">
                        <a:effectLst/>
                        <a:latin typeface="+mn-lt"/>
                        <a:ea typeface="Calibri"/>
                        <a:cs typeface="Times New Roman"/>
                      </a:endParaRPr>
                    </a:p>
                  </a:txBody>
                  <a:tcPr marL="6851" marR="6851" marT="6851" marB="0"/>
                </a:tc>
                <a:tc>
                  <a:txBody>
                    <a:bodyPr/>
                    <a:lstStyle/>
                    <a:p>
                      <a:pPr marL="0" marR="0">
                        <a:lnSpc>
                          <a:spcPct val="115000"/>
                        </a:lnSpc>
                        <a:spcBef>
                          <a:spcPts val="0"/>
                        </a:spcBef>
                        <a:spcAft>
                          <a:spcPts val="1000"/>
                        </a:spcAft>
                      </a:pPr>
                      <a:r>
                        <a:rPr lang="en-US" sz="1400">
                          <a:effectLst/>
                        </a:rPr>
                        <a:t>0.15</a:t>
                      </a:r>
                      <a:endParaRPr lang="en-US" sz="1400" b="1">
                        <a:effectLst/>
                        <a:latin typeface="+mn-lt"/>
                        <a:ea typeface="Calibri"/>
                        <a:cs typeface="Times New Roman"/>
                      </a:endParaRPr>
                    </a:p>
                  </a:txBody>
                  <a:tcPr marL="6851" marR="6851" marT="6851" marB="0" anchor="b"/>
                </a:tc>
              </a:tr>
              <a:tr h="253836">
                <a:tc>
                  <a:txBody>
                    <a:bodyPr/>
                    <a:lstStyle/>
                    <a:p>
                      <a:pPr marL="0" marR="0">
                        <a:lnSpc>
                          <a:spcPct val="115000"/>
                        </a:lnSpc>
                        <a:spcBef>
                          <a:spcPts val="0"/>
                        </a:spcBef>
                        <a:spcAft>
                          <a:spcPts val="1000"/>
                        </a:spcAft>
                      </a:pPr>
                      <a:r>
                        <a:rPr lang="en-US" sz="1400" dirty="0">
                          <a:effectLst/>
                        </a:rPr>
                        <a:t>History </a:t>
                      </a:r>
                      <a:r>
                        <a:rPr lang="en-US" sz="1400" dirty="0" smtClean="0">
                          <a:effectLst/>
                        </a:rPr>
                        <a:t>of Hypertension</a:t>
                      </a:r>
                      <a:endParaRPr lang="en-US" sz="1400" b="1" dirty="0">
                        <a:effectLst/>
                        <a:latin typeface="+mn-lt"/>
                        <a:ea typeface="Calibri"/>
                        <a:cs typeface="Times New Roman"/>
                      </a:endParaRPr>
                    </a:p>
                  </a:txBody>
                  <a:tcPr marL="6851" marR="6851" marT="6851" marB="0" anchor="b"/>
                </a:tc>
                <a:tc>
                  <a:txBody>
                    <a:bodyPr/>
                    <a:lstStyle/>
                    <a:p>
                      <a:pPr marL="0" marR="0" algn="ctr">
                        <a:lnSpc>
                          <a:spcPct val="115000"/>
                        </a:lnSpc>
                        <a:spcBef>
                          <a:spcPts val="0"/>
                        </a:spcBef>
                        <a:spcAft>
                          <a:spcPts val="1000"/>
                        </a:spcAft>
                      </a:pPr>
                      <a:r>
                        <a:rPr lang="en-US" sz="1400" dirty="0" smtClean="0">
                          <a:effectLst/>
                        </a:rPr>
                        <a:t>85.5%</a:t>
                      </a:r>
                      <a:endParaRPr lang="en-US" sz="1400" b="1" dirty="0">
                        <a:effectLst/>
                        <a:latin typeface="+mn-lt"/>
                        <a:ea typeface="Calibri"/>
                        <a:cs typeface="Times New Roman"/>
                      </a:endParaRPr>
                    </a:p>
                  </a:txBody>
                  <a:tcPr marL="6851" marR="6851" marT="6851" marB="0"/>
                </a:tc>
                <a:tc>
                  <a:txBody>
                    <a:bodyPr/>
                    <a:lstStyle/>
                    <a:p>
                      <a:pPr marL="0" marR="0" algn="ctr">
                        <a:lnSpc>
                          <a:spcPct val="115000"/>
                        </a:lnSpc>
                        <a:spcBef>
                          <a:spcPts val="0"/>
                        </a:spcBef>
                        <a:spcAft>
                          <a:spcPts val="1000"/>
                        </a:spcAft>
                      </a:pPr>
                      <a:r>
                        <a:rPr lang="en-US" sz="1400" dirty="0" smtClean="0">
                          <a:effectLst/>
                        </a:rPr>
                        <a:t>85.5%</a:t>
                      </a:r>
                      <a:endParaRPr lang="en-US" sz="1400" b="1" dirty="0">
                        <a:effectLst/>
                        <a:latin typeface="+mn-lt"/>
                        <a:ea typeface="Calibri"/>
                        <a:cs typeface="Times New Roman"/>
                      </a:endParaRPr>
                    </a:p>
                  </a:txBody>
                  <a:tcPr marL="6851" marR="6851" marT="6851" marB="0"/>
                </a:tc>
                <a:tc>
                  <a:txBody>
                    <a:bodyPr/>
                    <a:lstStyle/>
                    <a:p>
                      <a:pPr marL="0" marR="0">
                        <a:lnSpc>
                          <a:spcPct val="115000"/>
                        </a:lnSpc>
                        <a:spcBef>
                          <a:spcPts val="0"/>
                        </a:spcBef>
                        <a:spcAft>
                          <a:spcPts val="1000"/>
                        </a:spcAft>
                      </a:pPr>
                      <a:r>
                        <a:rPr lang="en-US" sz="1400">
                          <a:effectLst/>
                        </a:rPr>
                        <a:t>0.98</a:t>
                      </a:r>
                      <a:endParaRPr lang="en-US" sz="1400" b="1">
                        <a:effectLst/>
                        <a:latin typeface="+mn-lt"/>
                        <a:ea typeface="Calibri"/>
                        <a:cs typeface="Times New Roman"/>
                      </a:endParaRPr>
                    </a:p>
                  </a:txBody>
                  <a:tcPr marL="6851" marR="6851" marT="6851" marB="0" anchor="b"/>
                </a:tc>
              </a:tr>
              <a:tr h="256861">
                <a:tc>
                  <a:txBody>
                    <a:bodyPr/>
                    <a:lstStyle/>
                    <a:p>
                      <a:pPr marL="0" marR="0">
                        <a:lnSpc>
                          <a:spcPct val="115000"/>
                        </a:lnSpc>
                        <a:spcBef>
                          <a:spcPts val="0"/>
                        </a:spcBef>
                        <a:spcAft>
                          <a:spcPts val="1000"/>
                        </a:spcAft>
                      </a:pPr>
                      <a:r>
                        <a:rPr lang="en-US" sz="1400" dirty="0">
                          <a:effectLst/>
                        </a:rPr>
                        <a:t>History of Hypercholesterolemia</a:t>
                      </a:r>
                      <a:endParaRPr lang="en-US" sz="1400" b="1" dirty="0">
                        <a:effectLst/>
                        <a:latin typeface="+mn-lt"/>
                        <a:ea typeface="Calibri"/>
                        <a:cs typeface="Times New Roman"/>
                      </a:endParaRPr>
                    </a:p>
                  </a:txBody>
                  <a:tcPr marL="6851" marR="6851" marT="6851" marB="0" anchor="b"/>
                </a:tc>
                <a:tc>
                  <a:txBody>
                    <a:bodyPr/>
                    <a:lstStyle/>
                    <a:p>
                      <a:pPr marL="0" marR="0" algn="ctr">
                        <a:lnSpc>
                          <a:spcPct val="115000"/>
                        </a:lnSpc>
                        <a:spcBef>
                          <a:spcPts val="0"/>
                        </a:spcBef>
                        <a:spcAft>
                          <a:spcPts val="1000"/>
                        </a:spcAft>
                      </a:pPr>
                      <a:r>
                        <a:rPr lang="en-US" sz="1400" dirty="0" smtClean="0">
                          <a:effectLst/>
                        </a:rPr>
                        <a:t>79.2%</a:t>
                      </a:r>
                      <a:endParaRPr lang="en-US" sz="1400" b="1" dirty="0">
                        <a:effectLst/>
                        <a:latin typeface="+mn-lt"/>
                        <a:ea typeface="Calibri"/>
                        <a:cs typeface="Times New Roman"/>
                      </a:endParaRPr>
                    </a:p>
                  </a:txBody>
                  <a:tcPr marL="6851" marR="6851" marT="6851" marB="0"/>
                </a:tc>
                <a:tc>
                  <a:txBody>
                    <a:bodyPr/>
                    <a:lstStyle/>
                    <a:p>
                      <a:pPr marL="0" marR="0" algn="ctr">
                        <a:lnSpc>
                          <a:spcPct val="115000"/>
                        </a:lnSpc>
                        <a:spcBef>
                          <a:spcPts val="0"/>
                        </a:spcBef>
                        <a:spcAft>
                          <a:spcPts val="1000"/>
                        </a:spcAft>
                      </a:pPr>
                      <a:r>
                        <a:rPr lang="en-US" sz="1400" dirty="0" smtClean="0">
                          <a:effectLst/>
                        </a:rPr>
                        <a:t>79.3%</a:t>
                      </a:r>
                      <a:endParaRPr lang="en-US" sz="1400" b="1" dirty="0">
                        <a:effectLst/>
                        <a:latin typeface="+mn-lt"/>
                        <a:ea typeface="Calibri"/>
                        <a:cs typeface="Times New Roman"/>
                      </a:endParaRPr>
                    </a:p>
                  </a:txBody>
                  <a:tcPr marL="6851" marR="6851" marT="6851" marB="0"/>
                </a:tc>
                <a:tc>
                  <a:txBody>
                    <a:bodyPr/>
                    <a:lstStyle/>
                    <a:p>
                      <a:pPr marL="0" marR="0">
                        <a:lnSpc>
                          <a:spcPct val="115000"/>
                        </a:lnSpc>
                        <a:spcBef>
                          <a:spcPts val="0"/>
                        </a:spcBef>
                        <a:spcAft>
                          <a:spcPts val="1000"/>
                        </a:spcAft>
                      </a:pPr>
                      <a:r>
                        <a:rPr lang="en-US" sz="1400" dirty="0">
                          <a:effectLst/>
                        </a:rPr>
                        <a:t>0.99</a:t>
                      </a:r>
                      <a:endParaRPr lang="en-US" sz="1400" b="1" dirty="0">
                        <a:effectLst/>
                        <a:latin typeface="+mn-lt"/>
                        <a:ea typeface="Calibri"/>
                        <a:cs typeface="Times New Roman"/>
                      </a:endParaRPr>
                    </a:p>
                  </a:txBody>
                  <a:tcPr marL="6851" marR="6851" marT="6851" marB="0" anchor="b"/>
                </a:tc>
              </a:tr>
              <a:tr h="253836">
                <a:tc>
                  <a:txBody>
                    <a:bodyPr/>
                    <a:lstStyle/>
                    <a:p>
                      <a:pPr marL="0" marR="0">
                        <a:lnSpc>
                          <a:spcPct val="115000"/>
                        </a:lnSpc>
                        <a:spcBef>
                          <a:spcPts val="0"/>
                        </a:spcBef>
                        <a:spcAft>
                          <a:spcPts val="1000"/>
                        </a:spcAft>
                      </a:pPr>
                      <a:r>
                        <a:rPr lang="en-US" sz="1400" dirty="0">
                          <a:effectLst/>
                        </a:rPr>
                        <a:t>Current Smoker</a:t>
                      </a:r>
                      <a:endParaRPr lang="en-US" sz="1400" b="1" dirty="0">
                        <a:effectLst/>
                        <a:latin typeface="+mn-lt"/>
                        <a:ea typeface="Calibri"/>
                        <a:cs typeface="Times New Roman"/>
                      </a:endParaRPr>
                    </a:p>
                  </a:txBody>
                  <a:tcPr marL="6851" marR="6851" marT="6851" marB="0" anchor="b"/>
                </a:tc>
                <a:tc>
                  <a:txBody>
                    <a:bodyPr/>
                    <a:lstStyle/>
                    <a:p>
                      <a:pPr marL="0" marR="0" algn="ctr">
                        <a:lnSpc>
                          <a:spcPct val="115000"/>
                        </a:lnSpc>
                        <a:spcBef>
                          <a:spcPts val="0"/>
                        </a:spcBef>
                        <a:spcAft>
                          <a:spcPts val="1000"/>
                        </a:spcAft>
                      </a:pPr>
                      <a:r>
                        <a:rPr lang="en-US" sz="1400" dirty="0" smtClean="0">
                          <a:effectLst/>
                        </a:rPr>
                        <a:t>15.7%</a:t>
                      </a:r>
                      <a:endParaRPr lang="en-US" sz="1400" b="1" dirty="0">
                        <a:effectLst/>
                        <a:latin typeface="+mn-lt"/>
                        <a:ea typeface="Calibri"/>
                        <a:cs typeface="Times New Roman"/>
                      </a:endParaRPr>
                    </a:p>
                  </a:txBody>
                  <a:tcPr marL="6851" marR="6851" marT="6851" marB="0"/>
                </a:tc>
                <a:tc>
                  <a:txBody>
                    <a:bodyPr/>
                    <a:lstStyle/>
                    <a:p>
                      <a:pPr marL="0" marR="0" algn="ctr">
                        <a:lnSpc>
                          <a:spcPct val="115000"/>
                        </a:lnSpc>
                        <a:spcBef>
                          <a:spcPts val="0"/>
                        </a:spcBef>
                        <a:spcAft>
                          <a:spcPts val="1000"/>
                        </a:spcAft>
                      </a:pPr>
                      <a:r>
                        <a:rPr lang="en-US" sz="1400" dirty="0" smtClean="0">
                          <a:effectLst/>
                        </a:rPr>
                        <a:t>15.3%</a:t>
                      </a:r>
                      <a:endParaRPr lang="en-US" sz="1400" b="1" dirty="0">
                        <a:effectLst/>
                        <a:latin typeface="+mn-lt"/>
                        <a:ea typeface="Calibri"/>
                        <a:cs typeface="Times New Roman"/>
                      </a:endParaRPr>
                    </a:p>
                  </a:txBody>
                  <a:tcPr marL="6851" marR="6851" marT="6851" marB="0"/>
                </a:tc>
                <a:tc>
                  <a:txBody>
                    <a:bodyPr/>
                    <a:lstStyle/>
                    <a:p>
                      <a:pPr marL="0" marR="0">
                        <a:lnSpc>
                          <a:spcPct val="115000"/>
                        </a:lnSpc>
                        <a:spcBef>
                          <a:spcPts val="0"/>
                        </a:spcBef>
                        <a:spcAft>
                          <a:spcPts val="1000"/>
                        </a:spcAft>
                      </a:pPr>
                      <a:r>
                        <a:rPr lang="en-US" sz="1400">
                          <a:effectLst/>
                        </a:rPr>
                        <a:t>0.64</a:t>
                      </a:r>
                      <a:endParaRPr lang="en-US" sz="1400" b="1">
                        <a:effectLst/>
                        <a:latin typeface="+mn-lt"/>
                        <a:ea typeface="Calibri"/>
                        <a:cs typeface="Times New Roman"/>
                      </a:endParaRPr>
                    </a:p>
                  </a:txBody>
                  <a:tcPr marL="6851" marR="6851" marT="6851" marB="0" anchor="b"/>
                </a:tc>
              </a:tr>
              <a:tr h="252379">
                <a:tc>
                  <a:txBody>
                    <a:bodyPr/>
                    <a:lstStyle/>
                    <a:p>
                      <a:pPr marL="0" marR="0">
                        <a:lnSpc>
                          <a:spcPct val="115000"/>
                        </a:lnSpc>
                        <a:spcBef>
                          <a:spcPts val="0"/>
                        </a:spcBef>
                        <a:spcAft>
                          <a:spcPts val="1000"/>
                        </a:spcAft>
                      </a:pPr>
                      <a:r>
                        <a:rPr lang="en-US" sz="1400" dirty="0">
                          <a:effectLst/>
                        </a:rPr>
                        <a:t>History </a:t>
                      </a:r>
                      <a:r>
                        <a:rPr lang="en-US" sz="1400" dirty="0" smtClean="0">
                          <a:effectLst/>
                        </a:rPr>
                        <a:t>of PCI</a:t>
                      </a:r>
                      <a:endParaRPr lang="en-US" sz="1400" b="1" dirty="0">
                        <a:effectLst/>
                        <a:latin typeface="+mn-lt"/>
                        <a:ea typeface="Calibri"/>
                        <a:cs typeface="Times New Roman"/>
                      </a:endParaRPr>
                    </a:p>
                  </a:txBody>
                  <a:tcPr marL="6851" marR="6851" marT="6851" marB="0" anchor="b"/>
                </a:tc>
                <a:tc>
                  <a:txBody>
                    <a:bodyPr/>
                    <a:lstStyle/>
                    <a:p>
                      <a:pPr marL="0" marR="0" algn="ctr">
                        <a:lnSpc>
                          <a:spcPct val="115000"/>
                        </a:lnSpc>
                        <a:spcBef>
                          <a:spcPts val="0"/>
                        </a:spcBef>
                        <a:spcAft>
                          <a:spcPts val="1000"/>
                        </a:spcAft>
                      </a:pPr>
                      <a:r>
                        <a:rPr lang="en-US" sz="1400" dirty="0" smtClean="0">
                          <a:effectLst/>
                        </a:rPr>
                        <a:t>79.7%</a:t>
                      </a:r>
                      <a:endParaRPr lang="en-US" sz="1400" b="1" dirty="0">
                        <a:effectLst/>
                        <a:latin typeface="+mn-lt"/>
                        <a:ea typeface="Calibri"/>
                        <a:cs typeface="Times New Roman"/>
                      </a:endParaRPr>
                    </a:p>
                  </a:txBody>
                  <a:tcPr marL="6851" marR="6851" marT="6851" marB="0"/>
                </a:tc>
                <a:tc>
                  <a:txBody>
                    <a:bodyPr/>
                    <a:lstStyle/>
                    <a:p>
                      <a:pPr marL="0" marR="0" algn="ctr">
                        <a:lnSpc>
                          <a:spcPct val="115000"/>
                        </a:lnSpc>
                        <a:spcBef>
                          <a:spcPts val="0"/>
                        </a:spcBef>
                        <a:spcAft>
                          <a:spcPts val="1000"/>
                        </a:spcAft>
                      </a:pPr>
                      <a:r>
                        <a:rPr lang="en-US" sz="1400" dirty="0" smtClean="0">
                          <a:effectLst/>
                        </a:rPr>
                        <a:t>79.4%</a:t>
                      </a:r>
                      <a:endParaRPr lang="en-US" sz="1400" b="1" dirty="0">
                        <a:effectLst/>
                        <a:latin typeface="+mn-lt"/>
                        <a:ea typeface="Calibri"/>
                        <a:cs typeface="Times New Roman"/>
                      </a:endParaRPr>
                    </a:p>
                  </a:txBody>
                  <a:tcPr marL="6851" marR="6851" marT="6851" marB="0"/>
                </a:tc>
                <a:tc>
                  <a:txBody>
                    <a:bodyPr/>
                    <a:lstStyle/>
                    <a:p>
                      <a:pPr marL="0" marR="0">
                        <a:lnSpc>
                          <a:spcPct val="115000"/>
                        </a:lnSpc>
                        <a:spcBef>
                          <a:spcPts val="0"/>
                        </a:spcBef>
                        <a:spcAft>
                          <a:spcPts val="1000"/>
                        </a:spcAft>
                      </a:pPr>
                      <a:r>
                        <a:rPr lang="en-US" sz="1400">
                          <a:effectLst/>
                        </a:rPr>
                        <a:t>0.77</a:t>
                      </a:r>
                      <a:endParaRPr lang="en-US" sz="1400" b="1">
                        <a:effectLst/>
                        <a:latin typeface="+mn-lt"/>
                        <a:ea typeface="Calibri"/>
                        <a:cs typeface="Times New Roman"/>
                      </a:endParaRPr>
                    </a:p>
                  </a:txBody>
                  <a:tcPr marL="6851" marR="6851" marT="6851" marB="0"/>
                </a:tc>
              </a:tr>
              <a:tr h="252379">
                <a:tc>
                  <a:txBody>
                    <a:bodyPr/>
                    <a:lstStyle/>
                    <a:p>
                      <a:pPr marL="0" marR="0">
                        <a:lnSpc>
                          <a:spcPct val="115000"/>
                        </a:lnSpc>
                        <a:spcBef>
                          <a:spcPts val="0"/>
                        </a:spcBef>
                        <a:spcAft>
                          <a:spcPts val="1000"/>
                        </a:spcAft>
                      </a:pPr>
                      <a:r>
                        <a:rPr lang="en-US" sz="1400">
                          <a:effectLst/>
                        </a:rPr>
                        <a:t>Statin</a:t>
                      </a:r>
                      <a:endParaRPr lang="en-US" sz="1400" b="1">
                        <a:effectLst/>
                        <a:latin typeface="+mn-lt"/>
                        <a:ea typeface="Calibri"/>
                        <a:cs typeface="Times New Roman"/>
                      </a:endParaRPr>
                    </a:p>
                  </a:txBody>
                  <a:tcPr marL="6851" marR="6851" marT="6851" marB="0" anchor="b"/>
                </a:tc>
                <a:tc>
                  <a:txBody>
                    <a:bodyPr/>
                    <a:lstStyle/>
                    <a:p>
                      <a:pPr marL="0" marR="0" algn="ctr">
                        <a:lnSpc>
                          <a:spcPct val="115000"/>
                        </a:lnSpc>
                        <a:spcBef>
                          <a:spcPts val="0"/>
                        </a:spcBef>
                        <a:spcAft>
                          <a:spcPts val="1000"/>
                        </a:spcAft>
                      </a:pPr>
                      <a:r>
                        <a:rPr lang="en-US" sz="1400" dirty="0" smtClean="0">
                          <a:effectLst/>
                        </a:rPr>
                        <a:t>91.3%</a:t>
                      </a:r>
                      <a:endParaRPr lang="en-US" sz="1400" b="1" dirty="0">
                        <a:effectLst/>
                        <a:latin typeface="+mn-lt"/>
                        <a:ea typeface="Calibri"/>
                        <a:cs typeface="Times New Roman"/>
                      </a:endParaRPr>
                    </a:p>
                  </a:txBody>
                  <a:tcPr marL="6851" marR="6851" marT="6851" marB="0"/>
                </a:tc>
                <a:tc>
                  <a:txBody>
                    <a:bodyPr/>
                    <a:lstStyle/>
                    <a:p>
                      <a:pPr marL="0" marR="0" algn="ctr">
                        <a:lnSpc>
                          <a:spcPct val="115000"/>
                        </a:lnSpc>
                        <a:spcBef>
                          <a:spcPts val="0"/>
                        </a:spcBef>
                        <a:spcAft>
                          <a:spcPts val="1000"/>
                        </a:spcAft>
                      </a:pPr>
                      <a:r>
                        <a:rPr lang="en-US" sz="1400" dirty="0" smtClean="0">
                          <a:effectLst/>
                        </a:rPr>
                        <a:t>92.3%</a:t>
                      </a:r>
                      <a:endParaRPr lang="en-US" sz="1400" b="1" dirty="0">
                        <a:effectLst/>
                        <a:latin typeface="+mn-lt"/>
                        <a:ea typeface="Calibri"/>
                        <a:cs typeface="Times New Roman"/>
                      </a:endParaRPr>
                    </a:p>
                  </a:txBody>
                  <a:tcPr marL="6851" marR="6851" marT="6851" marB="0"/>
                </a:tc>
                <a:tc>
                  <a:txBody>
                    <a:bodyPr/>
                    <a:lstStyle/>
                    <a:p>
                      <a:pPr marL="0" marR="0">
                        <a:lnSpc>
                          <a:spcPct val="115000"/>
                        </a:lnSpc>
                        <a:spcBef>
                          <a:spcPts val="0"/>
                        </a:spcBef>
                        <a:spcAft>
                          <a:spcPts val="1000"/>
                        </a:spcAft>
                      </a:pPr>
                      <a:r>
                        <a:rPr lang="en-US" sz="1400">
                          <a:effectLst/>
                        </a:rPr>
                        <a:t>0.15</a:t>
                      </a:r>
                      <a:endParaRPr lang="en-US" sz="1400" b="1">
                        <a:effectLst/>
                        <a:latin typeface="+mn-lt"/>
                        <a:ea typeface="Calibri"/>
                        <a:cs typeface="Times New Roman"/>
                      </a:endParaRPr>
                    </a:p>
                  </a:txBody>
                  <a:tcPr marL="6851" marR="6851" marT="6851" marB="0"/>
                </a:tc>
              </a:tr>
              <a:tr h="252379">
                <a:tc>
                  <a:txBody>
                    <a:bodyPr/>
                    <a:lstStyle/>
                    <a:p>
                      <a:pPr marL="0" marR="0">
                        <a:lnSpc>
                          <a:spcPct val="115000"/>
                        </a:lnSpc>
                        <a:spcBef>
                          <a:spcPts val="0"/>
                        </a:spcBef>
                        <a:spcAft>
                          <a:spcPts val="1000"/>
                        </a:spcAft>
                      </a:pPr>
                      <a:r>
                        <a:rPr lang="en-US" sz="1400" dirty="0">
                          <a:effectLst/>
                        </a:rPr>
                        <a:t>ACE-I or </a:t>
                      </a:r>
                      <a:r>
                        <a:rPr lang="en-US" sz="1400" dirty="0" smtClean="0">
                          <a:effectLst/>
                        </a:rPr>
                        <a:t>ARB</a:t>
                      </a:r>
                      <a:endParaRPr lang="en-US" sz="1400" b="1" dirty="0">
                        <a:effectLst/>
                        <a:latin typeface="+mn-lt"/>
                        <a:ea typeface="Calibri"/>
                        <a:cs typeface="Times New Roman"/>
                      </a:endParaRPr>
                    </a:p>
                  </a:txBody>
                  <a:tcPr marL="6851" marR="6851" marT="6851" marB="0" anchor="b"/>
                </a:tc>
                <a:tc>
                  <a:txBody>
                    <a:bodyPr/>
                    <a:lstStyle/>
                    <a:p>
                      <a:pPr marL="0" marR="0" algn="ctr">
                        <a:lnSpc>
                          <a:spcPct val="115000"/>
                        </a:lnSpc>
                        <a:spcBef>
                          <a:spcPts val="0"/>
                        </a:spcBef>
                        <a:spcAft>
                          <a:spcPts val="1000"/>
                        </a:spcAft>
                      </a:pPr>
                      <a:r>
                        <a:rPr lang="en-US" sz="1400" dirty="0" smtClean="0">
                          <a:effectLst/>
                        </a:rPr>
                        <a:t>83.6%</a:t>
                      </a:r>
                      <a:endParaRPr lang="en-US" sz="1400" b="1" dirty="0">
                        <a:effectLst/>
                        <a:latin typeface="+mn-lt"/>
                        <a:ea typeface="Calibri"/>
                        <a:cs typeface="Times New Roman"/>
                      </a:endParaRPr>
                    </a:p>
                  </a:txBody>
                  <a:tcPr marL="6851" marR="6851" marT="6851" marB="0"/>
                </a:tc>
                <a:tc>
                  <a:txBody>
                    <a:bodyPr/>
                    <a:lstStyle/>
                    <a:p>
                      <a:pPr marL="0" marR="0" algn="ctr">
                        <a:lnSpc>
                          <a:spcPct val="115000"/>
                        </a:lnSpc>
                        <a:spcBef>
                          <a:spcPts val="0"/>
                        </a:spcBef>
                        <a:spcAft>
                          <a:spcPts val="1000"/>
                        </a:spcAft>
                      </a:pPr>
                      <a:r>
                        <a:rPr lang="en-US" sz="1400" dirty="0" smtClean="0">
                          <a:effectLst/>
                        </a:rPr>
                        <a:t>83.3%</a:t>
                      </a:r>
                      <a:endParaRPr lang="en-US" sz="1400" b="1" dirty="0">
                        <a:effectLst/>
                        <a:latin typeface="+mn-lt"/>
                        <a:ea typeface="Calibri"/>
                        <a:cs typeface="Times New Roman"/>
                      </a:endParaRPr>
                    </a:p>
                  </a:txBody>
                  <a:tcPr marL="6851" marR="6851" marT="6851" marB="0"/>
                </a:tc>
                <a:tc>
                  <a:txBody>
                    <a:bodyPr/>
                    <a:lstStyle/>
                    <a:p>
                      <a:pPr marL="0" marR="0">
                        <a:lnSpc>
                          <a:spcPct val="115000"/>
                        </a:lnSpc>
                        <a:spcBef>
                          <a:spcPts val="0"/>
                        </a:spcBef>
                        <a:spcAft>
                          <a:spcPts val="1000"/>
                        </a:spcAft>
                      </a:pPr>
                      <a:r>
                        <a:rPr lang="en-US" sz="1400">
                          <a:effectLst/>
                        </a:rPr>
                        <a:t>0.77</a:t>
                      </a:r>
                      <a:endParaRPr lang="en-US" sz="1400" b="1">
                        <a:effectLst/>
                        <a:latin typeface="+mn-lt"/>
                        <a:ea typeface="Calibri"/>
                        <a:cs typeface="Times New Roman"/>
                      </a:endParaRPr>
                    </a:p>
                  </a:txBody>
                  <a:tcPr marL="6851" marR="6851" marT="6851" marB="0"/>
                </a:tc>
              </a:tr>
              <a:tr h="252379">
                <a:tc>
                  <a:txBody>
                    <a:bodyPr/>
                    <a:lstStyle/>
                    <a:p>
                      <a:pPr marL="0" marR="0">
                        <a:lnSpc>
                          <a:spcPct val="115000"/>
                        </a:lnSpc>
                        <a:spcBef>
                          <a:spcPts val="0"/>
                        </a:spcBef>
                        <a:spcAft>
                          <a:spcPts val="1000"/>
                        </a:spcAft>
                      </a:pPr>
                      <a:r>
                        <a:rPr lang="en-US" sz="1400" dirty="0" smtClean="0">
                          <a:effectLst/>
                        </a:rPr>
                        <a:t>Diabetes </a:t>
                      </a:r>
                      <a:r>
                        <a:rPr lang="en-US" sz="1400" dirty="0">
                          <a:effectLst/>
                        </a:rPr>
                        <a:t>Requiring Drugs</a:t>
                      </a:r>
                      <a:endParaRPr lang="en-US" sz="1400" b="1" dirty="0">
                        <a:effectLst/>
                        <a:latin typeface="+mn-lt"/>
                        <a:ea typeface="Calibri"/>
                        <a:cs typeface="Times New Roman"/>
                      </a:endParaRPr>
                    </a:p>
                  </a:txBody>
                  <a:tcPr marL="6851" marR="6851" marT="6851" marB="0" anchor="b"/>
                </a:tc>
                <a:tc>
                  <a:txBody>
                    <a:bodyPr/>
                    <a:lstStyle/>
                    <a:p>
                      <a:pPr marL="0" marR="0" algn="ctr">
                        <a:lnSpc>
                          <a:spcPct val="115000"/>
                        </a:lnSpc>
                        <a:spcBef>
                          <a:spcPts val="0"/>
                        </a:spcBef>
                        <a:spcAft>
                          <a:spcPts val="1000"/>
                        </a:spcAft>
                      </a:pPr>
                      <a:r>
                        <a:rPr lang="en-US" sz="1400" dirty="0" smtClean="0">
                          <a:effectLst/>
                        </a:rPr>
                        <a:t>87.7%</a:t>
                      </a:r>
                      <a:endParaRPr lang="en-US" sz="1400" b="1" dirty="0">
                        <a:effectLst/>
                        <a:latin typeface="+mn-lt"/>
                        <a:ea typeface="Calibri"/>
                        <a:cs typeface="Times New Roman"/>
                      </a:endParaRPr>
                    </a:p>
                  </a:txBody>
                  <a:tcPr marL="6851" marR="6851" marT="6851" marB="0"/>
                </a:tc>
                <a:tc>
                  <a:txBody>
                    <a:bodyPr/>
                    <a:lstStyle/>
                    <a:p>
                      <a:pPr marL="0" marR="0" algn="ctr">
                        <a:lnSpc>
                          <a:spcPct val="115000"/>
                        </a:lnSpc>
                        <a:spcBef>
                          <a:spcPts val="0"/>
                        </a:spcBef>
                        <a:spcAft>
                          <a:spcPts val="1000"/>
                        </a:spcAft>
                      </a:pPr>
                      <a:r>
                        <a:rPr lang="en-US" sz="1400" dirty="0" smtClean="0">
                          <a:effectLst/>
                        </a:rPr>
                        <a:t>87.4%</a:t>
                      </a:r>
                      <a:endParaRPr lang="en-US" sz="1400" b="1" dirty="0">
                        <a:effectLst/>
                        <a:latin typeface="+mn-lt"/>
                        <a:ea typeface="Calibri"/>
                        <a:cs typeface="Times New Roman"/>
                      </a:endParaRPr>
                    </a:p>
                  </a:txBody>
                  <a:tcPr marL="6851" marR="6851" marT="6851" marB="0"/>
                </a:tc>
                <a:tc>
                  <a:txBody>
                    <a:bodyPr/>
                    <a:lstStyle/>
                    <a:p>
                      <a:pPr marL="0" marR="0">
                        <a:lnSpc>
                          <a:spcPct val="115000"/>
                        </a:lnSpc>
                        <a:spcBef>
                          <a:spcPts val="0"/>
                        </a:spcBef>
                        <a:spcAft>
                          <a:spcPts val="1000"/>
                        </a:spcAft>
                      </a:pPr>
                      <a:r>
                        <a:rPr lang="en-US" sz="1400">
                          <a:effectLst/>
                        </a:rPr>
                        <a:t>0.73</a:t>
                      </a:r>
                      <a:endParaRPr lang="en-US" sz="1400" b="1">
                        <a:effectLst/>
                        <a:latin typeface="+mn-lt"/>
                        <a:ea typeface="Calibri"/>
                        <a:cs typeface="Times New Roman"/>
                      </a:endParaRPr>
                    </a:p>
                  </a:txBody>
                  <a:tcPr marL="6851" marR="6851" marT="6851" marB="0"/>
                </a:tc>
              </a:tr>
              <a:tr h="252379">
                <a:tc>
                  <a:txBody>
                    <a:bodyPr/>
                    <a:lstStyle/>
                    <a:p>
                      <a:pPr marL="0" marR="0">
                        <a:lnSpc>
                          <a:spcPct val="115000"/>
                        </a:lnSpc>
                        <a:spcBef>
                          <a:spcPts val="0"/>
                        </a:spcBef>
                        <a:spcAft>
                          <a:spcPts val="1000"/>
                        </a:spcAft>
                      </a:pPr>
                      <a:r>
                        <a:rPr lang="en-US" sz="1400">
                          <a:effectLst/>
                        </a:rPr>
                        <a:t>Diabetes Type II</a:t>
                      </a:r>
                      <a:endParaRPr lang="en-US" sz="1400" b="1">
                        <a:effectLst/>
                        <a:latin typeface="+mn-lt"/>
                        <a:ea typeface="Calibri"/>
                        <a:cs typeface="Times New Roman"/>
                      </a:endParaRPr>
                    </a:p>
                  </a:txBody>
                  <a:tcPr marL="6851" marR="6851" marT="6851" marB="0" anchor="b"/>
                </a:tc>
                <a:tc>
                  <a:txBody>
                    <a:bodyPr/>
                    <a:lstStyle/>
                    <a:p>
                      <a:pPr marL="0" marR="0" algn="ctr">
                        <a:lnSpc>
                          <a:spcPct val="115000"/>
                        </a:lnSpc>
                        <a:spcBef>
                          <a:spcPts val="0"/>
                        </a:spcBef>
                        <a:spcAft>
                          <a:spcPts val="1000"/>
                        </a:spcAft>
                      </a:pPr>
                      <a:r>
                        <a:rPr lang="en-US" sz="1400" dirty="0" smtClean="0">
                          <a:effectLst/>
                        </a:rPr>
                        <a:t>99.1%</a:t>
                      </a:r>
                      <a:endParaRPr lang="en-US" sz="1400" b="1" dirty="0">
                        <a:effectLst/>
                        <a:latin typeface="+mn-lt"/>
                        <a:ea typeface="Calibri"/>
                        <a:cs typeface="Times New Roman"/>
                      </a:endParaRPr>
                    </a:p>
                  </a:txBody>
                  <a:tcPr marL="6851" marR="6851" marT="6851" marB="0"/>
                </a:tc>
                <a:tc>
                  <a:txBody>
                    <a:bodyPr/>
                    <a:lstStyle/>
                    <a:p>
                      <a:pPr marL="0" marR="0" algn="ctr">
                        <a:lnSpc>
                          <a:spcPct val="115000"/>
                        </a:lnSpc>
                        <a:spcBef>
                          <a:spcPts val="0"/>
                        </a:spcBef>
                        <a:spcAft>
                          <a:spcPts val="1000"/>
                        </a:spcAft>
                      </a:pPr>
                      <a:r>
                        <a:rPr lang="en-US" sz="1400" dirty="0" smtClean="0">
                          <a:effectLst/>
                        </a:rPr>
                        <a:t>98.8%</a:t>
                      </a:r>
                      <a:endParaRPr lang="en-US" sz="1400" b="1" dirty="0">
                        <a:effectLst/>
                        <a:latin typeface="+mn-lt"/>
                        <a:ea typeface="Calibri"/>
                        <a:cs typeface="Times New Roman"/>
                      </a:endParaRPr>
                    </a:p>
                  </a:txBody>
                  <a:tcPr marL="6851" marR="6851" marT="6851" marB="0"/>
                </a:tc>
                <a:tc>
                  <a:txBody>
                    <a:bodyPr/>
                    <a:lstStyle/>
                    <a:p>
                      <a:pPr marL="0" marR="0">
                        <a:lnSpc>
                          <a:spcPct val="115000"/>
                        </a:lnSpc>
                        <a:spcBef>
                          <a:spcPts val="0"/>
                        </a:spcBef>
                        <a:spcAft>
                          <a:spcPts val="1000"/>
                        </a:spcAft>
                      </a:pPr>
                      <a:r>
                        <a:rPr lang="en-US" sz="1400">
                          <a:effectLst/>
                        </a:rPr>
                        <a:t>0.21</a:t>
                      </a:r>
                      <a:endParaRPr lang="en-US" sz="1400" b="1">
                        <a:effectLst/>
                        <a:latin typeface="+mn-lt"/>
                        <a:ea typeface="Calibri"/>
                        <a:cs typeface="Times New Roman"/>
                      </a:endParaRPr>
                    </a:p>
                  </a:txBody>
                  <a:tcPr marL="6851" marR="6851" marT="6851" marB="0"/>
                </a:tc>
              </a:tr>
              <a:tr h="252379">
                <a:tc>
                  <a:txBody>
                    <a:bodyPr/>
                    <a:lstStyle/>
                    <a:p>
                      <a:pPr marL="0" marR="0">
                        <a:lnSpc>
                          <a:spcPct val="115000"/>
                        </a:lnSpc>
                        <a:spcBef>
                          <a:spcPts val="0"/>
                        </a:spcBef>
                        <a:spcAft>
                          <a:spcPts val="1000"/>
                        </a:spcAft>
                      </a:pPr>
                      <a:r>
                        <a:rPr lang="en-US" sz="1400">
                          <a:effectLst/>
                        </a:rPr>
                        <a:t>Insulin</a:t>
                      </a:r>
                      <a:endParaRPr lang="en-US" sz="1400" b="1">
                        <a:effectLst/>
                        <a:latin typeface="+mn-lt"/>
                        <a:ea typeface="Calibri"/>
                        <a:cs typeface="Times New Roman"/>
                      </a:endParaRPr>
                    </a:p>
                  </a:txBody>
                  <a:tcPr marL="6851" marR="6851" marT="6851" marB="0" anchor="b"/>
                </a:tc>
                <a:tc>
                  <a:txBody>
                    <a:bodyPr/>
                    <a:lstStyle/>
                    <a:p>
                      <a:pPr marL="0" marR="0" algn="ctr">
                        <a:lnSpc>
                          <a:spcPct val="115000"/>
                        </a:lnSpc>
                        <a:spcBef>
                          <a:spcPts val="0"/>
                        </a:spcBef>
                        <a:spcAft>
                          <a:spcPts val="1000"/>
                        </a:spcAft>
                      </a:pPr>
                      <a:r>
                        <a:rPr lang="en-US" sz="1400" dirty="0" smtClean="0">
                          <a:effectLst/>
                        </a:rPr>
                        <a:t>21.4%</a:t>
                      </a:r>
                      <a:endParaRPr lang="en-US" sz="1400" b="1" dirty="0">
                        <a:effectLst/>
                        <a:latin typeface="+mn-lt"/>
                        <a:ea typeface="Calibri"/>
                        <a:cs typeface="Times New Roman"/>
                      </a:endParaRPr>
                    </a:p>
                  </a:txBody>
                  <a:tcPr marL="6851" marR="6851" marT="6851" marB="0"/>
                </a:tc>
                <a:tc>
                  <a:txBody>
                    <a:bodyPr/>
                    <a:lstStyle/>
                    <a:p>
                      <a:pPr marL="0" marR="0" algn="ctr">
                        <a:lnSpc>
                          <a:spcPct val="115000"/>
                        </a:lnSpc>
                        <a:spcBef>
                          <a:spcPts val="0"/>
                        </a:spcBef>
                        <a:spcAft>
                          <a:spcPts val="1000"/>
                        </a:spcAft>
                      </a:pPr>
                      <a:r>
                        <a:rPr lang="en-US" sz="1400" dirty="0" smtClean="0">
                          <a:effectLst/>
                        </a:rPr>
                        <a:t>23.0%</a:t>
                      </a:r>
                      <a:endParaRPr lang="en-US" sz="1400" b="1" dirty="0">
                        <a:effectLst/>
                        <a:latin typeface="+mn-lt"/>
                        <a:ea typeface="Calibri"/>
                        <a:cs typeface="Times New Roman"/>
                      </a:endParaRPr>
                    </a:p>
                  </a:txBody>
                  <a:tcPr marL="6851" marR="6851" marT="6851" marB="0"/>
                </a:tc>
                <a:tc>
                  <a:txBody>
                    <a:bodyPr/>
                    <a:lstStyle/>
                    <a:p>
                      <a:pPr marL="0" marR="0">
                        <a:lnSpc>
                          <a:spcPct val="115000"/>
                        </a:lnSpc>
                        <a:spcBef>
                          <a:spcPts val="0"/>
                        </a:spcBef>
                        <a:spcAft>
                          <a:spcPts val="1000"/>
                        </a:spcAft>
                      </a:pPr>
                      <a:r>
                        <a:rPr lang="en-US" sz="1400">
                          <a:effectLst/>
                        </a:rPr>
                        <a:t>0.13</a:t>
                      </a:r>
                      <a:endParaRPr lang="en-US" sz="1400" b="1">
                        <a:effectLst/>
                        <a:latin typeface="+mn-lt"/>
                        <a:ea typeface="Calibri"/>
                        <a:cs typeface="Times New Roman"/>
                      </a:endParaRPr>
                    </a:p>
                  </a:txBody>
                  <a:tcPr marL="6851" marR="6851" marT="6851" marB="0"/>
                </a:tc>
              </a:tr>
              <a:tr h="252379">
                <a:tc>
                  <a:txBody>
                    <a:bodyPr/>
                    <a:lstStyle/>
                    <a:p>
                      <a:pPr marL="0" marR="0">
                        <a:lnSpc>
                          <a:spcPct val="115000"/>
                        </a:lnSpc>
                        <a:spcBef>
                          <a:spcPts val="0"/>
                        </a:spcBef>
                        <a:spcAft>
                          <a:spcPts val="1000"/>
                        </a:spcAft>
                      </a:pPr>
                      <a:r>
                        <a:rPr lang="en-US" sz="1400">
                          <a:effectLst/>
                        </a:rPr>
                        <a:t>Oral Hypoglycemic</a:t>
                      </a:r>
                      <a:endParaRPr lang="en-US" sz="1400" b="1">
                        <a:effectLst/>
                        <a:latin typeface="+mn-lt"/>
                        <a:ea typeface="Calibri"/>
                        <a:cs typeface="Times New Roman"/>
                      </a:endParaRPr>
                    </a:p>
                  </a:txBody>
                  <a:tcPr marL="6851" marR="6851" marT="6851" marB="0" anchor="b"/>
                </a:tc>
                <a:tc>
                  <a:txBody>
                    <a:bodyPr/>
                    <a:lstStyle/>
                    <a:p>
                      <a:pPr marL="0" marR="0" algn="ctr">
                        <a:lnSpc>
                          <a:spcPct val="115000"/>
                        </a:lnSpc>
                        <a:spcBef>
                          <a:spcPts val="0"/>
                        </a:spcBef>
                        <a:spcAft>
                          <a:spcPts val="1000"/>
                        </a:spcAft>
                      </a:pPr>
                      <a:r>
                        <a:rPr lang="en-US" sz="1400" dirty="0" smtClean="0">
                          <a:effectLst/>
                        </a:rPr>
                        <a:t>79.1%</a:t>
                      </a:r>
                      <a:endParaRPr lang="en-US" sz="1400" b="1" dirty="0">
                        <a:effectLst/>
                        <a:latin typeface="+mn-lt"/>
                        <a:ea typeface="Calibri"/>
                        <a:cs typeface="Times New Roman"/>
                      </a:endParaRPr>
                    </a:p>
                  </a:txBody>
                  <a:tcPr marL="6851" marR="6851" marT="6851" marB="0"/>
                </a:tc>
                <a:tc>
                  <a:txBody>
                    <a:bodyPr/>
                    <a:lstStyle/>
                    <a:p>
                      <a:pPr marL="0" marR="0" algn="ctr">
                        <a:lnSpc>
                          <a:spcPct val="115000"/>
                        </a:lnSpc>
                        <a:spcBef>
                          <a:spcPts val="0"/>
                        </a:spcBef>
                        <a:spcAft>
                          <a:spcPts val="1000"/>
                        </a:spcAft>
                      </a:pPr>
                      <a:r>
                        <a:rPr lang="en-US" sz="1400" dirty="0" smtClean="0">
                          <a:effectLst/>
                        </a:rPr>
                        <a:t>78.4%</a:t>
                      </a:r>
                      <a:endParaRPr lang="en-US" sz="1400" b="1" dirty="0">
                        <a:effectLst/>
                        <a:latin typeface="+mn-lt"/>
                        <a:ea typeface="Calibri"/>
                        <a:cs typeface="Times New Roman"/>
                      </a:endParaRPr>
                    </a:p>
                  </a:txBody>
                  <a:tcPr marL="6851" marR="6851" marT="6851" marB="0"/>
                </a:tc>
                <a:tc>
                  <a:txBody>
                    <a:bodyPr/>
                    <a:lstStyle/>
                    <a:p>
                      <a:pPr marL="0" marR="0">
                        <a:lnSpc>
                          <a:spcPct val="115000"/>
                        </a:lnSpc>
                        <a:spcBef>
                          <a:spcPts val="0"/>
                        </a:spcBef>
                        <a:spcAft>
                          <a:spcPts val="1000"/>
                        </a:spcAft>
                      </a:pPr>
                      <a:r>
                        <a:rPr lang="en-US" sz="1400" dirty="0">
                          <a:effectLst/>
                        </a:rPr>
                        <a:t>0.49</a:t>
                      </a:r>
                      <a:endParaRPr lang="en-US" sz="1400" b="1" dirty="0">
                        <a:effectLst/>
                        <a:latin typeface="+mn-lt"/>
                        <a:ea typeface="Calibri"/>
                        <a:cs typeface="Times New Roman"/>
                      </a:endParaRPr>
                    </a:p>
                  </a:txBody>
                  <a:tcPr marL="6851" marR="6851" marT="6851" marB="0"/>
                </a:tc>
              </a:tr>
            </a:tbl>
          </a:graphicData>
        </a:graphic>
      </p:graphicFrame>
    </p:spTree>
    <p:extLst>
      <p:ext uri="{BB962C8B-B14F-4D97-AF65-F5344CB8AC3E}">
        <p14:creationId xmlns:p14="http://schemas.microsoft.com/office/powerpoint/2010/main" val="30125944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665"/>
          <p:cNvSpPr>
            <a:spLocks noChangeAspect="1" noChangeArrowheads="1" noTextEdit="1"/>
          </p:cNvSpPr>
          <p:nvPr/>
        </p:nvSpPr>
        <p:spPr bwMode="auto">
          <a:xfrm>
            <a:off x="685800" y="304800"/>
            <a:ext cx="7715250" cy="6248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632" name="Title 4"/>
          <p:cNvSpPr txBox="1">
            <a:spLocks/>
          </p:cNvSpPr>
          <p:nvPr/>
        </p:nvSpPr>
        <p:spPr>
          <a:xfrm>
            <a:off x="1071473" y="104900"/>
            <a:ext cx="7496354" cy="731838"/>
          </a:xfrm>
          <a:prstGeom prst="rect">
            <a:avLst/>
          </a:prstGeom>
        </p:spPr>
        <p:txBody>
          <a:bodyPr/>
          <a:lstStyle>
            <a:lvl1pPr algn="ctr" rtl="0" eaLnBrk="0" fontAlgn="base" hangingPunct="0">
              <a:spcBef>
                <a:spcPct val="0"/>
              </a:spcBef>
              <a:spcAft>
                <a:spcPct val="0"/>
              </a:spcAft>
              <a:defRPr sz="3600" b="1">
                <a:solidFill>
                  <a:srgbClr val="C00000"/>
                </a:solidFill>
                <a:latin typeface="+mj-lt"/>
                <a:ea typeface="+mj-ea"/>
                <a:cs typeface="+mj-cs"/>
              </a:defRPr>
            </a:lvl1pPr>
            <a:lvl2pPr algn="ctr" rtl="0" eaLnBrk="0" fontAlgn="base" hangingPunct="0">
              <a:spcBef>
                <a:spcPct val="0"/>
              </a:spcBef>
              <a:spcAft>
                <a:spcPct val="0"/>
              </a:spcAft>
              <a:defRPr sz="4000" b="1">
                <a:solidFill>
                  <a:srgbClr val="333399"/>
                </a:solidFill>
                <a:latin typeface="Arial" charset="0"/>
              </a:defRPr>
            </a:lvl2pPr>
            <a:lvl3pPr algn="ctr" rtl="0" eaLnBrk="0" fontAlgn="base" hangingPunct="0">
              <a:spcBef>
                <a:spcPct val="0"/>
              </a:spcBef>
              <a:spcAft>
                <a:spcPct val="0"/>
              </a:spcAft>
              <a:defRPr sz="4000" b="1">
                <a:solidFill>
                  <a:srgbClr val="333399"/>
                </a:solidFill>
                <a:latin typeface="Arial" charset="0"/>
              </a:defRPr>
            </a:lvl3pPr>
            <a:lvl4pPr algn="ctr" rtl="0" eaLnBrk="0" fontAlgn="base" hangingPunct="0">
              <a:spcBef>
                <a:spcPct val="0"/>
              </a:spcBef>
              <a:spcAft>
                <a:spcPct val="0"/>
              </a:spcAft>
              <a:defRPr sz="4000" b="1">
                <a:solidFill>
                  <a:srgbClr val="333399"/>
                </a:solidFill>
                <a:latin typeface="Arial" charset="0"/>
              </a:defRPr>
            </a:lvl4pPr>
            <a:lvl5pPr algn="ctr" rtl="0" eaLnBrk="0" fontAlgn="base" hangingPunct="0">
              <a:spcBef>
                <a:spcPct val="0"/>
              </a:spcBef>
              <a:spcAft>
                <a:spcPct val="0"/>
              </a:spcAft>
              <a:defRPr sz="4000" b="1">
                <a:solidFill>
                  <a:srgbClr val="333399"/>
                </a:solidFill>
                <a:latin typeface="Arial" charset="0"/>
              </a:defRPr>
            </a:lvl5pPr>
            <a:lvl6pPr marL="457200" algn="ctr" rtl="0" fontAlgn="base">
              <a:spcBef>
                <a:spcPct val="0"/>
              </a:spcBef>
              <a:spcAft>
                <a:spcPct val="0"/>
              </a:spcAft>
              <a:defRPr sz="4000" b="1">
                <a:solidFill>
                  <a:srgbClr val="333399"/>
                </a:solidFill>
                <a:latin typeface="Arial" charset="0"/>
              </a:defRPr>
            </a:lvl6pPr>
            <a:lvl7pPr marL="914400" algn="ctr" rtl="0" fontAlgn="base">
              <a:spcBef>
                <a:spcPct val="0"/>
              </a:spcBef>
              <a:spcAft>
                <a:spcPct val="0"/>
              </a:spcAft>
              <a:defRPr sz="4000" b="1">
                <a:solidFill>
                  <a:srgbClr val="333399"/>
                </a:solidFill>
                <a:latin typeface="Arial" charset="0"/>
              </a:defRPr>
            </a:lvl7pPr>
            <a:lvl8pPr marL="1371600" algn="ctr" rtl="0" fontAlgn="base">
              <a:spcBef>
                <a:spcPct val="0"/>
              </a:spcBef>
              <a:spcAft>
                <a:spcPct val="0"/>
              </a:spcAft>
              <a:defRPr sz="4000" b="1">
                <a:solidFill>
                  <a:srgbClr val="333399"/>
                </a:solidFill>
                <a:latin typeface="Arial" charset="0"/>
              </a:defRPr>
            </a:lvl8pPr>
            <a:lvl9pPr marL="1828800" algn="ctr" rtl="0" fontAlgn="base">
              <a:spcBef>
                <a:spcPct val="0"/>
              </a:spcBef>
              <a:spcAft>
                <a:spcPct val="0"/>
              </a:spcAft>
              <a:defRPr sz="4000" b="1">
                <a:solidFill>
                  <a:srgbClr val="333399"/>
                </a:solidFill>
                <a:latin typeface="Arial" charset="0"/>
              </a:defRPr>
            </a:lvl9pPr>
          </a:lstStyle>
          <a:p>
            <a:r>
              <a:rPr lang="en-US" kern="0" dirty="0" smtClean="0"/>
              <a:t>Primary Endpoint - MACE</a:t>
            </a:r>
            <a:endParaRPr lang="en-US" kern="0" dirty="0"/>
          </a:p>
        </p:txBody>
      </p:sp>
      <p:sp>
        <p:nvSpPr>
          <p:cNvPr id="2635" name="Rectangle 2699"/>
          <p:cNvSpPr>
            <a:spLocks noChangeArrowheads="1"/>
          </p:cNvSpPr>
          <p:nvPr/>
        </p:nvSpPr>
        <p:spPr bwMode="auto">
          <a:xfrm>
            <a:off x="3300433" y="6132843"/>
            <a:ext cx="2846933" cy="27699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r>
              <a:rPr lang="en-US" dirty="0">
                <a:solidFill>
                  <a:srgbClr val="000000"/>
                </a:solidFill>
                <a:latin typeface="Arial" pitchFamily="34" charset="0"/>
                <a:cs typeface="Arial" pitchFamily="34" charset="0"/>
              </a:rPr>
              <a:t>Days from Randomization</a:t>
            </a:r>
          </a:p>
        </p:txBody>
      </p:sp>
      <p:sp>
        <p:nvSpPr>
          <p:cNvPr id="2636" name="Rectangle 2674"/>
          <p:cNvSpPr>
            <a:spLocks noChangeArrowheads="1"/>
          </p:cNvSpPr>
          <p:nvPr/>
        </p:nvSpPr>
        <p:spPr bwMode="auto">
          <a:xfrm rot="16200000">
            <a:off x="-1055617" y="3217980"/>
            <a:ext cx="2744341" cy="27699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r>
              <a:rPr lang="en-US" dirty="0" smtClean="0">
                <a:solidFill>
                  <a:srgbClr val="000000"/>
                </a:solidFill>
                <a:latin typeface="Arial" pitchFamily="34" charset="0"/>
                <a:cs typeface="Arial" pitchFamily="34" charset="0"/>
              </a:rPr>
              <a:t>CV Death, MI, Stroke (%)</a:t>
            </a:r>
          </a:p>
        </p:txBody>
      </p:sp>
      <p:sp>
        <p:nvSpPr>
          <p:cNvPr id="2637" name="TextBox 2636"/>
          <p:cNvSpPr txBox="1"/>
          <p:nvPr/>
        </p:nvSpPr>
        <p:spPr>
          <a:xfrm>
            <a:off x="8177650" y="1855149"/>
            <a:ext cx="762000" cy="307777"/>
          </a:xfrm>
          <a:prstGeom prst="rect">
            <a:avLst/>
          </a:prstGeom>
          <a:noFill/>
        </p:spPr>
        <p:txBody>
          <a:bodyPr wrap="square" rtlCol="0">
            <a:spAutoFit/>
          </a:bodyPr>
          <a:lstStyle/>
          <a:p>
            <a:pPr algn="ctr"/>
            <a:r>
              <a:rPr lang="en-US" sz="1400" dirty="0" smtClean="0">
                <a:solidFill>
                  <a:srgbClr val="000000"/>
                </a:solidFill>
                <a:latin typeface="Arial" panose="020B0604020202020204" pitchFamily="34" charset="0"/>
                <a:cs typeface="Arial" panose="020B0604020202020204" pitchFamily="34" charset="0"/>
              </a:rPr>
              <a:t>11.6%</a:t>
            </a:r>
            <a:endParaRPr lang="en-US" sz="1400" dirty="0">
              <a:solidFill>
                <a:srgbClr val="000000"/>
              </a:solidFill>
              <a:latin typeface="Arial" panose="020B0604020202020204" pitchFamily="34" charset="0"/>
              <a:cs typeface="Arial" panose="020B0604020202020204" pitchFamily="34" charset="0"/>
            </a:endParaRPr>
          </a:p>
        </p:txBody>
      </p:sp>
      <p:sp>
        <p:nvSpPr>
          <p:cNvPr id="2638" name="TextBox 2637"/>
          <p:cNvSpPr txBox="1"/>
          <p:nvPr/>
        </p:nvSpPr>
        <p:spPr>
          <a:xfrm>
            <a:off x="8139550" y="2378653"/>
            <a:ext cx="838200" cy="307777"/>
          </a:xfrm>
          <a:prstGeom prst="rect">
            <a:avLst/>
          </a:prstGeom>
          <a:noFill/>
        </p:spPr>
        <p:txBody>
          <a:bodyPr wrap="square" rtlCol="0">
            <a:spAutoFit/>
          </a:bodyPr>
          <a:lstStyle/>
          <a:p>
            <a:pPr algn="ctr"/>
            <a:r>
              <a:rPr lang="en-US" sz="1400" dirty="0" smtClean="0">
                <a:solidFill>
                  <a:srgbClr val="000000"/>
                </a:solidFill>
                <a:latin typeface="Arial" panose="020B0604020202020204" pitchFamily="34" charset="0"/>
                <a:cs typeface="Arial" panose="020B0604020202020204" pitchFamily="34" charset="0"/>
              </a:rPr>
              <a:t>10.1%</a:t>
            </a:r>
            <a:endParaRPr lang="en-US" sz="1400" dirty="0">
              <a:solidFill>
                <a:srgbClr val="000000"/>
              </a:solidFill>
              <a:latin typeface="Arial" panose="020B0604020202020204" pitchFamily="34" charset="0"/>
              <a:cs typeface="Arial" panose="020B0604020202020204" pitchFamily="34" charset="0"/>
            </a:endParaRPr>
          </a:p>
        </p:txBody>
      </p:sp>
      <p:sp>
        <p:nvSpPr>
          <p:cNvPr id="2639" name="TextBox 2638"/>
          <p:cNvSpPr txBox="1"/>
          <p:nvPr/>
        </p:nvSpPr>
        <p:spPr>
          <a:xfrm>
            <a:off x="8177650" y="3061485"/>
            <a:ext cx="762000" cy="307777"/>
          </a:xfrm>
          <a:prstGeom prst="rect">
            <a:avLst/>
          </a:prstGeom>
          <a:noFill/>
        </p:spPr>
        <p:txBody>
          <a:bodyPr wrap="square" rtlCol="0">
            <a:spAutoFit/>
          </a:bodyPr>
          <a:lstStyle/>
          <a:p>
            <a:pPr algn="ctr"/>
            <a:r>
              <a:rPr lang="en-US" sz="1400" dirty="0" smtClean="0">
                <a:solidFill>
                  <a:srgbClr val="000000"/>
                </a:solidFill>
                <a:latin typeface="Arial" panose="020B0604020202020204" pitchFamily="34" charset="0"/>
                <a:cs typeface="Arial" panose="020B0604020202020204" pitchFamily="34" charset="0"/>
              </a:rPr>
              <a:t>7.8%</a:t>
            </a:r>
            <a:endParaRPr lang="en-US" sz="1400" dirty="0">
              <a:solidFill>
                <a:srgbClr val="000000"/>
              </a:solidFill>
              <a:latin typeface="Arial" panose="020B0604020202020204" pitchFamily="34" charset="0"/>
              <a:cs typeface="Arial" panose="020B0604020202020204" pitchFamily="34" charset="0"/>
            </a:endParaRPr>
          </a:p>
        </p:txBody>
      </p:sp>
      <p:sp>
        <p:nvSpPr>
          <p:cNvPr id="2640" name="TextBox 2639"/>
          <p:cNvSpPr txBox="1"/>
          <p:nvPr/>
        </p:nvSpPr>
        <p:spPr>
          <a:xfrm>
            <a:off x="8177650" y="3508788"/>
            <a:ext cx="762000" cy="307777"/>
          </a:xfrm>
          <a:prstGeom prst="rect">
            <a:avLst/>
          </a:prstGeom>
          <a:noFill/>
        </p:spPr>
        <p:txBody>
          <a:bodyPr wrap="square" rtlCol="0">
            <a:spAutoFit/>
          </a:bodyPr>
          <a:lstStyle/>
          <a:p>
            <a:pPr algn="ctr"/>
            <a:r>
              <a:rPr lang="en-US" sz="1400" dirty="0" smtClean="0">
                <a:solidFill>
                  <a:srgbClr val="000000"/>
                </a:solidFill>
                <a:latin typeface="Arial" panose="020B0604020202020204" pitchFamily="34" charset="0"/>
                <a:cs typeface="Arial" panose="020B0604020202020204" pitchFamily="34" charset="0"/>
              </a:rPr>
              <a:t>6.7%</a:t>
            </a:r>
            <a:endParaRPr lang="en-US" sz="1400" dirty="0">
              <a:solidFill>
                <a:srgbClr val="000000"/>
              </a:solidFill>
              <a:latin typeface="Arial" panose="020B0604020202020204" pitchFamily="34" charset="0"/>
              <a:cs typeface="Arial" panose="020B0604020202020204" pitchFamily="34" charset="0"/>
            </a:endParaRPr>
          </a:p>
        </p:txBody>
      </p:sp>
      <p:sp>
        <p:nvSpPr>
          <p:cNvPr id="2641" name="TextBox 2640"/>
          <p:cNvSpPr txBox="1"/>
          <p:nvPr/>
        </p:nvSpPr>
        <p:spPr>
          <a:xfrm>
            <a:off x="1184362" y="2818291"/>
            <a:ext cx="4616821" cy="461665"/>
          </a:xfrm>
          <a:prstGeom prst="rect">
            <a:avLst/>
          </a:prstGeom>
          <a:noFill/>
        </p:spPr>
        <p:txBody>
          <a:bodyPr wrap="square" rtlCol="0">
            <a:spAutoFit/>
          </a:bodyPr>
          <a:lstStyle/>
          <a:p>
            <a:pPr algn="ctr"/>
            <a:r>
              <a:rPr lang="en-US" sz="1200" i="1" dirty="0" smtClean="0">
                <a:solidFill>
                  <a:srgbClr val="000000"/>
                </a:solidFill>
              </a:rPr>
              <a:t>Benefit in Diabetic vs. Non-Diabetic Patients:</a:t>
            </a:r>
          </a:p>
          <a:p>
            <a:pPr algn="ctr"/>
            <a:r>
              <a:rPr lang="en-US" sz="1200" i="1" dirty="0" smtClean="0">
                <a:solidFill>
                  <a:srgbClr val="000000"/>
                </a:solidFill>
              </a:rPr>
              <a:t>Interaction P=0.99</a:t>
            </a:r>
          </a:p>
        </p:txBody>
      </p:sp>
      <p:sp>
        <p:nvSpPr>
          <p:cNvPr id="2642" name="TextBox 2641"/>
          <p:cNvSpPr txBox="1"/>
          <p:nvPr/>
        </p:nvSpPr>
        <p:spPr>
          <a:xfrm>
            <a:off x="4997542" y="4718151"/>
            <a:ext cx="3627783" cy="830997"/>
          </a:xfrm>
          <a:prstGeom prst="rect">
            <a:avLst/>
          </a:prstGeom>
          <a:noFill/>
        </p:spPr>
        <p:txBody>
          <a:bodyPr wrap="square" rtlCol="0" anchor="ctr">
            <a:spAutoFit/>
          </a:bodyPr>
          <a:lstStyle/>
          <a:p>
            <a:pPr algn="ctr"/>
            <a:r>
              <a:rPr lang="en-US" sz="1600" dirty="0" err="1" smtClean="0">
                <a:solidFill>
                  <a:srgbClr val="808080"/>
                </a:solidFill>
                <a:latin typeface="Arial" pitchFamily="34" charset="0"/>
                <a:cs typeface="Arial" pitchFamily="34" charset="0"/>
              </a:rPr>
              <a:t>Ticagrelor</a:t>
            </a:r>
            <a:r>
              <a:rPr lang="en-US" sz="1600" dirty="0" smtClean="0">
                <a:solidFill>
                  <a:srgbClr val="808080"/>
                </a:solidFill>
                <a:latin typeface="Arial" pitchFamily="34" charset="0"/>
                <a:cs typeface="Arial" pitchFamily="34" charset="0"/>
              </a:rPr>
              <a:t> in </a:t>
            </a:r>
            <a:r>
              <a:rPr lang="en-US" sz="1600" u="sng" dirty="0" smtClean="0">
                <a:solidFill>
                  <a:srgbClr val="808080"/>
                </a:solidFill>
                <a:latin typeface="Arial" pitchFamily="34" charset="0"/>
                <a:cs typeface="Arial" pitchFamily="34" charset="0"/>
              </a:rPr>
              <a:t>Non-Diabetic</a:t>
            </a:r>
            <a:r>
              <a:rPr lang="en-US" sz="1600" dirty="0" smtClean="0">
                <a:solidFill>
                  <a:srgbClr val="808080"/>
                </a:solidFill>
                <a:latin typeface="Arial" pitchFamily="34" charset="0"/>
                <a:cs typeface="Arial" pitchFamily="34" charset="0"/>
              </a:rPr>
              <a:t> Patients</a:t>
            </a:r>
          </a:p>
          <a:p>
            <a:pPr algn="ctr"/>
            <a:r>
              <a:rPr lang="en-US" sz="1600" dirty="0" smtClean="0">
                <a:solidFill>
                  <a:srgbClr val="808080"/>
                </a:solidFill>
                <a:latin typeface="Arial" pitchFamily="34" charset="0"/>
                <a:cs typeface="Arial" pitchFamily="34" charset="0"/>
              </a:rPr>
              <a:t>HR 0.84 (95% CI 0.74 – 0.96)</a:t>
            </a:r>
          </a:p>
          <a:p>
            <a:pPr algn="ctr"/>
            <a:r>
              <a:rPr lang="en-US" sz="1600" dirty="0" smtClean="0">
                <a:solidFill>
                  <a:srgbClr val="808080"/>
                </a:solidFill>
                <a:latin typeface="Arial" pitchFamily="34" charset="0"/>
                <a:cs typeface="Arial" pitchFamily="34" charset="0"/>
              </a:rPr>
              <a:t>ARR 1.1%; P=0.01</a:t>
            </a:r>
          </a:p>
        </p:txBody>
      </p:sp>
      <p:sp>
        <p:nvSpPr>
          <p:cNvPr id="2643" name="TextBox 2642"/>
          <p:cNvSpPr txBox="1"/>
          <p:nvPr/>
        </p:nvSpPr>
        <p:spPr>
          <a:xfrm>
            <a:off x="4997542" y="1253749"/>
            <a:ext cx="3627783" cy="830997"/>
          </a:xfrm>
          <a:prstGeom prst="rect">
            <a:avLst/>
          </a:prstGeom>
          <a:noFill/>
        </p:spPr>
        <p:txBody>
          <a:bodyPr wrap="square" rtlCol="0" anchor="ctr">
            <a:spAutoFit/>
          </a:bodyPr>
          <a:lstStyle/>
          <a:p>
            <a:pPr algn="ctr"/>
            <a:r>
              <a:rPr lang="en-US" sz="1600" dirty="0" err="1" smtClean="0">
                <a:solidFill>
                  <a:srgbClr val="FF6600"/>
                </a:solidFill>
                <a:latin typeface="Arial" pitchFamily="34" charset="0"/>
                <a:cs typeface="Arial" pitchFamily="34" charset="0"/>
              </a:rPr>
              <a:t>Ticagrelor</a:t>
            </a:r>
            <a:r>
              <a:rPr lang="en-US" sz="1600" dirty="0" smtClean="0">
                <a:solidFill>
                  <a:srgbClr val="FF6600"/>
                </a:solidFill>
                <a:latin typeface="Arial" pitchFamily="34" charset="0"/>
                <a:cs typeface="Arial" pitchFamily="34" charset="0"/>
              </a:rPr>
              <a:t> in </a:t>
            </a:r>
            <a:r>
              <a:rPr lang="en-US" sz="1600" u="sng" dirty="0" smtClean="0">
                <a:solidFill>
                  <a:srgbClr val="FF6600"/>
                </a:solidFill>
                <a:latin typeface="Arial" pitchFamily="34" charset="0"/>
                <a:cs typeface="Arial" pitchFamily="34" charset="0"/>
              </a:rPr>
              <a:t>Diabetic</a:t>
            </a:r>
            <a:r>
              <a:rPr lang="en-US" sz="1600" dirty="0" smtClean="0">
                <a:solidFill>
                  <a:srgbClr val="FF6600"/>
                </a:solidFill>
                <a:latin typeface="Arial" pitchFamily="34" charset="0"/>
                <a:cs typeface="Arial" pitchFamily="34" charset="0"/>
              </a:rPr>
              <a:t> Patients</a:t>
            </a:r>
          </a:p>
          <a:p>
            <a:pPr algn="ctr"/>
            <a:r>
              <a:rPr lang="en-US" sz="1600" dirty="0" smtClean="0">
                <a:solidFill>
                  <a:srgbClr val="FF6600"/>
                </a:solidFill>
                <a:latin typeface="Arial" pitchFamily="34" charset="0"/>
                <a:cs typeface="Arial" pitchFamily="34" charset="0"/>
              </a:rPr>
              <a:t>HR 0.84 (95% CI 0.72 – 0.99)</a:t>
            </a:r>
          </a:p>
          <a:p>
            <a:pPr algn="ctr"/>
            <a:r>
              <a:rPr lang="en-US" sz="1600" dirty="0" smtClean="0">
                <a:solidFill>
                  <a:srgbClr val="FF6600"/>
                </a:solidFill>
                <a:latin typeface="Arial" pitchFamily="34" charset="0"/>
                <a:cs typeface="Arial" pitchFamily="34" charset="0"/>
              </a:rPr>
              <a:t>ARR 1.5%; P=0.03</a:t>
            </a:r>
          </a:p>
        </p:txBody>
      </p:sp>
      <p:sp>
        <p:nvSpPr>
          <p:cNvPr id="2644" name="Rectangle 2643"/>
          <p:cNvSpPr/>
          <p:nvPr/>
        </p:nvSpPr>
        <p:spPr>
          <a:xfrm>
            <a:off x="1270660" y="1223158"/>
            <a:ext cx="201880" cy="225632"/>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645" name="Rectangle 2644"/>
          <p:cNvSpPr/>
          <p:nvPr/>
        </p:nvSpPr>
        <p:spPr>
          <a:xfrm>
            <a:off x="1268681" y="1541814"/>
            <a:ext cx="201880" cy="225632"/>
          </a:xfrm>
          <a:prstGeom prst="rect">
            <a:avLst/>
          </a:prstGeom>
          <a:solidFill>
            <a:srgbClr val="33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646" name="TextBox 2645"/>
          <p:cNvSpPr txBox="1"/>
          <p:nvPr/>
        </p:nvSpPr>
        <p:spPr>
          <a:xfrm>
            <a:off x="1402480" y="1195844"/>
            <a:ext cx="2278867" cy="276999"/>
          </a:xfrm>
          <a:prstGeom prst="rect">
            <a:avLst/>
          </a:prstGeom>
          <a:noFill/>
        </p:spPr>
        <p:txBody>
          <a:bodyPr wrap="square" rtlCol="0">
            <a:spAutoFit/>
          </a:bodyPr>
          <a:lstStyle/>
          <a:p>
            <a:r>
              <a:rPr lang="en-US" sz="1200" dirty="0" err="1" smtClean="0">
                <a:solidFill>
                  <a:srgbClr val="000000"/>
                </a:solidFill>
              </a:rPr>
              <a:t>Ticagrelor</a:t>
            </a:r>
            <a:r>
              <a:rPr lang="en-US" sz="1200" dirty="0" smtClean="0">
                <a:solidFill>
                  <a:srgbClr val="000000"/>
                </a:solidFill>
              </a:rPr>
              <a:t> (doses pooled)</a:t>
            </a:r>
          </a:p>
        </p:txBody>
      </p:sp>
      <p:sp>
        <p:nvSpPr>
          <p:cNvPr id="2647" name="TextBox 2646"/>
          <p:cNvSpPr txBox="1"/>
          <p:nvPr/>
        </p:nvSpPr>
        <p:spPr>
          <a:xfrm>
            <a:off x="1412377" y="1526373"/>
            <a:ext cx="2278867" cy="276999"/>
          </a:xfrm>
          <a:prstGeom prst="rect">
            <a:avLst/>
          </a:prstGeom>
          <a:noFill/>
        </p:spPr>
        <p:txBody>
          <a:bodyPr wrap="square" rtlCol="0">
            <a:spAutoFit/>
          </a:bodyPr>
          <a:lstStyle/>
          <a:p>
            <a:r>
              <a:rPr lang="en-US" sz="1200" dirty="0" smtClean="0">
                <a:solidFill>
                  <a:srgbClr val="000000"/>
                </a:solidFill>
              </a:rPr>
              <a:t>Placebo</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0" y="1130986"/>
            <a:ext cx="8126413" cy="4986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6602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2" grpId="0"/>
      <p:bldP spid="264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665"/>
          <p:cNvSpPr>
            <a:spLocks noChangeAspect="1" noChangeArrowheads="1" noTextEdit="1"/>
          </p:cNvSpPr>
          <p:nvPr/>
        </p:nvSpPr>
        <p:spPr bwMode="auto">
          <a:xfrm>
            <a:off x="685800" y="304800"/>
            <a:ext cx="7715250" cy="6248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632" name="Title 4"/>
          <p:cNvSpPr txBox="1">
            <a:spLocks/>
          </p:cNvSpPr>
          <p:nvPr/>
        </p:nvSpPr>
        <p:spPr>
          <a:xfrm>
            <a:off x="1071473" y="104900"/>
            <a:ext cx="7496354" cy="731838"/>
          </a:xfrm>
          <a:prstGeom prst="rect">
            <a:avLst/>
          </a:prstGeom>
        </p:spPr>
        <p:txBody>
          <a:bodyPr/>
          <a:lstStyle>
            <a:lvl1pPr algn="ctr" rtl="0" eaLnBrk="0" fontAlgn="base" hangingPunct="0">
              <a:spcBef>
                <a:spcPct val="0"/>
              </a:spcBef>
              <a:spcAft>
                <a:spcPct val="0"/>
              </a:spcAft>
              <a:defRPr sz="3600" b="1">
                <a:solidFill>
                  <a:srgbClr val="C00000"/>
                </a:solidFill>
                <a:latin typeface="+mj-lt"/>
                <a:ea typeface="+mj-ea"/>
                <a:cs typeface="+mj-cs"/>
              </a:defRPr>
            </a:lvl1pPr>
            <a:lvl2pPr algn="ctr" rtl="0" eaLnBrk="0" fontAlgn="base" hangingPunct="0">
              <a:spcBef>
                <a:spcPct val="0"/>
              </a:spcBef>
              <a:spcAft>
                <a:spcPct val="0"/>
              </a:spcAft>
              <a:defRPr sz="4000" b="1">
                <a:solidFill>
                  <a:srgbClr val="333399"/>
                </a:solidFill>
                <a:latin typeface="Arial" charset="0"/>
              </a:defRPr>
            </a:lvl2pPr>
            <a:lvl3pPr algn="ctr" rtl="0" eaLnBrk="0" fontAlgn="base" hangingPunct="0">
              <a:spcBef>
                <a:spcPct val="0"/>
              </a:spcBef>
              <a:spcAft>
                <a:spcPct val="0"/>
              </a:spcAft>
              <a:defRPr sz="4000" b="1">
                <a:solidFill>
                  <a:srgbClr val="333399"/>
                </a:solidFill>
                <a:latin typeface="Arial" charset="0"/>
              </a:defRPr>
            </a:lvl3pPr>
            <a:lvl4pPr algn="ctr" rtl="0" eaLnBrk="0" fontAlgn="base" hangingPunct="0">
              <a:spcBef>
                <a:spcPct val="0"/>
              </a:spcBef>
              <a:spcAft>
                <a:spcPct val="0"/>
              </a:spcAft>
              <a:defRPr sz="4000" b="1">
                <a:solidFill>
                  <a:srgbClr val="333399"/>
                </a:solidFill>
                <a:latin typeface="Arial" charset="0"/>
              </a:defRPr>
            </a:lvl4pPr>
            <a:lvl5pPr algn="ctr" rtl="0" eaLnBrk="0" fontAlgn="base" hangingPunct="0">
              <a:spcBef>
                <a:spcPct val="0"/>
              </a:spcBef>
              <a:spcAft>
                <a:spcPct val="0"/>
              </a:spcAft>
              <a:defRPr sz="4000" b="1">
                <a:solidFill>
                  <a:srgbClr val="333399"/>
                </a:solidFill>
                <a:latin typeface="Arial" charset="0"/>
              </a:defRPr>
            </a:lvl5pPr>
            <a:lvl6pPr marL="457200" algn="ctr" rtl="0" fontAlgn="base">
              <a:spcBef>
                <a:spcPct val="0"/>
              </a:spcBef>
              <a:spcAft>
                <a:spcPct val="0"/>
              </a:spcAft>
              <a:defRPr sz="4000" b="1">
                <a:solidFill>
                  <a:srgbClr val="333399"/>
                </a:solidFill>
                <a:latin typeface="Arial" charset="0"/>
              </a:defRPr>
            </a:lvl6pPr>
            <a:lvl7pPr marL="914400" algn="ctr" rtl="0" fontAlgn="base">
              <a:spcBef>
                <a:spcPct val="0"/>
              </a:spcBef>
              <a:spcAft>
                <a:spcPct val="0"/>
              </a:spcAft>
              <a:defRPr sz="4000" b="1">
                <a:solidFill>
                  <a:srgbClr val="333399"/>
                </a:solidFill>
                <a:latin typeface="Arial" charset="0"/>
              </a:defRPr>
            </a:lvl7pPr>
            <a:lvl8pPr marL="1371600" algn="ctr" rtl="0" fontAlgn="base">
              <a:spcBef>
                <a:spcPct val="0"/>
              </a:spcBef>
              <a:spcAft>
                <a:spcPct val="0"/>
              </a:spcAft>
              <a:defRPr sz="4000" b="1">
                <a:solidFill>
                  <a:srgbClr val="333399"/>
                </a:solidFill>
                <a:latin typeface="Arial" charset="0"/>
              </a:defRPr>
            </a:lvl8pPr>
            <a:lvl9pPr marL="1828800" algn="ctr" rtl="0" fontAlgn="base">
              <a:spcBef>
                <a:spcPct val="0"/>
              </a:spcBef>
              <a:spcAft>
                <a:spcPct val="0"/>
              </a:spcAft>
              <a:defRPr sz="4000" b="1">
                <a:solidFill>
                  <a:srgbClr val="333399"/>
                </a:solidFill>
                <a:latin typeface="Arial" charset="0"/>
              </a:defRPr>
            </a:lvl9pPr>
          </a:lstStyle>
          <a:p>
            <a:r>
              <a:rPr lang="en-US" kern="0" dirty="0" smtClean="0"/>
              <a:t>Cardiovascular Death</a:t>
            </a:r>
            <a:endParaRPr lang="en-US" kern="0" dirty="0"/>
          </a:p>
        </p:txBody>
      </p:sp>
      <p:sp>
        <p:nvSpPr>
          <p:cNvPr id="2635" name="Rectangle 2699"/>
          <p:cNvSpPr>
            <a:spLocks noChangeArrowheads="1"/>
          </p:cNvSpPr>
          <p:nvPr/>
        </p:nvSpPr>
        <p:spPr bwMode="auto">
          <a:xfrm>
            <a:off x="3300433" y="6132843"/>
            <a:ext cx="2846933" cy="27699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r>
              <a:rPr lang="en-US" dirty="0">
                <a:solidFill>
                  <a:srgbClr val="000000"/>
                </a:solidFill>
                <a:latin typeface="Arial" pitchFamily="34" charset="0"/>
                <a:cs typeface="Arial" pitchFamily="34" charset="0"/>
              </a:rPr>
              <a:t>Days from Randomization</a:t>
            </a:r>
          </a:p>
        </p:txBody>
      </p:sp>
      <p:sp>
        <p:nvSpPr>
          <p:cNvPr id="2636" name="Rectangle 2674"/>
          <p:cNvSpPr>
            <a:spLocks noChangeArrowheads="1"/>
          </p:cNvSpPr>
          <p:nvPr/>
        </p:nvSpPr>
        <p:spPr bwMode="auto">
          <a:xfrm rot="16200000">
            <a:off x="-1033762" y="3265482"/>
            <a:ext cx="2795637" cy="27699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r>
              <a:rPr lang="en-US" dirty="0" smtClean="0">
                <a:solidFill>
                  <a:srgbClr val="000000"/>
                </a:solidFill>
                <a:latin typeface="Arial" pitchFamily="34" charset="0"/>
                <a:cs typeface="Arial" pitchFamily="34" charset="0"/>
              </a:rPr>
              <a:t>Cardiovascular Death (%)</a:t>
            </a:r>
          </a:p>
        </p:txBody>
      </p:sp>
      <p:sp>
        <p:nvSpPr>
          <p:cNvPr id="2641" name="TextBox 2640"/>
          <p:cNvSpPr txBox="1"/>
          <p:nvPr/>
        </p:nvSpPr>
        <p:spPr>
          <a:xfrm>
            <a:off x="1270660" y="2941016"/>
            <a:ext cx="4616821" cy="461665"/>
          </a:xfrm>
          <a:prstGeom prst="rect">
            <a:avLst/>
          </a:prstGeom>
          <a:noFill/>
        </p:spPr>
        <p:txBody>
          <a:bodyPr wrap="square" rtlCol="0">
            <a:spAutoFit/>
          </a:bodyPr>
          <a:lstStyle/>
          <a:p>
            <a:pPr algn="ctr"/>
            <a:r>
              <a:rPr lang="en-US" sz="1200" i="1" dirty="0" smtClean="0">
                <a:solidFill>
                  <a:srgbClr val="000000"/>
                </a:solidFill>
              </a:rPr>
              <a:t>Benefit in Diabetic vs. Non-Diabetic Patients:</a:t>
            </a:r>
          </a:p>
          <a:p>
            <a:pPr algn="ctr"/>
            <a:r>
              <a:rPr lang="en-US" sz="1200" i="1" dirty="0" smtClean="0">
                <a:solidFill>
                  <a:srgbClr val="000000"/>
                </a:solidFill>
              </a:rPr>
              <a:t>Interaction P=0.38</a:t>
            </a:r>
          </a:p>
        </p:txBody>
      </p:sp>
      <p:sp>
        <p:nvSpPr>
          <p:cNvPr id="15" name="TextBox 14"/>
          <p:cNvSpPr txBox="1"/>
          <p:nvPr/>
        </p:nvSpPr>
        <p:spPr>
          <a:xfrm>
            <a:off x="8075225" y="1955471"/>
            <a:ext cx="914400" cy="307777"/>
          </a:xfrm>
          <a:prstGeom prst="rect">
            <a:avLst/>
          </a:prstGeom>
          <a:noFill/>
        </p:spPr>
        <p:txBody>
          <a:bodyPr wrap="square" rtlCol="0">
            <a:spAutoFit/>
          </a:bodyPr>
          <a:lstStyle/>
          <a:p>
            <a:pPr algn="ctr"/>
            <a:r>
              <a:rPr lang="en-US" sz="1400" dirty="0" smtClean="0">
                <a:solidFill>
                  <a:srgbClr val="000000"/>
                </a:solidFill>
                <a:latin typeface="Arial" panose="020B0604020202020204" pitchFamily="34" charset="0"/>
                <a:cs typeface="Arial" panose="020B0604020202020204" pitchFamily="34" charset="0"/>
              </a:rPr>
              <a:t>5.0%</a:t>
            </a:r>
            <a:endParaRPr lang="en-US" sz="1400" dirty="0">
              <a:solidFill>
                <a:srgbClr val="000000"/>
              </a:solidFill>
              <a:latin typeface="Arial" panose="020B0604020202020204" pitchFamily="34" charset="0"/>
              <a:cs typeface="Arial" panose="020B0604020202020204" pitchFamily="34" charset="0"/>
            </a:endParaRPr>
          </a:p>
        </p:txBody>
      </p:sp>
      <p:sp>
        <p:nvSpPr>
          <p:cNvPr id="16" name="TextBox 15"/>
          <p:cNvSpPr txBox="1"/>
          <p:nvPr/>
        </p:nvSpPr>
        <p:spPr>
          <a:xfrm>
            <a:off x="8075225" y="2683821"/>
            <a:ext cx="914400" cy="307777"/>
          </a:xfrm>
          <a:prstGeom prst="rect">
            <a:avLst/>
          </a:prstGeom>
          <a:noFill/>
        </p:spPr>
        <p:txBody>
          <a:bodyPr wrap="square" rtlCol="0">
            <a:spAutoFit/>
          </a:bodyPr>
          <a:lstStyle/>
          <a:p>
            <a:pPr algn="ctr"/>
            <a:r>
              <a:rPr lang="en-US" sz="1400" dirty="0" smtClean="0">
                <a:solidFill>
                  <a:srgbClr val="000000"/>
                </a:solidFill>
                <a:latin typeface="Arial" panose="020B0604020202020204" pitchFamily="34" charset="0"/>
                <a:cs typeface="Arial" panose="020B0604020202020204" pitchFamily="34" charset="0"/>
              </a:rPr>
              <a:t>3.9%</a:t>
            </a:r>
            <a:endParaRPr lang="en-US" sz="1400" dirty="0">
              <a:solidFill>
                <a:srgbClr val="000000"/>
              </a:solidFill>
              <a:latin typeface="Arial" panose="020B0604020202020204" pitchFamily="34" charset="0"/>
              <a:cs typeface="Arial" panose="020B0604020202020204" pitchFamily="34" charset="0"/>
            </a:endParaRPr>
          </a:p>
        </p:txBody>
      </p:sp>
      <p:sp>
        <p:nvSpPr>
          <p:cNvPr id="17" name="TextBox 16"/>
          <p:cNvSpPr txBox="1"/>
          <p:nvPr/>
        </p:nvSpPr>
        <p:spPr>
          <a:xfrm>
            <a:off x="8075225" y="3571496"/>
            <a:ext cx="914400" cy="307777"/>
          </a:xfrm>
          <a:prstGeom prst="rect">
            <a:avLst/>
          </a:prstGeom>
          <a:noFill/>
        </p:spPr>
        <p:txBody>
          <a:bodyPr wrap="square" rtlCol="0">
            <a:spAutoFit/>
          </a:bodyPr>
          <a:lstStyle/>
          <a:p>
            <a:pPr algn="ctr"/>
            <a:r>
              <a:rPr lang="en-US" sz="1400" dirty="0" smtClean="0">
                <a:solidFill>
                  <a:srgbClr val="000000"/>
                </a:solidFill>
                <a:latin typeface="Arial" panose="020B0604020202020204" pitchFamily="34" charset="0"/>
                <a:cs typeface="Arial" panose="020B0604020202020204" pitchFamily="34" charset="0"/>
              </a:rPr>
              <a:t>2.6%</a:t>
            </a:r>
            <a:endParaRPr lang="en-US" sz="1400" dirty="0">
              <a:solidFill>
                <a:srgbClr val="000000"/>
              </a:solidFill>
              <a:latin typeface="Arial" panose="020B0604020202020204" pitchFamily="34" charset="0"/>
              <a:cs typeface="Arial" panose="020B0604020202020204" pitchFamily="34" charset="0"/>
            </a:endParaRPr>
          </a:p>
        </p:txBody>
      </p:sp>
      <p:sp>
        <p:nvSpPr>
          <p:cNvPr id="18" name="TextBox 17"/>
          <p:cNvSpPr txBox="1"/>
          <p:nvPr/>
        </p:nvSpPr>
        <p:spPr>
          <a:xfrm>
            <a:off x="8075225" y="3857496"/>
            <a:ext cx="914400" cy="307777"/>
          </a:xfrm>
          <a:prstGeom prst="rect">
            <a:avLst/>
          </a:prstGeom>
          <a:noFill/>
        </p:spPr>
        <p:txBody>
          <a:bodyPr wrap="square" rtlCol="0">
            <a:spAutoFit/>
          </a:bodyPr>
          <a:lstStyle/>
          <a:p>
            <a:pPr algn="ctr"/>
            <a:r>
              <a:rPr lang="en-US" sz="1400" dirty="0" smtClean="0">
                <a:solidFill>
                  <a:srgbClr val="000000"/>
                </a:solidFill>
                <a:latin typeface="Arial" panose="020B0604020202020204" pitchFamily="34" charset="0"/>
                <a:cs typeface="Arial" panose="020B0604020202020204" pitchFamily="34" charset="0"/>
              </a:rPr>
              <a:t>2.4%</a:t>
            </a:r>
            <a:endParaRPr lang="en-US" sz="1400" dirty="0">
              <a:solidFill>
                <a:srgbClr val="000000"/>
              </a:solidFill>
              <a:latin typeface="Arial" panose="020B0604020202020204" pitchFamily="34" charset="0"/>
              <a:cs typeface="Arial" panose="020B0604020202020204" pitchFamily="34" charset="0"/>
            </a:endParaRPr>
          </a:p>
        </p:txBody>
      </p:sp>
      <p:sp>
        <p:nvSpPr>
          <p:cNvPr id="19" name="TextBox 18"/>
          <p:cNvSpPr txBox="1"/>
          <p:nvPr/>
        </p:nvSpPr>
        <p:spPr>
          <a:xfrm>
            <a:off x="5177458" y="4904554"/>
            <a:ext cx="3627783" cy="830997"/>
          </a:xfrm>
          <a:prstGeom prst="rect">
            <a:avLst/>
          </a:prstGeom>
          <a:noFill/>
        </p:spPr>
        <p:txBody>
          <a:bodyPr wrap="square" rtlCol="0">
            <a:spAutoFit/>
          </a:bodyPr>
          <a:lstStyle/>
          <a:p>
            <a:pPr algn="ctr"/>
            <a:r>
              <a:rPr lang="en-US" sz="1600" dirty="0" err="1" smtClean="0">
                <a:solidFill>
                  <a:srgbClr val="808080"/>
                </a:solidFill>
                <a:latin typeface="Arial" pitchFamily="34" charset="0"/>
                <a:cs typeface="Arial" pitchFamily="34" charset="0"/>
              </a:rPr>
              <a:t>Ticagrelor</a:t>
            </a:r>
            <a:r>
              <a:rPr lang="en-US" sz="1600" dirty="0" smtClean="0">
                <a:solidFill>
                  <a:srgbClr val="808080"/>
                </a:solidFill>
                <a:latin typeface="Arial" pitchFamily="34" charset="0"/>
                <a:cs typeface="Arial" pitchFamily="34" charset="0"/>
              </a:rPr>
              <a:t> in </a:t>
            </a:r>
            <a:r>
              <a:rPr lang="en-US" sz="1600" u="sng" dirty="0" smtClean="0">
                <a:solidFill>
                  <a:srgbClr val="808080"/>
                </a:solidFill>
                <a:latin typeface="Arial" pitchFamily="34" charset="0"/>
                <a:cs typeface="Arial" pitchFamily="34" charset="0"/>
              </a:rPr>
              <a:t>Non-Diabetic</a:t>
            </a:r>
            <a:r>
              <a:rPr lang="en-US" sz="1600" dirty="0" smtClean="0">
                <a:solidFill>
                  <a:srgbClr val="808080"/>
                </a:solidFill>
                <a:latin typeface="Arial" pitchFamily="34" charset="0"/>
                <a:cs typeface="Arial" pitchFamily="34" charset="0"/>
              </a:rPr>
              <a:t> Patients</a:t>
            </a:r>
          </a:p>
          <a:p>
            <a:pPr algn="ctr"/>
            <a:r>
              <a:rPr lang="en-US" sz="1600" dirty="0" smtClean="0">
                <a:solidFill>
                  <a:srgbClr val="808080"/>
                </a:solidFill>
                <a:latin typeface="Arial" pitchFamily="34" charset="0"/>
                <a:cs typeface="Arial" pitchFamily="34" charset="0"/>
              </a:rPr>
              <a:t>HR 0.91 (95% CI 0.72 – 1.15)</a:t>
            </a:r>
          </a:p>
          <a:p>
            <a:pPr algn="ctr"/>
            <a:r>
              <a:rPr lang="en-US" sz="1600" dirty="0" smtClean="0">
                <a:solidFill>
                  <a:srgbClr val="808080"/>
                </a:solidFill>
                <a:latin typeface="Arial" pitchFamily="34" charset="0"/>
                <a:cs typeface="Arial" pitchFamily="34" charset="0"/>
              </a:rPr>
              <a:t>ARR 0.2%; P=0.42</a:t>
            </a:r>
          </a:p>
        </p:txBody>
      </p:sp>
      <p:sp>
        <p:nvSpPr>
          <p:cNvPr id="20" name="TextBox 19"/>
          <p:cNvSpPr txBox="1"/>
          <p:nvPr/>
        </p:nvSpPr>
        <p:spPr>
          <a:xfrm>
            <a:off x="5177458" y="1181169"/>
            <a:ext cx="3627783" cy="830997"/>
          </a:xfrm>
          <a:prstGeom prst="rect">
            <a:avLst/>
          </a:prstGeom>
          <a:noFill/>
        </p:spPr>
        <p:txBody>
          <a:bodyPr wrap="square" rtlCol="0">
            <a:spAutoFit/>
          </a:bodyPr>
          <a:lstStyle/>
          <a:p>
            <a:pPr algn="ctr"/>
            <a:r>
              <a:rPr lang="en-US" sz="1600" dirty="0" err="1" smtClean="0">
                <a:solidFill>
                  <a:srgbClr val="FF6600"/>
                </a:solidFill>
                <a:latin typeface="Arial" pitchFamily="34" charset="0"/>
                <a:cs typeface="Arial" pitchFamily="34" charset="0"/>
              </a:rPr>
              <a:t>Ticagrelor</a:t>
            </a:r>
            <a:r>
              <a:rPr lang="en-US" sz="1600" dirty="0" smtClean="0">
                <a:solidFill>
                  <a:srgbClr val="FF6600"/>
                </a:solidFill>
                <a:latin typeface="Arial" pitchFamily="34" charset="0"/>
                <a:cs typeface="Arial" pitchFamily="34" charset="0"/>
              </a:rPr>
              <a:t> in </a:t>
            </a:r>
            <a:r>
              <a:rPr lang="en-US" sz="1600" u="sng" dirty="0" smtClean="0">
                <a:solidFill>
                  <a:srgbClr val="FF6600"/>
                </a:solidFill>
                <a:latin typeface="Arial" pitchFamily="34" charset="0"/>
                <a:cs typeface="Arial" pitchFamily="34" charset="0"/>
              </a:rPr>
              <a:t>Diabetic</a:t>
            </a:r>
            <a:r>
              <a:rPr lang="en-US" sz="1600" dirty="0" smtClean="0">
                <a:solidFill>
                  <a:srgbClr val="FF6600"/>
                </a:solidFill>
                <a:latin typeface="Arial" pitchFamily="34" charset="0"/>
                <a:cs typeface="Arial" pitchFamily="34" charset="0"/>
              </a:rPr>
              <a:t> Patients</a:t>
            </a:r>
          </a:p>
          <a:p>
            <a:pPr algn="ctr"/>
            <a:r>
              <a:rPr lang="en-US" sz="1600" dirty="0" smtClean="0">
                <a:solidFill>
                  <a:srgbClr val="FF6600"/>
                </a:solidFill>
                <a:latin typeface="Arial" pitchFamily="34" charset="0"/>
                <a:cs typeface="Arial" pitchFamily="34" charset="0"/>
              </a:rPr>
              <a:t>HR 0.78 (95% CI 0.61 – 0.99)</a:t>
            </a:r>
          </a:p>
          <a:p>
            <a:pPr algn="ctr"/>
            <a:r>
              <a:rPr lang="en-US" sz="1600" dirty="0" smtClean="0">
                <a:solidFill>
                  <a:srgbClr val="FF6600"/>
                </a:solidFill>
                <a:latin typeface="Arial" pitchFamily="34" charset="0"/>
                <a:cs typeface="Arial" pitchFamily="34" charset="0"/>
              </a:rPr>
              <a:t>ARR 1.1%; P=0.0495</a:t>
            </a:r>
          </a:p>
        </p:txBody>
      </p:sp>
      <p:sp>
        <p:nvSpPr>
          <p:cNvPr id="21" name="Rectangle 20"/>
          <p:cNvSpPr/>
          <p:nvPr/>
        </p:nvSpPr>
        <p:spPr>
          <a:xfrm>
            <a:off x="1270660" y="1223158"/>
            <a:ext cx="201880" cy="225632"/>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2" name="Rectangle 21"/>
          <p:cNvSpPr/>
          <p:nvPr/>
        </p:nvSpPr>
        <p:spPr>
          <a:xfrm>
            <a:off x="1268681" y="1541814"/>
            <a:ext cx="201880" cy="225632"/>
          </a:xfrm>
          <a:prstGeom prst="rect">
            <a:avLst/>
          </a:prstGeom>
          <a:solidFill>
            <a:srgbClr val="33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3" name="TextBox 22"/>
          <p:cNvSpPr txBox="1"/>
          <p:nvPr/>
        </p:nvSpPr>
        <p:spPr>
          <a:xfrm>
            <a:off x="1402480" y="1195844"/>
            <a:ext cx="2278867" cy="276999"/>
          </a:xfrm>
          <a:prstGeom prst="rect">
            <a:avLst/>
          </a:prstGeom>
          <a:noFill/>
        </p:spPr>
        <p:txBody>
          <a:bodyPr wrap="square" rtlCol="0">
            <a:spAutoFit/>
          </a:bodyPr>
          <a:lstStyle/>
          <a:p>
            <a:r>
              <a:rPr lang="en-US" sz="1200" dirty="0" err="1" smtClean="0">
                <a:solidFill>
                  <a:srgbClr val="000000"/>
                </a:solidFill>
              </a:rPr>
              <a:t>Ticagrelor</a:t>
            </a:r>
            <a:r>
              <a:rPr lang="en-US" sz="1200" dirty="0" smtClean="0">
                <a:solidFill>
                  <a:srgbClr val="000000"/>
                </a:solidFill>
              </a:rPr>
              <a:t> (doses pooled)</a:t>
            </a:r>
          </a:p>
        </p:txBody>
      </p:sp>
      <p:sp>
        <p:nvSpPr>
          <p:cNvPr id="24" name="TextBox 23"/>
          <p:cNvSpPr txBox="1"/>
          <p:nvPr/>
        </p:nvSpPr>
        <p:spPr>
          <a:xfrm>
            <a:off x="1412377" y="1526373"/>
            <a:ext cx="2278867" cy="276999"/>
          </a:xfrm>
          <a:prstGeom prst="rect">
            <a:avLst/>
          </a:prstGeom>
          <a:noFill/>
        </p:spPr>
        <p:txBody>
          <a:bodyPr wrap="square" rtlCol="0">
            <a:spAutoFit/>
          </a:bodyPr>
          <a:lstStyle/>
          <a:p>
            <a:r>
              <a:rPr lang="en-US" sz="1200" dirty="0" smtClean="0">
                <a:solidFill>
                  <a:srgbClr val="000000"/>
                </a:solidFill>
              </a:rPr>
              <a:t>Placebo</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333" y="1157067"/>
            <a:ext cx="7993063" cy="502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959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665"/>
          <p:cNvSpPr>
            <a:spLocks noChangeAspect="1" noChangeArrowheads="1" noTextEdit="1"/>
          </p:cNvSpPr>
          <p:nvPr/>
        </p:nvSpPr>
        <p:spPr bwMode="auto">
          <a:xfrm>
            <a:off x="685800" y="304800"/>
            <a:ext cx="7715250" cy="6248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632" name="Title 4"/>
          <p:cNvSpPr txBox="1">
            <a:spLocks/>
          </p:cNvSpPr>
          <p:nvPr/>
        </p:nvSpPr>
        <p:spPr>
          <a:xfrm>
            <a:off x="1071473" y="104900"/>
            <a:ext cx="7496354" cy="731838"/>
          </a:xfrm>
          <a:prstGeom prst="rect">
            <a:avLst/>
          </a:prstGeom>
        </p:spPr>
        <p:txBody>
          <a:bodyPr/>
          <a:lstStyle>
            <a:lvl1pPr algn="ctr" rtl="0" eaLnBrk="0" fontAlgn="base" hangingPunct="0">
              <a:spcBef>
                <a:spcPct val="0"/>
              </a:spcBef>
              <a:spcAft>
                <a:spcPct val="0"/>
              </a:spcAft>
              <a:defRPr sz="3600" b="1">
                <a:solidFill>
                  <a:srgbClr val="C00000"/>
                </a:solidFill>
                <a:latin typeface="+mj-lt"/>
                <a:ea typeface="+mj-ea"/>
                <a:cs typeface="+mj-cs"/>
              </a:defRPr>
            </a:lvl1pPr>
            <a:lvl2pPr algn="ctr" rtl="0" eaLnBrk="0" fontAlgn="base" hangingPunct="0">
              <a:spcBef>
                <a:spcPct val="0"/>
              </a:spcBef>
              <a:spcAft>
                <a:spcPct val="0"/>
              </a:spcAft>
              <a:defRPr sz="4000" b="1">
                <a:solidFill>
                  <a:srgbClr val="333399"/>
                </a:solidFill>
                <a:latin typeface="Arial" charset="0"/>
              </a:defRPr>
            </a:lvl2pPr>
            <a:lvl3pPr algn="ctr" rtl="0" eaLnBrk="0" fontAlgn="base" hangingPunct="0">
              <a:spcBef>
                <a:spcPct val="0"/>
              </a:spcBef>
              <a:spcAft>
                <a:spcPct val="0"/>
              </a:spcAft>
              <a:defRPr sz="4000" b="1">
                <a:solidFill>
                  <a:srgbClr val="333399"/>
                </a:solidFill>
                <a:latin typeface="Arial" charset="0"/>
              </a:defRPr>
            </a:lvl3pPr>
            <a:lvl4pPr algn="ctr" rtl="0" eaLnBrk="0" fontAlgn="base" hangingPunct="0">
              <a:spcBef>
                <a:spcPct val="0"/>
              </a:spcBef>
              <a:spcAft>
                <a:spcPct val="0"/>
              </a:spcAft>
              <a:defRPr sz="4000" b="1">
                <a:solidFill>
                  <a:srgbClr val="333399"/>
                </a:solidFill>
                <a:latin typeface="Arial" charset="0"/>
              </a:defRPr>
            </a:lvl4pPr>
            <a:lvl5pPr algn="ctr" rtl="0" eaLnBrk="0" fontAlgn="base" hangingPunct="0">
              <a:spcBef>
                <a:spcPct val="0"/>
              </a:spcBef>
              <a:spcAft>
                <a:spcPct val="0"/>
              </a:spcAft>
              <a:defRPr sz="4000" b="1">
                <a:solidFill>
                  <a:srgbClr val="333399"/>
                </a:solidFill>
                <a:latin typeface="Arial" charset="0"/>
              </a:defRPr>
            </a:lvl5pPr>
            <a:lvl6pPr marL="457200" algn="ctr" rtl="0" fontAlgn="base">
              <a:spcBef>
                <a:spcPct val="0"/>
              </a:spcBef>
              <a:spcAft>
                <a:spcPct val="0"/>
              </a:spcAft>
              <a:defRPr sz="4000" b="1">
                <a:solidFill>
                  <a:srgbClr val="333399"/>
                </a:solidFill>
                <a:latin typeface="Arial" charset="0"/>
              </a:defRPr>
            </a:lvl6pPr>
            <a:lvl7pPr marL="914400" algn="ctr" rtl="0" fontAlgn="base">
              <a:spcBef>
                <a:spcPct val="0"/>
              </a:spcBef>
              <a:spcAft>
                <a:spcPct val="0"/>
              </a:spcAft>
              <a:defRPr sz="4000" b="1">
                <a:solidFill>
                  <a:srgbClr val="333399"/>
                </a:solidFill>
                <a:latin typeface="Arial" charset="0"/>
              </a:defRPr>
            </a:lvl7pPr>
            <a:lvl8pPr marL="1371600" algn="ctr" rtl="0" fontAlgn="base">
              <a:spcBef>
                <a:spcPct val="0"/>
              </a:spcBef>
              <a:spcAft>
                <a:spcPct val="0"/>
              </a:spcAft>
              <a:defRPr sz="4000" b="1">
                <a:solidFill>
                  <a:srgbClr val="333399"/>
                </a:solidFill>
                <a:latin typeface="Arial" charset="0"/>
              </a:defRPr>
            </a:lvl8pPr>
            <a:lvl9pPr marL="1828800" algn="ctr" rtl="0" fontAlgn="base">
              <a:spcBef>
                <a:spcPct val="0"/>
              </a:spcBef>
              <a:spcAft>
                <a:spcPct val="0"/>
              </a:spcAft>
              <a:defRPr sz="4000" b="1">
                <a:solidFill>
                  <a:srgbClr val="333399"/>
                </a:solidFill>
                <a:latin typeface="Arial" charset="0"/>
              </a:defRPr>
            </a:lvl9pPr>
          </a:lstStyle>
          <a:p>
            <a:r>
              <a:rPr lang="en-US" kern="0" dirty="0" smtClean="0"/>
              <a:t>Coronary Death</a:t>
            </a:r>
            <a:endParaRPr lang="en-US" kern="0" dirty="0"/>
          </a:p>
        </p:txBody>
      </p:sp>
      <p:sp>
        <p:nvSpPr>
          <p:cNvPr id="2635" name="Rectangle 2699"/>
          <p:cNvSpPr>
            <a:spLocks noChangeArrowheads="1"/>
          </p:cNvSpPr>
          <p:nvPr/>
        </p:nvSpPr>
        <p:spPr bwMode="auto">
          <a:xfrm>
            <a:off x="3264807" y="6215971"/>
            <a:ext cx="2846933" cy="27699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r>
              <a:rPr lang="en-US" dirty="0">
                <a:solidFill>
                  <a:srgbClr val="000000"/>
                </a:solidFill>
                <a:latin typeface="Arial" pitchFamily="34" charset="0"/>
                <a:cs typeface="Arial" pitchFamily="34" charset="0"/>
              </a:rPr>
              <a:t>Days from Randomization</a:t>
            </a:r>
          </a:p>
        </p:txBody>
      </p:sp>
      <p:sp>
        <p:nvSpPr>
          <p:cNvPr id="2636" name="Rectangle 2674"/>
          <p:cNvSpPr>
            <a:spLocks noChangeArrowheads="1"/>
          </p:cNvSpPr>
          <p:nvPr/>
        </p:nvSpPr>
        <p:spPr bwMode="auto">
          <a:xfrm rot="16200000">
            <a:off x="-713160" y="3265482"/>
            <a:ext cx="2154436" cy="27699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r>
              <a:rPr lang="en-US" dirty="0" smtClean="0">
                <a:solidFill>
                  <a:srgbClr val="000000"/>
                </a:solidFill>
                <a:latin typeface="Arial" pitchFamily="34" charset="0"/>
                <a:cs typeface="Arial" pitchFamily="34" charset="0"/>
              </a:rPr>
              <a:t>Coronary Death (%)</a:t>
            </a:r>
          </a:p>
        </p:txBody>
      </p:sp>
      <p:sp>
        <p:nvSpPr>
          <p:cNvPr id="2641" name="TextBox 2640"/>
          <p:cNvSpPr txBox="1"/>
          <p:nvPr/>
        </p:nvSpPr>
        <p:spPr>
          <a:xfrm>
            <a:off x="1412377" y="2865466"/>
            <a:ext cx="4616821" cy="461665"/>
          </a:xfrm>
          <a:prstGeom prst="rect">
            <a:avLst/>
          </a:prstGeom>
          <a:noFill/>
        </p:spPr>
        <p:txBody>
          <a:bodyPr wrap="square" rtlCol="0">
            <a:spAutoFit/>
          </a:bodyPr>
          <a:lstStyle/>
          <a:p>
            <a:pPr algn="ctr"/>
            <a:r>
              <a:rPr lang="en-US" sz="1200" i="1" dirty="0" smtClean="0">
                <a:solidFill>
                  <a:srgbClr val="000000"/>
                </a:solidFill>
              </a:rPr>
              <a:t>Benefit in Diabetic vs. Non-Diabetic Patients:</a:t>
            </a:r>
          </a:p>
          <a:p>
            <a:pPr algn="ctr"/>
            <a:r>
              <a:rPr lang="en-US" sz="1200" i="1" dirty="0" smtClean="0">
                <a:solidFill>
                  <a:srgbClr val="000000"/>
                </a:solidFill>
              </a:rPr>
              <a:t>Interaction P=0.21</a:t>
            </a:r>
          </a:p>
        </p:txBody>
      </p:sp>
      <p:sp>
        <p:nvSpPr>
          <p:cNvPr id="22" name="TextBox 21"/>
          <p:cNvSpPr txBox="1"/>
          <p:nvPr/>
        </p:nvSpPr>
        <p:spPr>
          <a:xfrm>
            <a:off x="7905007" y="1815811"/>
            <a:ext cx="914400" cy="307777"/>
          </a:xfrm>
          <a:prstGeom prst="rect">
            <a:avLst/>
          </a:prstGeom>
          <a:noFill/>
        </p:spPr>
        <p:txBody>
          <a:bodyPr wrap="square" rtlCol="0">
            <a:spAutoFit/>
          </a:bodyPr>
          <a:lstStyle/>
          <a:p>
            <a:pPr algn="ctr"/>
            <a:r>
              <a:rPr lang="en-US" sz="1400" dirty="0" smtClean="0">
                <a:solidFill>
                  <a:prstClr val="black"/>
                </a:solidFill>
                <a:latin typeface="Arial" panose="020B0604020202020204" pitchFamily="34" charset="0"/>
                <a:cs typeface="Arial" panose="020B0604020202020204" pitchFamily="34" charset="0"/>
              </a:rPr>
              <a:t>3.4%</a:t>
            </a:r>
            <a:endParaRPr lang="en-US" sz="1400" dirty="0">
              <a:solidFill>
                <a:prstClr val="black"/>
              </a:solidFill>
              <a:latin typeface="Arial" panose="020B0604020202020204" pitchFamily="34" charset="0"/>
              <a:cs typeface="Arial" panose="020B0604020202020204" pitchFamily="34" charset="0"/>
            </a:endParaRPr>
          </a:p>
        </p:txBody>
      </p:sp>
      <p:sp>
        <p:nvSpPr>
          <p:cNvPr id="23" name="TextBox 22"/>
          <p:cNvSpPr txBox="1"/>
          <p:nvPr/>
        </p:nvSpPr>
        <p:spPr>
          <a:xfrm>
            <a:off x="7905007" y="3135811"/>
            <a:ext cx="914400" cy="307777"/>
          </a:xfrm>
          <a:prstGeom prst="rect">
            <a:avLst/>
          </a:prstGeom>
          <a:noFill/>
        </p:spPr>
        <p:txBody>
          <a:bodyPr wrap="square" rtlCol="0">
            <a:spAutoFit/>
          </a:bodyPr>
          <a:lstStyle/>
          <a:p>
            <a:pPr algn="ctr"/>
            <a:r>
              <a:rPr lang="en-US" sz="1400" dirty="0" smtClean="0">
                <a:solidFill>
                  <a:prstClr val="black"/>
                </a:solidFill>
                <a:latin typeface="Arial" panose="020B0604020202020204" pitchFamily="34" charset="0"/>
                <a:cs typeface="Arial" panose="020B0604020202020204" pitchFamily="34" charset="0"/>
              </a:rPr>
              <a:t>2.3%</a:t>
            </a:r>
            <a:endParaRPr lang="en-US" sz="1400" dirty="0">
              <a:solidFill>
                <a:prstClr val="black"/>
              </a:solidFill>
              <a:latin typeface="Arial" panose="020B0604020202020204" pitchFamily="34" charset="0"/>
              <a:cs typeface="Arial" panose="020B0604020202020204" pitchFamily="34" charset="0"/>
            </a:endParaRPr>
          </a:p>
        </p:txBody>
      </p:sp>
      <p:sp>
        <p:nvSpPr>
          <p:cNvPr id="24" name="TextBox 23"/>
          <p:cNvSpPr txBox="1"/>
          <p:nvPr/>
        </p:nvSpPr>
        <p:spPr>
          <a:xfrm>
            <a:off x="7905007" y="3920561"/>
            <a:ext cx="914400" cy="307777"/>
          </a:xfrm>
          <a:prstGeom prst="rect">
            <a:avLst/>
          </a:prstGeom>
          <a:noFill/>
        </p:spPr>
        <p:txBody>
          <a:bodyPr wrap="square" rtlCol="0">
            <a:spAutoFit/>
          </a:bodyPr>
          <a:lstStyle/>
          <a:p>
            <a:pPr algn="ctr"/>
            <a:r>
              <a:rPr lang="en-US" sz="1400" dirty="0" smtClean="0">
                <a:solidFill>
                  <a:prstClr val="black"/>
                </a:solidFill>
                <a:latin typeface="Arial" panose="020B0604020202020204" pitchFamily="34" charset="0"/>
                <a:cs typeface="Arial" panose="020B0604020202020204" pitchFamily="34" charset="0"/>
              </a:rPr>
              <a:t>1.5%</a:t>
            </a:r>
            <a:endParaRPr lang="en-US" sz="1400" dirty="0">
              <a:solidFill>
                <a:prstClr val="black"/>
              </a:solidFill>
              <a:latin typeface="Arial" panose="020B0604020202020204" pitchFamily="34" charset="0"/>
              <a:cs typeface="Arial" panose="020B0604020202020204" pitchFamily="34" charset="0"/>
            </a:endParaRPr>
          </a:p>
        </p:txBody>
      </p:sp>
      <p:sp>
        <p:nvSpPr>
          <p:cNvPr id="25" name="TextBox 24"/>
          <p:cNvSpPr txBox="1"/>
          <p:nvPr/>
        </p:nvSpPr>
        <p:spPr>
          <a:xfrm>
            <a:off x="7905007" y="4168211"/>
            <a:ext cx="914400" cy="307777"/>
          </a:xfrm>
          <a:prstGeom prst="rect">
            <a:avLst/>
          </a:prstGeom>
          <a:noFill/>
        </p:spPr>
        <p:txBody>
          <a:bodyPr wrap="square" rtlCol="0">
            <a:spAutoFit/>
          </a:bodyPr>
          <a:lstStyle/>
          <a:p>
            <a:pPr algn="ctr"/>
            <a:r>
              <a:rPr lang="en-US" sz="1400" dirty="0" smtClean="0">
                <a:solidFill>
                  <a:prstClr val="black"/>
                </a:solidFill>
                <a:latin typeface="Arial" panose="020B0604020202020204" pitchFamily="34" charset="0"/>
                <a:cs typeface="Arial" panose="020B0604020202020204" pitchFamily="34" charset="0"/>
              </a:rPr>
              <a:t>1.4%</a:t>
            </a:r>
            <a:endParaRPr lang="en-US" sz="1400" dirty="0">
              <a:solidFill>
                <a:prstClr val="black"/>
              </a:solidFill>
              <a:latin typeface="Arial" panose="020B0604020202020204" pitchFamily="34" charset="0"/>
              <a:cs typeface="Arial" panose="020B0604020202020204" pitchFamily="34" charset="0"/>
            </a:endParaRPr>
          </a:p>
        </p:txBody>
      </p:sp>
      <p:sp>
        <p:nvSpPr>
          <p:cNvPr id="26" name="TextBox 25"/>
          <p:cNvSpPr txBox="1"/>
          <p:nvPr/>
        </p:nvSpPr>
        <p:spPr>
          <a:xfrm>
            <a:off x="5289263" y="4890572"/>
            <a:ext cx="3627783" cy="830997"/>
          </a:xfrm>
          <a:prstGeom prst="rect">
            <a:avLst/>
          </a:prstGeom>
          <a:noFill/>
        </p:spPr>
        <p:txBody>
          <a:bodyPr wrap="square" rtlCol="0">
            <a:spAutoFit/>
          </a:bodyPr>
          <a:lstStyle/>
          <a:p>
            <a:pPr algn="ctr"/>
            <a:r>
              <a:rPr lang="en-US" sz="1600" dirty="0" err="1" smtClean="0">
                <a:solidFill>
                  <a:srgbClr val="808080"/>
                </a:solidFill>
                <a:latin typeface="Arial" pitchFamily="34" charset="0"/>
                <a:cs typeface="Arial" pitchFamily="34" charset="0"/>
              </a:rPr>
              <a:t>Ticagrelor</a:t>
            </a:r>
            <a:r>
              <a:rPr lang="en-US" sz="1600" dirty="0" smtClean="0">
                <a:solidFill>
                  <a:srgbClr val="808080"/>
                </a:solidFill>
                <a:latin typeface="Arial" pitchFamily="34" charset="0"/>
                <a:cs typeface="Arial" pitchFamily="34" charset="0"/>
              </a:rPr>
              <a:t> in </a:t>
            </a:r>
            <a:r>
              <a:rPr lang="en-US" sz="1600" u="sng" dirty="0" smtClean="0">
                <a:solidFill>
                  <a:srgbClr val="808080"/>
                </a:solidFill>
                <a:latin typeface="Arial" pitchFamily="34" charset="0"/>
                <a:cs typeface="Arial" pitchFamily="34" charset="0"/>
              </a:rPr>
              <a:t>Non-Diabetic</a:t>
            </a:r>
            <a:r>
              <a:rPr lang="en-US" sz="1600" dirty="0" smtClean="0">
                <a:solidFill>
                  <a:srgbClr val="808080"/>
                </a:solidFill>
                <a:latin typeface="Arial" pitchFamily="34" charset="0"/>
                <a:cs typeface="Arial" pitchFamily="34" charset="0"/>
              </a:rPr>
              <a:t> Patients</a:t>
            </a:r>
          </a:p>
          <a:p>
            <a:pPr algn="ctr"/>
            <a:r>
              <a:rPr lang="en-US" sz="1600" dirty="0" smtClean="0">
                <a:solidFill>
                  <a:srgbClr val="808080"/>
                </a:solidFill>
                <a:latin typeface="Arial" pitchFamily="34" charset="0"/>
                <a:cs typeface="Arial" pitchFamily="34" charset="0"/>
              </a:rPr>
              <a:t>HR 0.88 (95% CI 0.65 – 1.19)</a:t>
            </a:r>
          </a:p>
          <a:p>
            <a:pPr algn="ctr"/>
            <a:r>
              <a:rPr lang="en-US" sz="1600" dirty="0" smtClean="0">
                <a:solidFill>
                  <a:srgbClr val="808080"/>
                </a:solidFill>
                <a:latin typeface="Arial" pitchFamily="34" charset="0"/>
                <a:cs typeface="Arial" pitchFamily="34" charset="0"/>
              </a:rPr>
              <a:t>ARR 0.1%; P=0.39</a:t>
            </a:r>
          </a:p>
        </p:txBody>
      </p:sp>
      <p:sp>
        <p:nvSpPr>
          <p:cNvPr id="27" name="TextBox 26"/>
          <p:cNvSpPr txBox="1"/>
          <p:nvPr/>
        </p:nvSpPr>
        <p:spPr>
          <a:xfrm>
            <a:off x="5289263" y="1138702"/>
            <a:ext cx="3627783" cy="830997"/>
          </a:xfrm>
          <a:prstGeom prst="rect">
            <a:avLst/>
          </a:prstGeom>
          <a:noFill/>
        </p:spPr>
        <p:txBody>
          <a:bodyPr wrap="square" rtlCol="0">
            <a:spAutoFit/>
          </a:bodyPr>
          <a:lstStyle/>
          <a:p>
            <a:pPr algn="ctr"/>
            <a:r>
              <a:rPr lang="en-US" sz="1600" dirty="0" err="1" smtClean="0">
                <a:solidFill>
                  <a:srgbClr val="FF6600"/>
                </a:solidFill>
                <a:latin typeface="Arial" pitchFamily="34" charset="0"/>
                <a:cs typeface="Arial" pitchFamily="34" charset="0"/>
              </a:rPr>
              <a:t>Ticagrelor</a:t>
            </a:r>
            <a:r>
              <a:rPr lang="en-US" sz="1600" dirty="0" smtClean="0">
                <a:solidFill>
                  <a:srgbClr val="FF6600"/>
                </a:solidFill>
                <a:latin typeface="Arial" pitchFamily="34" charset="0"/>
                <a:cs typeface="Arial" pitchFamily="34" charset="0"/>
              </a:rPr>
              <a:t> in </a:t>
            </a:r>
            <a:r>
              <a:rPr lang="en-US" sz="1600" u="sng" dirty="0" smtClean="0">
                <a:solidFill>
                  <a:srgbClr val="FF6600"/>
                </a:solidFill>
                <a:latin typeface="Arial" pitchFamily="34" charset="0"/>
                <a:cs typeface="Arial" pitchFamily="34" charset="0"/>
              </a:rPr>
              <a:t>Diabetic</a:t>
            </a:r>
            <a:r>
              <a:rPr lang="en-US" sz="1600" dirty="0" smtClean="0">
                <a:solidFill>
                  <a:srgbClr val="FF6600"/>
                </a:solidFill>
                <a:latin typeface="Arial" pitchFamily="34" charset="0"/>
                <a:cs typeface="Arial" pitchFamily="34" charset="0"/>
              </a:rPr>
              <a:t> Patients</a:t>
            </a:r>
          </a:p>
          <a:p>
            <a:pPr algn="ctr"/>
            <a:r>
              <a:rPr lang="en-US" sz="1600" dirty="0" smtClean="0">
                <a:solidFill>
                  <a:srgbClr val="FF6600"/>
                </a:solidFill>
                <a:latin typeface="Arial" pitchFamily="34" charset="0"/>
                <a:cs typeface="Arial" pitchFamily="34" charset="0"/>
              </a:rPr>
              <a:t>HR 0.66 (95% CI 0.48 – 0.91)</a:t>
            </a:r>
          </a:p>
          <a:p>
            <a:pPr algn="ctr"/>
            <a:r>
              <a:rPr lang="en-US" sz="1600" dirty="0" smtClean="0">
                <a:solidFill>
                  <a:srgbClr val="FF6600"/>
                </a:solidFill>
                <a:latin typeface="Arial" pitchFamily="34" charset="0"/>
                <a:cs typeface="Arial" pitchFamily="34" charset="0"/>
              </a:rPr>
              <a:t>ARR 1.1%; P=0.01</a:t>
            </a:r>
          </a:p>
        </p:txBody>
      </p:sp>
      <p:sp>
        <p:nvSpPr>
          <p:cNvPr id="28" name="Rectangle 27"/>
          <p:cNvSpPr/>
          <p:nvPr/>
        </p:nvSpPr>
        <p:spPr>
          <a:xfrm>
            <a:off x="1270660" y="1223158"/>
            <a:ext cx="201880" cy="225632"/>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9" name="Rectangle 28"/>
          <p:cNvSpPr/>
          <p:nvPr/>
        </p:nvSpPr>
        <p:spPr>
          <a:xfrm>
            <a:off x="1268681" y="1541814"/>
            <a:ext cx="201880" cy="225632"/>
          </a:xfrm>
          <a:prstGeom prst="rect">
            <a:avLst/>
          </a:prstGeom>
          <a:solidFill>
            <a:srgbClr val="33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0" name="TextBox 29"/>
          <p:cNvSpPr txBox="1"/>
          <p:nvPr/>
        </p:nvSpPr>
        <p:spPr>
          <a:xfrm>
            <a:off x="1402480" y="1195844"/>
            <a:ext cx="2278867" cy="276999"/>
          </a:xfrm>
          <a:prstGeom prst="rect">
            <a:avLst/>
          </a:prstGeom>
          <a:noFill/>
        </p:spPr>
        <p:txBody>
          <a:bodyPr wrap="square" rtlCol="0">
            <a:spAutoFit/>
          </a:bodyPr>
          <a:lstStyle/>
          <a:p>
            <a:r>
              <a:rPr lang="en-US" sz="1200" dirty="0" err="1" smtClean="0">
                <a:solidFill>
                  <a:srgbClr val="000000"/>
                </a:solidFill>
              </a:rPr>
              <a:t>Ticagrelor</a:t>
            </a:r>
            <a:r>
              <a:rPr lang="en-US" sz="1200" dirty="0" smtClean="0">
                <a:solidFill>
                  <a:srgbClr val="000000"/>
                </a:solidFill>
              </a:rPr>
              <a:t> (doses pooled)</a:t>
            </a:r>
          </a:p>
        </p:txBody>
      </p:sp>
      <p:sp>
        <p:nvSpPr>
          <p:cNvPr id="31" name="TextBox 30"/>
          <p:cNvSpPr txBox="1"/>
          <p:nvPr/>
        </p:nvSpPr>
        <p:spPr>
          <a:xfrm>
            <a:off x="1412377" y="1526373"/>
            <a:ext cx="2278867" cy="276999"/>
          </a:xfrm>
          <a:prstGeom prst="rect">
            <a:avLst/>
          </a:prstGeom>
          <a:noFill/>
        </p:spPr>
        <p:txBody>
          <a:bodyPr wrap="square" rtlCol="0">
            <a:spAutoFit/>
          </a:bodyPr>
          <a:lstStyle/>
          <a:p>
            <a:r>
              <a:rPr lang="en-US" sz="1200" dirty="0" smtClean="0">
                <a:solidFill>
                  <a:srgbClr val="000000"/>
                </a:solidFill>
              </a:rPr>
              <a:t>Placebo</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738" y="1034148"/>
            <a:ext cx="7754937"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4262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TextBox 237"/>
          <p:cNvSpPr txBox="1"/>
          <p:nvPr/>
        </p:nvSpPr>
        <p:spPr>
          <a:xfrm>
            <a:off x="4805962" y="5824090"/>
            <a:ext cx="792088" cy="30777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dirty="0" smtClean="0">
                <a:solidFill>
                  <a:srgbClr val="000000"/>
                </a:solidFill>
                <a:cs typeface="Arial" pitchFamily="34" charset="0"/>
              </a:rPr>
              <a:t>1.2</a:t>
            </a:r>
          </a:p>
        </p:txBody>
      </p:sp>
      <p:sp>
        <p:nvSpPr>
          <p:cNvPr id="29" name="TextBox 7"/>
          <p:cNvSpPr txBox="1"/>
          <p:nvPr/>
        </p:nvSpPr>
        <p:spPr>
          <a:xfrm>
            <a:off x="1060861" y="45292"/>
            <a:ext cx="7467600" cy="46166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400" dirty="0" smtClean="0">
                <a:solidFill>
                  <a:srgbClr val="C00000"/>
                </a:solidFill>
              </a:rPr>
              <a:t>Efficacy of </a:t>
            </a:r>
            <a:r>
              <a:rPr lang="en-US" sz="2400" dirty="0" err="1" smtClean="0">
                <a:solidFill>
                  <a:srgbClr val="C00000"/>
                </a:solidFill>
              </a:rPr>
              <a:t>Ticagrelor</a:t>
            </a:r>
            <a:r>
              <a:rPr lang="en-US" sz="2400" dirty="0" smtClean="0">
                <a:solidFill>
                  <a:srgbClr val="C00000"/>
                </a:solidFill>
              </a:rPr>
              <a:t> – Diabetic Patients</a:t>
            </a:r>
            <a:endParaRPr lang="en-US" sz="2400" dirty="0">
              <a:solidFill>
                <a:srgbClr val="C00000"/>
              </a:solidFill>
            </a:endParaRPr>
          </a:p>
        </p:txBody>
      </p:sp>
      <p:cxnSp>
        <p:nvCxnSpPr>
          <p:cNvPr id="59" name="Straight Connector 58"/>
          <p:cNvCxnSpPr/>
          <p:nvPr/>
        </p:nvCxnSpPr>
        <p:spPr>
          <a:xfrm>
            <a:off x="3050275" y="5704764"/>
            <a:ext cx="2722728" cy="6824"/>
          </a:xfrm>
          <a:prstGeom prst="line">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4824028" y="911720"/>
            <a:ext cx="0" cy="486054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119270" y="1266291"/>
            <a:ext cx="2880320" cy="338554"/>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dirty="0" smtClean="0">
                <a:solidFill>
                  <a:srgbClr val="000000"/>
                </a:solidFill>
                <a:cs typeface="Arial" pitchFamily="34" charset="0"/>
              </a:rPr>
              <a:t>CVD / MI / Stroke</a:t>
            </a:r>
          </a:p>
        </p:txBody>
      </p:sp>
      <p:sp>
        <p:nvSpPr>
          <p:cNvPr id="67" name="TextBox 66"/>
          <p:cNvSpPr txBox="1"/>
          <p:nvPr/>
        </p:nvSpPr>
        <p:spPr>
          <a:xfrm>
            <a:off x="2120674" y="6033032"/>
            <a:ext cx="2880320" cy="30777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dirty="0" err="1" smtClean="0">
                <a:solidFill>
                  <a:srgbClr val="000000"/>
                </a:solidFill>
                <a:cs typeface="Arial" pitchFamily="34" charset="0"/>
              </a:rPr>
              <a:t>Ticagrelor</a:t>
            </a:r>
            <a:r>
              <a:rPr lang="en-US" sz="1400" dirty="0" smtClean="0">
                <a:solidFill>
                  <a:srgbClr val="000000"/>
                </a:solidFill>
                <a:cs typeface="Arial" pitchFamily="34" charset="0"/>
              </a:rPr>
              <a:t> Better</a:t>
            </a:r>
          </a:p>
        </p:txBody>
      </p:sp>
      <p:sp>
        <p:nvSpPr>
          <p:cNvPr id="68" name="TextBox 67"/>
          <p:cNvSpPr txBox="1"/>
          <p:nvPr/>
        </p:nvSpPr>
        <p:spPr>
          <a:xfrm>
            <a:off x="4596696" y="6039856"/>
            <a:ext cx="2880320" cy="30777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dirty="0" smtClean="0">
                <a:solidFill>
                  <a:srgbClr val="000000"/>
                </a:solidFill>
                <a:cs typeface="Arial" pitchFamily="34" charset="0"/>
              </a:rPr>
              <a:t>Placebo Better</a:t>
            </a:r>
          </a:p>
        </p:txBody>
      </p:sp>
      <p:sp>
        <p:nvSpPr>
          <p:cNvPr id="69" name="TextBox 68"/>
          <p:cNvSpPr txBox="1"/>
          <p:nvPr/>
        </p:nvSpPr>
        <p:spPr>
          <a:xfrm>
            <a:off x="4439747" y="5830914"/>
            <a:ext cx="792088" cy="30777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dirty="0" smtClean="0">
                <a:solidFill>
                  <a:srgbClr val="000000"/>
                </a:solidFill>
                <a:cs typeface="Arial" pitchFamily="34" charset="0"/>
              </a:rPr>
              <a:t>1.0</a:t>
            </a:r>
          </a:p>
        </p:txBody>
      </p:sp>
      <p:sp>
        <p:nvSpPr>
          <p:cNvPr id="77" name="TextBox 76"/>
          <p:cNvSpPr txBox="1"/>
          <p:nvPr/>
        </p:nvSpPr>
        <p:spPr>
          <a:xfrm>
            <a:off x="4752020" y="695696"/>
            <a:ext cx="2340260" cy="307777"/>
          </a:xfrm>
          <a:prstGeom prst="rect">
            <a:avLst/>
          </a:prstGeom>
          <a:noFill/>
        </p:spPr>
        <p:txBody>
          <a:bodyPr wrap="square" rtlCol="0">
            <a:spAutoFit/>
          </a:bodyPr>
          <a:lstStyle/>
          <a:p>
            <a:pPr algn="ctr"/>
            <a:r>
              <a:rPr lang="en-US" sz="1400" u="sng" dirty="0" err="1" smtClean="0">
                <a:solidFill>
                  <a:srgbClr val="000000"/>
                </a:solidFill>
                <a:latin typeface="Arial" pitchFamily="34" charset="0"/>
                <a:cs typeface="Arial" pitchFamily="34" charset="0"/>
              </a:rPr>
              <a:t>Ticagrelor</a:t>
            </a:r>
            <a:r>
              <a:rPr lang="en-US" sz="1400" u="sng" dirty="0" smtClean="0">
                <a:solidFill>
                  <a:srgbClr val="000000"/>
                </a:solidFill>
                <a:latin typeface="Arial" pitchFamily="34" charset="0"/>
                <a:cs typeface="Arial" pitchFamily="34" charset="0"/>
              </a:rPr>
              <a:t>  Placebo</a:t>
            </a:r>
            <a:endParaRPr lang="en-US" sz="1400" u="sng" dirty="0">
              <a:solidFill>
                <a:srgbClr val="000000"/>
              </a:solidFill>
              <a:latin typeface="Arial" pitchFamily="34" charset="0"/>
              <a:cs typeface="Arial" pitchFamily="34" charset="0"/>
            </a:endParaRPr>
          </a:p>
        </p:txBody>
      </p:sp>
      <p:sp>
        <p:nvSpPr>
          <p:cNvPr id="79" name="TextBox 78"/>
          <p:cNvSpPr txBox="1"/>
          <p:nvPr/>
        </p:nvSpPr>
        <p:spPr>
          <a:xfrm>
            <a:off x="4824028" y="443668"/>
            <a:ext cx="2340260"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3-Year KM Rate (%)</a:t>
            </a:r>
            <a:endParaRPr lang="en-US" sz="1400" dirty="0">
              <a:solidFill>
                <a:srgbClr val="000000"/>
              </a:solidFill>
              <a:latin typeface="Arial" pitchFamily="34" charset="0"/>
              <a:cs typeface="Arial" pitchFamily="34" charset="0"/>
            </a:endParaRPr>
          </a:p>
        </p:txBody>
      </p:sp>
      <p:sp>
        <p:nvSpPr>
          <p:cNvPr id="83" name="TextBox 82"/>
          <p:cNvSpPr txBox="1"/>
          <p:nvPr/>
        </p:nvSpPr>
        <p:spPr>
          <a:xfrm>
            <a:off x="8100392" y="695696"/>
            <a:ext cx="936104"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P-value</a:t>
            </a:r>
            <a:endParaRPr lang="en-US" sz="1400" dirty="0">
              <a:solidFill>
                <a:srgbClr val="000000"/>
              </a:solidFill>
              <a:latin typeface="Arial" pitchFamily="34" charset="0"/>
              <a:cs typeface="Arial" pitchFamily="34" charset="0"/>
            </a:endParaRPr>
          </a:p>
        </p:txBody>
      </p:sp>
      <p:sp>
        <p:nvSpPr>
          <p:cNvPr id="84" name="TextBox 83"/>
          <p:cNvSpPr txBox="1"/>
          <p:nvPr/>
        </p:nvSpPr>
        <p:spPr>
          <a:xfrm>
            <a:off x="8136904" y="1284134"/>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0.055</a:t>
            </a:r>
            <a:endParaRPr lang="en-US" sz="1400" dirty="0">
              <a:solidFill>
                <a:srgbClr val="000000"/>
              </a:solidFill>
              <a:latin typeface="Arial" pitchFamily="34" charset="0"/>
              <a:cs typeface="Arial" pitchFamily="34" charset="0"/>
            </a:endParaRPr>
          </a:p>
        </p:txBody>
      </p:sp>
      <p:sp>
        <p:nvSpPr>
          <p:cNvPr id="101" name="TextBox 7"/>
          <p:cNvSpPr txBox="1"/>
          <p:nvPr/>
        </p:nvSpPr>
        <p:spPr>
          <a:xfrm>
            <a:off x="1049789" y="6396335"/>
            <a:ext cx="7467600"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200" i="1" dirty="0" smtClean="0">
                <a:solidFill>
                  <a:srgbClr val="000000"/>
                </a:solidFill>
                <a:cs typeface="Arial" pitchFamily="34" charset="0"/>
              </a:rPr>
              <a:t>Based on N=6806 patients  </a:t>
            </a:r>
            <a:endParaRPr lang="en-US" sz="1200" i="1" dirty="0">
              <a:solidFill>
                <a:srgbClr val="000000"/>
              </a:solidFill>
              <a:cs typeface="Arial" pitchFamily="34" charset="0"/>
            </a:endParaRPr>
          </a:p>
        </p:txBody>
      </p:sp>
      <p:sp>
        <p:nvSpPr>
          <p:cNvPr id="60" name="Rectangle 59"/>
          <p:cNvSpPr/>
          <p:nvPr/>
        </p:nvSpPr>
        <p:spPr>
          <a:xfrm>
            <a:off x="4453851" y="1074480"/>
            <a:ext cx="154079" cy="154079"/>
          </a:xfrm>
          <a:prstGeom prst="rect">
            <a:avLst/>
          </a:prstGeom>
          <a:solidFill>
            <a:srgbClr val="96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8" name="Oval 77"/>
          <p:cNvSpPr/>
          <p:nvPr/>
        </p:nvSpPr>
        <p:spPr>
          <a:xfrm>
            <a:off x="4396837" y="1357109"/>
            <a:ext cx="160243" cy="16024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cxnSp>
        <p:nvCxnSpPr>
          <p:cNvPr id="86" name="Straight Connector 85"/>
          <p:cNvCxnSpPr/>
          <p:nvPr/>
        </p:nvCxnSpPr>
        <p:spPr>
          <a:xfrm>
            <a:off x="4178300" y="1422400"/>
            <a:ext cx="681567"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248150" y="1149350"/>
            <a:ext cx="645583" cy="2117"/>
          </a:xfrm>
          <a:prstGeom prst="line">
            <a:avLst/>
          </a:prstGeom>
          <a:ln w="25400">
            <a:solidFill>
              <a:srgbClr val="960000"/>
            </a:solidFill>
          </a:ln>
        </p:spPr>
        <p:style>
          <a:lnRef idx="1">
            <a:schemeClr val="accent1"/>
          </a:lnRef>
          <a:fillRef idx="0">
            <a:schemeClr val="accent1"/>
          </a:fillRef>
          <a:effectRef idx="0">
            <a:schemeClr val="accent1"/>
          </a:effectRef>
          <a:fontRef idx="minor">
            <a:schemeClr val="tx1"/>
          </a:fontRef>
        </p:style>
      </p:cxnSp>
      <p:sp>
        <p:nvSpPr>
          <p:cNvPr id="96" name="Diamond 95"/>
          <p:cNvSpPr/>
          <p:nvPr/>
        </p:nvSpPr>
        <p:spPr>
          <a:xfrm>
            <a:off x="4171950" y="1644174"/>
            <a:ext cx="704850" cy="108426"/>
          </a:xfrm>
          <a:prstGeom prst="diamond">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0" name="TextBox 99"/>
          <p:cNvSpPr txBox="1"/>
          <p:nvPr/>
        </p:nvSpPr>
        <p:spPr>
          <a:xfrm>
            <a:off x="119270" y="2190021"/>
            <a:ext cx="2880320" cy="338554"/>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dirty="0" smtClean="0">
                <a:solidFill>
                  <a:srgbClr val="000000"/>
                </a:solidFill>
                <a:cs typeface="Arial" pitchFamily="34" charset="0"/>
              </a:rPr>
              <a:t>CV Death</a:t>
            </a:r>
          </a:p>
        </p:txBody>
      </p:sp>
      <p:sp>
        <p:nvSpPr>
          <p:cNvPr id="102" name="Rectangle 101"/>
          <p:cNvSpPr/>
          <p:nvPr/>
        </p:nvSpPr>
        <p:spPr>
          <a:xfrm>
            <a:off x="4383951" y="2010001"/>
            <a:ext cx="154079" cy="154079"/>
          </a:xfrm>
          <a:prstGeom prst="rect">
            <a:avLst/>
          </a:prstGeom>
          <a:solidFill>
            <a:srgbClr val="96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3" name="Oval 102"/>
          <p:cNvSpPr/>
          <p:nvPr/>
        </p:nvSpPr>
        <p:spPr>
          <a:xfrm>
            <a:off x="4198427" y="2280839"/>
            <a:ext cx="160243" cy="16024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cxnSp>
        <p:nvCxnSpPr>
          <p:cNvPr id="104" name="Straight Connector 103"/>
          <p:cNvCxnSpPr/>
          <p:nvPr/>
        </p:nvCxnSpPr>
        <p:spPr>
          <a:xfrm flipV="1">
            <a:off x="3930650" y="2369427"/>
            <a:ext cx="863705" cy="5473"/>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4038600" y="2089150"/>
            <a:ext cx="990600" cy="0"/>
          </a:xfrm>
          <a:prstGeom prst="line">
            <a:avLst/>
          </a:prstGeom>
          <a:ln w="25400">
            <a:solidFill>
              <a:srgbClr val="960000"/>
            </a:solidFill>
          </a:ln>
        </p:spPr>
        <p:style>
          <a:lnRef idx="1">
            <a:schemeClr val="accent1"/>
          </a:lnRef>
          <a:fillRef idx="0">
            <a:schemeClr val="accent1"/>
          </a:fillRef>
          <a:effectRef idx="0">
            <a:schemeClr val="accent1"/>
          </a:effectRef>
          <a:fontRef idx="minor">
            <a:schemeClr val="tx1"/>
          </a:fontRef>
        </p:style>
      </p:cxnSp>
      <p:sp>
        <p:nvSpPr>
          <p:cNvPr id="106" name="Diamond 105"/>
          <p:cNvSpPr/>
          <p:nvPr/>
        </p:nvSpPr>
        <p:spPr>
          <a:xfrm>
            <a:off x="4038600" y="2567904"/>
            <a:ext cx="774700" cy="105446"/>
          </a:xfrm>
          <a:prstGeom prst="diamond">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9" name="TextBox 118"/>
          <p:cNvSpPr txBox="1"/>
          <p:nvPr/>
        </p:nvSpPr>
        <p:spPr>
          <a:xfrm>
            <a:off x="119270" y="3107564"/>
            <a:ext cx="3804658" cy="338554"/>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dirty="0" smtClean="0">
                <a:solidFill>
                  <a:srgbClr val="000000"/>
                </a:solidFill>
                <a:cs typeface="Arial" pitchFamily="34" charset="0"/>
              </a:rPr>
              <a:t>Coronary Heart Disease Death</a:t>
            </a:r>
          </a:p>
        </p:txBody>
      </p:sp>
      <p:sp>
        <p:nvSpPr>
          <p:cNvPr id="120" name="Rectangle 119"/>
          <p:cNvSpPr/>
          <p:nvPr/>
        </p:nvSpPr>
        <p:spPr>
          <a:xfrm>
            <a:off x="4099756" y="2909383"/>
            <a:ext cx="154079" cy="154079"/>
          </a:xfrm>
          <a:prstGeom prst="rect">
            <a:avLst/>
          </a:prstGeom>
          <a:solidFill>
            <a:srgbClr val="96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1" name="Oval 120"/>
          <p:cNvSpPr/>
          <p:nvPr/>
        </p:nvSpPr>
        <p:spPr>
          <a:xfrm>
            <a:off x="3987250" y="3198382"/>
            <a:ext cx="160243" cy="16024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cxnSp>
        <p:nvCxnSpPr>
          <p:cNvPr id="122" name="Straight Connector 121"/>
          <p:cNvCxnSpPr/>
          <p:nvPr/>
        </p:nvCxnSpPr>
        <p:spPr>
          <a:xfrm flipV="1">
            <a:off x="3547533" y="3259667"/>
            <a:ext cx="1176867" cy="8466"/>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a:off x="3635896" y="2981391"/>
            <a:ext cx="1171054" cy="3109"/>
          </a:xfrm>
          <a:prstGeom prst="line">
            <a:avLst/>
          </a:prstGeom>
          <a:ln w="25400">
            <a:solidFill>
              <a:srgbClr val="960000"/>
            </a:solidFill>
          </a:ln>
        </p:spPr>
        <p:style>
          <a:lnRef idx="1">
            <a:schemeClr val="accent1"/>
          </a:lnRef>
          <a:fillRef idx="0">
            <a:schemeClr val="accent1"/>
          </a:fillRef>
          <a:effectRef idx="0">
            <a:schemeClr val="accent1"/>
          </a:effectRef>
          <a:fontRef idx="minor">
            <a:schemeClr val="tx1"/>
          </a:fontRef>
        </p:style>
      </p:cxnSp>
      <p:sp>
        <p:nvSpPr>
          <p:cNvPr id="126" name="TextBox 125"/>
          <p:cNvSpPr txBox="1"/>
          <p:nvPr/>
        </p:nvSpPr>
        <p:spPr>
          <a:xfrm>
            <a:off x="8136396" y="1012361"/>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0.093</a:t>
            </a:r>
            <a:endParaRPr lang="en-US" sz="1400" dirty="0">
              <a:solidFill>
                <a:srgbClr val="000000"/>
              </a:solidFill>
              <a:latin typeface="Arial" pitchFamily="34" charset="0"/>
              <a:cs typeface="Arial" pitchFamily="34" charset="0"/>
            </a:endParaRPr>
          </a:p>
        </p:txBody>
      </p:sp>
      <p:sp>
        <p:nvSpPr>
          <p:cNvPr id="127" name="TextBox 126"/>
          <p:cNvSpPr txBox="1"/>
          <p:nvPr/>
        </p:nvSpPr>
        <p:spPr>
          <a:xfrm>
            <a:off x="8136904" y="1552421"/>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0.035</a:t>
            </a:r>
            <a:endParaRPr lang="en-US" sz="1400" dirty="0">
              <a:solidFill>
                <a:srgbClr val="000000"/>
              </a:solidFill>
              <a:latin typeface="Arial" pitchFamily="34" charset="0"/>
              <a:cs typeface="Arial" pitchFamily="34" charset="0"/>
            </a:endParaRPr>
          </a:p>
        </p:txBody>
      </p:sp>
      <p:sp>
        <p:nvSpPr>
          <p:cNvPr id="128" name="TextBox 127"/>
          <p:cNvSpPr txBox="1"/>
          <p:nvPr/>
        </p:nvSpPr>
        <p:spPr>
          <a:xfrm>
            <a:off x="8136904" y="2207864"/>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0.043</a:t>
            </a:r>
            <a:endParaRPr lang="en-US" sz="1400" dirty="0">
              <a:solidFill>
                <a:srgbClr val="000000"/>
              </a:solidFill>
              <a:latin typeface="Arial" pitchFamily="34" charset="0"/>
              <a:cs typeface="Arial" pitchFamily="34" charset="0"/>
            </a:endParaRPr>
          </a:p>
        </p:txBody>
      </p:sp>
      <p:sp>
        <p:nvSpPr>
          <p:cNvPr id="129" name="TextBox 128"/>
          <p:cNvSpPr txBox="1"/>
          <p:nvPr/>
        </p:nvSpPr>
        <p:spPr>
          <a:xfrm>
            <a:off x="8136396" y="1936091"/>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0.19</a:t>
            </a:r>
            <a:endParaRPr lang="en-US" sz="1400" dirty="0">
              <a:solidFill>
                <a:srgbClr val="000000"/>
              </a:solidFill>
              <a:latin typeface="Arial" pitchFamily="34" charset="0"/>
              <a:cs typeface="Arial" pitchFamily="34" charset="0"/>
            </a:endParaRPr>
          </a:p>
        </p:txBody>
      </p:sp>
      <p:sp>
        <p:nvSpPr>
          <p:cNvPr id="130" name="TextBox 129"/>
          <p:cNvSpPr txBox="1"/>
          <p:nvPr/>
        </p:nvSpPr>
        <p:spPr>
          <a:xfrm>
            <a:off x="8136904" y="2476151"/>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0.049</a:t>
            </a:r>
            <a:endParaRPr lang="en-US" sz="1400" dirty="0">
              <a:solidFill>
                <a:srgbClr val="000000"/>
              </a:solidFill>
              <a:latin typeface="Arial" pitchFamily="34" charset="0"/>
              <a:cs typeface="Arial" pitchFamily="34" charset="0"/>
            </a:endParaRPr>
          </a:p>
        </p:txBody>
      </p:sp>
      <p:sp>
        <p:nvSpPr>
          <p:cNvPr id="137" name="TextBox 136"/>
          <p:cNvSpPr txBox="1"/>
          <p:nvPr/>
        </p:nvSpPr>
        <p:spPr>
          <a:xfrm>
            <a:off x="8136904" y="3125407"/>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0.02</a:t>
            </a:r>
            <a:endParaRPr lang="en-US" sz="1400" dirty="0">
              <a:solidFill>
                <a:srgbClr val="000000"/>
              </a:solidFill>
              <a:latin typeface="Arial" pitchFamily="34" charset="0"/>
              <a:cs typeface="Arial" pitchFamily="34" charset="0"/>
            </a:endParaRPr>
          </a:p>
        </p:txBody>
      </p:sp>
      <p:sp>
        <p:nvSpPr>
          <p:cNvPr id="138" name="TextBox 137"/>
          <p:cNvSpPr txBox="1"/>
          <p:nvPr/>
        </p:nvSpPr>
        <p:spPr>
          <a:xfrm>
            <a:off x="8136396" y="2853634"/>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0.049</a:t>
            </a:r>
            <a:endParaRPr lang="en-US" sz="1400" dirty="0">
              <a:solidFill>
                <a:srgbClr val="000000"/>
              </a:solidFill>
              <a:latin typeface="Arial" pitchFamily="34" charset="0"/>
              <a:cs typeface="Arial" pitchFamily="34" charset="0"/>
            </a:endParaRPr>
          </a:p>
        </p:txBody>
      </p:sp>
      <p:sp>
        <p:nvSpPr>
          <p:cNvPr id="139" name="TextBox 138"/>
          <p:cNvSpPr txBox="1"/>
          <p:nvPr/>
        </p:nvSpPr>
        <p:spPr>
          <a:xfrm>
            <a:off x="8136904" y="3393694"/>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0.01</a:t>
            </a:r>
            <a:endParaRPr lang="en-US" sz="1400" dirty="0">
              <a:solidFill>
                <a:srgbClr val="000000"/>
              </a:solidFill>
              <a:latin typeface="Arial" pitchFamily="34" charset="0"/>
              <a:cs typeface="Arial" pitchFamily="34" charset="0"/>
            </a:endParaRPr>
          </a:p>
        </p:txBody>
      </p:sp>
      <p:sp>
        <p:nvSpPr>
          <p:cNvPr id="141" name="TextBox 140"/>
          <p:cNvSpPr txBox="1"/>
          <p:nvPr/>
        </p:nvSpPr>
        <p:spPr>
          <a:xfrm>
            <a:off x="6588732" y="1012361"/>
            <a:ext cx="1619672"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0.85 (0.71 – 1.03)</a:t>
            </a:r>
            <a:endParaRPr lang="en-US" sz="1400" dirty="0">
              <a:solidFill>
                <a:srgbClr val="000000"/>
              </a:solidFill>
              <a:latin typeface="Arial" pitchFamily="34" charset="0"/>
              <a:cs typeface="Arial" pitchFamily="34" charset="0"/>
            </a:endParaRPr>
          </a:p>
        </p:txBody>
      </p:sp>
      <p:sp>
        <p:nvSpPr>
          <p:cNvPr id="143" name="TextBox 142"/>
          <p:cNvSpPr txBox="1"/>
          <p:nvPr/>
        </p:nvSpPr>
        <p:spPr>
          <a:xfrm>
            <a:off x="6606283" y="1253312"/>
            <a:ext cx="1684314"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0.83 (0.69 – 1.004)</a:t>
            </a:r>
            <a:endParaRPr lang="en-US" sz="1400" dirty="0">
              <a:solidFill>
                <a:srgbClr val="000000"/>
              </a:solidFill>
              <a:latin typeface="Arial" pitchFamily="34" charset="0"/>
              <a:cs typeface="Arial" pitchFamily="34" charset="0"/>
            </a:endParaRPr>
          </a:p>
        </p:txBody>
      </p:sp>
      <p:sp>
        <p:nvSpPr>
          <p:cNvPr id="144" name="TextBox 143"/>
          <p:cNvSpPr txBox="1"/>
          <p:nvPr/>
        </p:nvSpPr>
        <p:spPr>
          <a:xfrm>
            <a:off x="6588732" y="1552421"/>
            <a:ext cx="1619672"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0.84 (0.72 – 0.99)</a:t>
            </a:r>
            <a:endParaRPr lang="en-US" sz="1400" dirty="0">
              <a:solidFill>
                <a:srgbClr val="000000"/>
              </a:solidFill>
              <a:latin typeface="Arial" pitchFamily="34" charset="0"/>
              <a:cs typeface="Arial" pitchFamily="34" charset="0"/>
            </a:endParaRPr>
          </a:p>
        </p:txBody>
      </p:sp>
      <p:sp>
        <p:nvSpPr>
          <p:cNvPr id="146" name="TextBox 145"/>
          <p:cNvSpPr txBox="1"/>
          <p:nvPr/>
        </p:nvSpPr>
        <p:spPr>
          <a:xfrm>
            <a:off x="5112568" y="1284134"/>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10.0</a:t>
            </a:r>
            <a:endParaRPr lang="en-US" sz="1400" dirty="0">
              <a:solidFill>
                <a:srgbClr val="000000"/>
              </a:solidFill>
              <a:latin typeface="Arial" pitchFamily="34" charset="0"/>
              <a:cs typeface="Arial" pitchFamily="34" charset="0"/>
            </a:endParaRPr>
          </a:p>
        </p:txBody>
      </p:sp>
      <p:sp>
        <p:nvSpPr>
          <p:cNvPr id="147" name="TextBox 146"/>
          <p:cNvSpPr txBox="1"/>
          <p:nvPr/>
        </p:nvSpPr>
        <p:spPr>
          <a:xfrm>
            <a:off x="5112060" y="1012361"/>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10.1</a:t>
            </a:r>
            <a:endParaRPr lang="en-US" sz="1400" dirty="0">
              <a:solidFill>
                <a:srgbClr val="000000"/>
              </a:solidFill>
              <a:latin typeface="Arial" pitchFamily="34" charset="0"/>
              <a:cs typeface="Arial" pitchFamily="34" charset="0"/>
            </a:endParaRPr>
          </a:p>
        </p:txBody>
      </p:sp>
      <p:sp>
        <p:nvSpPr>
          <p:cNvPr id="148" name="TextBox 147"/>
          <p:cNvSpPr txBox="1"/>
          <p:nvPr/>
        </p:nvSpPr>
        <p:spPr>
          <a:xfrm>
            <a:off x="5112568" y="1552421"/>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10.1</a:t>
            </a:r>
            <a:endParaRPr lang="en-US" sz="1400" dirty="0">
              <a:solidFill>
                <a:srgbClr val="000000"/>
              </a:solidFill>
              <a:latin typeface="Arial" pitchFamily="34" charset="0"/>
              <a:cs typeface="Arial" pitchFamily="34" charset="0"/>
            </a:endParaRPr>
          </a:p>
        </p:txBody>
      </p:sp>
      <p:sp>
        <p:nvSpPr>
          <p:cNvPr id="149" name="TextBox 148"/>
          <p:cNvSpPr txBox="1"/>
          <p:nvPr/>
        </p:nvSpPr>
        <p:spPr>
          <a:xfrm>
            <a:off x="5832140" y="1545761"/>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11.6</a:t>
            </a:r>
            <a:endParaRPr lang="en-US" sz="1400" dirty="0">
              <a:solidFill>
                <a:srgbClr val="000000"/>
              </a:solidFill>
              <a:latin typeface="Arial" pitchFamily="34" charset="0"/>
              <a:cs typeface="Arial" pitchFamily="34" charset="0"/>
            </a:endParaRPr>
          </a:p>
        </p:txBody>
      </p:sp>
      <p:sp>
        <p:nvSpPr>
          <p:cNvPr id="150" name="TextBox 149"/>
          <p:cNvSpPr txBox="1"/>
          <p:nvPr/>
        </p:nvSpPr>
        <p:spPr>
          <a:xfrm>
            <a:off x="6264188" y="695696"/>
            <a:ext cx="2340260" cy="307777"/>
          </a:xfrm>
          <a:prstGeom prst="rect">
            <a:avLst/>
          </a:prstGeom>
          <a:noFill/>
        </p:spPr>
        <p:txBody>
          <a:bodyPr wrap="square" rtlCol="0">
            <a:spAutoFit/>
          </a:bodyPr>
          <a:lstStyle/>
          <a:p>
            <a:pPr algn="ctr"/>
            <a:r>
              <a:rPr lang="en-US" sz="1400" u="sng" dirty="0" smtClean="0">
                <a:solidFill>
                  <a:srgbClr val="000000"/>
                </a:solidFill>
                <a:latin typeface="Arial" pitchFamily="34" charset="0"/>
                <a:cs typeface="Arial" pitchFamily="34" charset="0"/>
              </a:rPr>
              <a:t>HR (95% CI)</a:t>
            </a:r>
            <a:endParaRPr lang="en-US" sz="1400" u="sng" dirty="0">
              <a:solidFill>
                <a:srgbClr val="000000"/>
              </a:solidFill>
              <a:latin typeface="Arial" pitchFamily="34" charset="0"/>
              <a:cs typeface="Arial" pitchFamily="34" charset="0"/>
            </a:endParaRPr>
          </a:p>
        </p:txBody>
      </p:sp>
      <p:sp>
        <p:nvSpPr>
          <p:cNvPr id="151" name="TextBox 150"/>
          <p:cNvSpPr txBox="1"/>
          <p:nvPr/>
        </p:nvSpPr>
        <p:spPr>
          <a:xfrm>
            <a:off x="6588732" y="1936091"/>
            <a:ext cx="1619672"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0.82 (0.62 – 1.10)</a:t>
            </a:r>
            <a:endParaRPr lang="en-US" sz="1400" dirty="0">
              <a:solidFill>
                <a:srgbClr val="000000"/>
              </a:solidFill>
              <a:latin typeface="Arial" pitchFamily="34" charset="0"/>
              <a:cs typeface="Arial" pitchFamily="34" charset="0"/>
            </a:endParaRPr>
          </a:p>
        </p:txBody>
      </p:sp>
      <p:sp>
        <p:nvSpPr>
          <p:cNvPr id="152" name="TextBox 151"/>
          <p:cNvSpPr txBox="1"/>
          <p:nvPr/>
        </p:nvSpPr>
        <p:spPr>
          <a:xfrm>
            <a:off x="6588732" y="2207864"/>
            <a:ext cx="1619672"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0.74 (0.55 – 0.99)</a:t>
            </a:r>
            <a:endParaRPr lang="en-US" sz="1400" dirty="0">
              <a:solidFill>
                <a:srgbClr val="000000"/>
              </a:solidFill>
              <a:latin typeface="Arial" pitchFamily="34" charset="0"/>
              <a:cs typeface="Arial" pitchFamily="34" charset="0"/>
            </a:endParaRPr>
          </a:p>
        </p:txBody>
      </p:sp>
      <p:sp>
        <p:nvSpPr>
          <p:cNvPr id="153" name="TextBox 152"/>
          <p:cNvSpPr txBox="1"/>
          <p:nvPr/>
        </p:nvSpPr>
        <p:spPr>
          <a:xfrm>
            <a:off x="6588732" y="2476151"/>
            <a:ext cx="1619672"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0.78 (0.61 – 0.99)</a:t>
            </a:r>
            <a:endParaRPr lang="en-US" sz="1400" dirty="0">
              <a:solidFill>
                <a:srgbClr val="000000"/>
              </a:solidFill>
              <a:latin typeface="Arial" pitchFamily="34" charset="0"/>
              <a:cs typeface="Arial" pitchFamily="34" charset="0"/>
            </a:endParaRPr>
          </a:p>
        </p:txBody>
      </p:sp>
      <p:sp>
        <p:nvSpPr>
          <p:cNvPr id="154" name="TextBox 153"/>
          <p:cNvSpPr txBox="1"/>
          <p:nvPr/>
        </p:nvSpPr>
        <p:spPr>
          <a:xfrm>
            <a:off x="5112568" y="2207864"/>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3.8</a:t>
            </a:r>
            <a:endParaRPr lang="en-US" sz="1400" dirty="0">
              <a:solidFill>
                <a:srgbClr val="000000"/>
              </a:solidFill>
              <a:latin typeface="Arial" pitchFamily="34" charset="0"/>
              <a:cs typeface="Arial" pitchFamily="34" charset="0"/>
            </a:endParaRPr>
          </a:p>
        </p:txBody>
      </p:sp>
      <p:sp>
        <p:nvSpPr>
          <p:cNvPr id="155" name="TextBox 154"/>
          <p:cNvSpPr txBox="1"/>
          <p:nvPr/>
        </p:nvSpPr>
        <p:spPr>
          <a:xfrm>
            <a:off x="5112060" y="1936091"/>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4.1</a:t>
            </a:r>
            <a:endParaRPr lang="en-US" sz="1400" dirty="0">
              <a:solidFill>
                <a:srgbClr val="000000"/>
              </a:solidFill>
              <a:latin typeface="Arial" pitchFamily="34" charset="0"/>
              <a:cs typeface="Arial" pitchFamily="34" charset="0"/>
            </a:endParaRPr>
          </a:p>
        </p:txBody>
      </p:sp>
      <p:sp>
        <p:nvSpPr>
          <p:cNvPr id="156" name="TextBox 155"/>
          <p:cNvSpPr txBox="1"/>
          <p:nvPr/>
        </p:nvSpPr>
        <p:spPr>
          <a:xfrm>
            <a:off x="5112568" y="2476151"/>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3.9</a:t>
            </a:r>
            <a:endParaRPr lang="en-US" sz="1400" dirty="0">
              <a:solidFill>
                <a:srgbClr val="000000"/>
              </a:solidFill>
              <a:latin typeface="Arial" pitchFamily="34" charset="0"/>
              <a:cs typeface="Arial" pitchFamily="34" charset="0"/>
            </a:endParaRPr>
          </a:p>
        </p:txBody>
      </p:sp>
      <p:sp>
        <p:nvSpPr>
          <p:cNvPr id="157" name="TextBox 156"/>
          <p:cNvSpPr txBox="1"/>
          <p:nvPr/>
        </p:nvSpPr>
        <p:spPr>
          <a:xfrm>
            <a:off x="5832140" y="2479016"/>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5.0</a:t>
            </a:r>
            <a:endParaRPr lang="en-US" sz="1400" dirty="0">
              <a:solidFill>
                <a:srgbClr val="000000"/>
              </a:solidFill>
              <a:latin typeface="Arial" pitchFamily="34" charset="0"/>
              <a:cs typeface="Arial" pitchFamily="34" charset="0"/>
            </a:endParaRPr>
          </a:p>
        </p:txBody>
      </p:sp>
      <p:sp>
        <p:nvSpPr>
          <p:cNvPr id="172" name="TextBox 171"/>
          <p:cNvSpPr txBox="1"/>
          <p:nvPr/>
        </p:nvSpPr>
        <p:spPr>
          <a:xfrm>
            <a:off x="6588732" y="2853634"/>
            <a:ext cx="1619672"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0.68 (0.47 – 1.00)</a:t>
            </a:r>
            <a:endParaRPr lang="en-US" sz="1400" dirty="0">
              <a:solidFill>
                <a:srgbClr val="000000"/>
              </a:solidFill>
              <a:latin typeface="Arial" pitchFamily="34" charset="0"/>
              <a:cs typeface="Arial" pitchFamily="34" charset="0"/>
            </a:endParaRPr>
          </a:p>
        </p:txBody>
      </p:sp>
      <p:sp>
        <p:nvSpPr>
          <p:cNvPr id="173" name="TextBox 172"/>
          <p:cNvSpPr txBox="1"/>
          <p:nvPr/>
        </p:nvSpPr>
        <p:spPr>
          <a:xfrm>
            <a:off x="6588732" y="3125407"/>
            <a:ext cx="1619672"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0.64 (0.43 – 0.94)</a:t>
            </a:r>
            <a:endParaRPr lang="en-US" sz="1400" dirty="0">
              <a:solidFill>
                <a:srgbClr val="000000"/>
              </a:solidFill>
              <a:latin typeface="Arial" pitchFamily="34" charset="0"/>
              <a:cs typeface="Arial" pitchFamily="34" charset="0"/>
            </a:endParaRPr>
          </a:p>
        </p:txBody>
      </p:sp>
      <p:sp>
        <p:nvSpPr>
          <p:cNvPr id="174" name="TextBox 173"/>
          <p:cNvSpPr txBox="1"/>
          <p:nvPr/>
        </p:nvSpPr>
        <p:spPr>
          <a:xfrm>
            <a:off x="6588732" y="3393694"/>
            <a:ext cx="1619672"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0.66 (0.48 – 0.97)</a:t>
            </a:r>
            <a:endParaRPr lang="en-US" sz="1400" dirty="0">
              <a:solidFill>
                <a:srgbClr val="000000"/>
              </a:solidFill>
              <a:latin typeface="Arial" pitchFamily="34" charset="0"/>
              <a:cs typeface="Arial" pitchFamily="34" charset="0"/>
            </a:endParaRPr>
          </a:p>
        </p:txBody>
      </p:sp>
      <p:sp>
        <p:nvSpPr>
          <p:cNvPr id="175" name="TextBox 174"/>
          <p:cNvSpPr txBox="1"/>
          <p:nvPr/>
        </p:nvSpPr>
        <p:spPr>
          <a:xfrm>
            <a:off x="5112568" y="3125407"/>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2.1</a:t>
            </a:r>
            <a:endParaRPr lang="en-US" sz="1400" dirty="0">
              <a:solidFill>
                <a:srgbClr val="000000"/>
              </a:solidFill>
              <a:latin typeface="Arial" pitchFamily="34" charset="0"/>
              <a:cs typeface="Arial" pitchFamily="34" charset="0"/>
            </a:endParaRPr>
          </a:p>
        </p:txBody>
      </p:sp>
      <p:sp>
        <p:nvSpPr>
          <p:cNvPr id="176" name="TextBox 175"/>
          <p:cNvSpPr txBox="1"/>
          <p:nvPr/>
        </p:nvSpPr>
        <p:spPr>
          <a:xfrm>
            <a:off x="5112060" y="2853634"/>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2.2</a:t>
            </a:r>
            <a:endParaRPr lang="en-US" sz="1400" dirty="0">
              <a:solidFill>
                <a:srgbClr val="000000"/>
              </a:solidFill>
              <a:latin typeface="Arial" pitchFamily="34" charset="0"/>
              <a:cs typeface="Arial" pitchFamily="34" charset="0"/>
            </a:endParaRPr>
          </a:p>
        </p:txBody>
      </p:sp>
      <p:sp>
        <p:nvSpPr>
          <p:cNvPr id="177" name="TextBox 176"/>
          <p:cNvSpPr txBox="1"/>
          <p:nvPr/>
        </p:nvSpPr>
        <p:spPr>
          <a:xfrm>
            <a:off x="5112568" y="3393694"/>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2.2</a:t>
            </a:r>
            <a:endParaRPr lang="en-US" sz="1400" dirty="0">
              <a:solidFill>
                <a:srgbClr val="000000"/>
              </a:solidFill>
              <a:latin typeface="Arial" pitchFamily="34" charset="0"/>
              <a:cs typeface="Arial" pitchFamily="34" charset="0"/>
            </a:endParaRPr>
          </a:p>
        </p:txBody>
      </p:sp>
      <p:sp>
        <p:nvSpPr>
          <p:cNvPr id="178" name="TextBox 177"/>
          <p:cNvSpPr txBox="1"/>
          <p:nvPr/>
        </p:nvSpPr>
        <p:spPr>
          <a:xfrm>
            <a:off x="5832140" y="3396559"/>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3.4</a:t>
            </a:r>
            <a:endParaRPr lang="en-US" sz="1400" dirty="0">
              <a:solidFill>
                <a:srgbClr val="000000"/>
              </a:solidFill>
              <a:latin typeface="Arial" pitchFamily="34" charset="0"/>
              <a:cs typeface="Arial" pitchFamily="34" charset="0"/>
            </a:endParaRPr>
          </a:p>
        </p:txBody>
      </p:sp>
      <p:sp>
        <p:nvSpPr>
          <p:cNvPr id="196" name="Rectangle 195"/>
          <p:cNvSpPr/>
          <p:nvPr/>
        </p:nvSpPr>
        <p:spPr>
          <a:xfrm>
            <a:off x="7438575" y="5722127"/>
            <a:ext cx="146304" cy="146304"/>
          </a:xfrm>
          <a:prstGeom prst="rect">
            <a:avLst/>
          </a:prstGeom>
          <a:solidFill>
            <a:srgbClr val="96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97" name="Oval 196"/>
          <p:cNvSpPr/>
          <p:nvPr/>
        </p:nvSpPr>
        <p:spPr>
          <a:xfrm>
            <a:off x="7431606" y="5950107"/>
            <a:ext cx="160243" cy="16024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98" name="Diamond 197"/>
          <p:cNvSpPr/>
          <p:nvPr/>
        </p:nvSpPr>
        <p:spPr>
          <a:xfrm>
            <a:off x="7420287" y="6184291"/>
            <a:ext cx="182880" cy="164592"/>
          </a:xfrm>
          <a:prstGeom prst="diamond">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99" name="TextBox 198"/>
          <p:cNvSpPr txBox="1"/>
          <p:nvPr/>
        </p:nvSpPr>
        <p:spPr>
          <a:xfrm>
            <a:off x="7641030" y="5870005"/>
            <a:ext cx="1406402" cy="307777"/>
          </a:xfrm>
          <a:prstGeom prst="rect">
            <a:avLst/>
          </a:prstGeom>
          <a:noFill/>
        </p:spPr>
        <p:txBody>
          <a:bodyPr wrap="square" rtlCol="0">
            <a:spAutoFit/>
          </a:bodyPr>
          <a:lstStyle/>
          <a:p>
            <a:r>
              <a:rPr lang="en-US" sz="1400" dirty="0" smtClean="0">
                <a:solidFill>
                  <a:srgbClr val="0A5DA2"/>
                </a:solidFill>
                <a:latin typeface="Arial Narrow" pitchFamily="34" charset="0"/>
                <a:cs typeface="Arial" pitchFamily="34" charset="0"/>
              </a:rPr>
              <a:t>Ticagrelor 60 mg</a:t>
            </a:r>
          </a:p>
        </p:txBody>
      </p:sp>
      <p:sp>
        <p:nvSpPr>
          <p:cNvPr id="200" name="TextBox 199"/>
          <p:cNvSpPr txBox="1"/>
          <p:nvPr/>
        </p:nvSpPr>
        <p:spPr>
          <a:xfrm>
            <a:off x="7641030" y="5625416"/>
            <a:ext cx="1406402" cy="307777"/>
          </a:xfrm>
          <a:prstGeom prst="rect">
            <a:avLst/>
          </a:prstGeom>
          <a:noFill/>
        </p:spPr>
        <p:txBody>
          <a:bodyPr wrap="square" rtlCol="0">
            <a:spAutoFit/>
          </a:bodyPr>
          <a:lstStyle/>
          <a:p>
            <a:r>
              <a:rPr lang="en-US" sz="1400" dirty="0" smtClean="0">
                <a:solidFill>
                  <a:srgbClr val="960000"/>
                </a:solidFill>
                <a:latin typeface="Arial Narrow" pitchFamily="34" charset="0"/>
                <a:cs typeface="Arial" pitchFamily="34" charset="0"/>
              </a:rPr>
              <a:t>Ticagrelor 90 mg</a:t>
            </a:r>
          </a:p>
        </p:txBody>
      </p:sp>
      <p:sp>
        <p:nvSpPr>
          <p:cNvPr id="201" name="TextBox 200"/>
          <p:cNvSpPr txBox="1"/>
          <p:nvPr/>
        </p:nvSpPr>
        <p:spPr>
          <a:xfrm>
            <a:off x="7641030" y="6114594"/>
            <a:ext cx="1183122" cy="307777"/>
          </a:xfrm>
          <a:prstGeom prst="rect">
            <a:avLst/>
          </a:prstGeom>
          <a:noFill/>
        </p:spPr>
        <p:txBody>
          <a:bodyPr wrap="square" rtlCol="0">
            <a:spAutoFit/>
          </a:bodyPr>
          <a:lstStyle/>
          <a:p>
            <a:r>
              <a:rPr lang="en-US" sz="1400" dirty="0" smtClean="0">
                <a:solidFill>
                  <a:srgbClr val="7030A0"/>
                </a:solidFill>
                <a:latin typeface="Arial Narrow" pitchFamily="34" charset="0"/>
                <a:cs typeface="Arial" pitchFamily="34" charset="0"/>
              </a:rPr>
              <a:t>Pooled</a:t>
            </a:r>
          </a:p>
        </p:txBody>
      </p:sp>
      <p:sp>
        <p:nvSpPr>
          <p:cNvPr id="202" name="Rounded Rectangle 201"/>
          <p:cNvSpPr/>
          <p:nvPr/>
        </p:nvSpPr>
        <p:spPr>
          <a:xfrm>
            <a:off x="7308304" y="5594874"/>
            <a:ext cx="1733433" cy="847082"/>
          </a:xfrm>
          <a:prstGeom prst="round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5" name="Diamond 124"/>
          <p:cNvSpPr/>
          <p:nvPr/>
        </p:nvSpPr>
        <p:spPr>
          <a:xfrm>
            <a:off x="3586354" y="3443659"/>
            <a:ext cx="1226946" cy="137741"/>
          </a:xfrm>
          <a:prstGeom prst="diamond">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4" name="TextBox 123"/>
          <p:cNvSpPr txBox="1"/>
          <p:nvPr/>
        </p:nvSpPr>
        <p:spPr>
          <a:xfrm>
            <a:off x="119270" y="4041100"/>
            <a:ext cx="2880320" cy="338554"/>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dirty="0" smtClean="0">
                <a:solidFill>
                  <a:srgbClr val="000000"/>
                </a:solidFill>
                <a:cs typeface="Arial" pitchFamily="34" charset="0"/>
              </a:rPr>
              <a:t>Myocardial Infarction</a:t>
            </a:r>
          </a:p>
        </p:txBody>
      </p:sp>
      <p:sp>
        <p:nvSpPr>
          <p:cNvPr id="140" name="Rectangle 139"/>
          <p:cNvSpPr/>
          <p:nvPr/>
        </p:nvSpPr>
        <p:spPr>
          <a:xfrm>
            <a:off x="4434751" y="3829330"/>
            <a:ext cx="154079" cy="154079"/>
          </a:xfrm>
          <a:prstGeom prst="rect">
            <a:avLst/>
          </a:prstGeom>
          <a:solidFill>
            <a:srgbClr val="96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2" name="Oval 141"/>
          <p:cNvSpPr/>
          <p:nvPr/>
        </p:nvSpPr>
        <p:spPr>
          <a:xfrm>
            <a:off x="4538695" y="4131918"/>
            <a:ext cx="160243" cy="16024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cxnSp>
        <p:nvCxnSpPr>
          <p:cNvPr id="145" name="Straight Connector 144"/>
          <p:cNvCxnSpPr/>
          <p:nvPr/>
        </p:nvCxnSpPr>
        <p:spPr>
          <a:xfrm flipV="1">
            <a:off x="3894667" y="4203700"/>
            <a:ext cx="1267883" cy="4233"/>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3793067" y="3903133"/>
            <a:ext cx="1267883" cy="8467"/>
          </a:xfrm>
          <a:prstGeom prst="line">
            <a:avLst/>
          </a:prstGeom>
          <a:ln w="25400">
            <a:solidFill>
              <a:srgbClr val="960000"/>
            </a:solidFill>
          </a:ln>
        </p:spPr>
        <p:style>
          <a:lnRef idx="1">
            <a:schemeClr val="accent1"/>
          </a:lnRef>
          <a:fillRef idx="0">
            <a:schemeClr val="accent1"/>
          </a:fillRef>
          <a:effectRef idx="0">
            <a:schemeClr val="accent1"/>
          </a:effectRef>
          <a:fontRef idx="minor">
            <a:schemeClr val="tx1"/>
          </a:fontRef>
        </p:style>
      </p:cxnSp>
      <p:sp>
        <p:nvSpPr>
          <p:cNvPr id="180" name="Diamond 179"/>
          <p:cNvSpPr/>
          <p:nvPr/>
        </p:nvSpPr>
        <p:spPr>
          <a:xfrm>
            <a:off x="4147965" y="4382979"/>
            <a:ext cx="908752" cy="172088"/>
          </a:xfrm>
          <a:prstGeom prst="diamond">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81" name="TextBox 180"/>
          <p:cNvSpPr txBox="1"/>
          <p:nvPr/>
        </p:nvSpPr>
        <p:spPr>
          <a:xfrm>
            <a:off x="119270" y="4976486"/>
            <a:ext cx="2880320" cy="338554"/>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dirty="0" smtClean="0">
                <a:solidFill>
                  <a:srgbClr val="000000"/>
                </a:solidFill>
                <a:cs typeface="Arial" pitchFamily="34" charset="0"/>
              </a:rPr>
              <a:t>Stroke</a:t>
            </a:r>
          </a:p>
        </p:txBody>
      </p:sp>
      <p:sp>
        <p:nvSpPr>
          <p:cNvPr id="182" name="Rectangle 181"/>
          <p:cNvSpPr/>
          <p:nvPr/>
        </p:nvSpPr>
        <p:spPr>
          <a:xfrm>
            <a:off x="4151097" y="4786403"/>
            <a:ext cx="154079" cy="154079"/>
          </a:xfrm>
          <a:prstGeom prst="rect">
            <a:avLst/>
          </a:prstGeom>
          <a:solidFill>
            <a:srgbClr val="96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83" name="Oval 182"/>
          <p:cNvSpPr/>
          <p:nvPr/>
        </p:nvSpPr>
        <p:spPr>
          <a:xfrm>
            <a:off x="4152361" y="5043710"/>
            <a:ext cx="160243" cy="16024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cxnSp>
        <p:nvCxnSpPr>
          <p:cNvPr id="184" name="Straight Connector 183"/>
          <p:cNvCxnSpPr/>
          <p:nvPr/>
        </p:nvCxnSpPr>
        <p:spPr>
          <a:xfrm>
            <a:off x="3659971" y="5118411"/>
            <a:ext cx="1305729" cy="6039"/>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3650439" y="4868474"/>
            <a:ext cx="1315261" cy="1976"/>
          </a:xfrm>
          <a:prstGeom prst="line">
            <a:avLst/>
          </a:prstGeom>
          <a:ln w="25400">
            <a:solidFill>
              <a:srgbClr val="960000"/>
            </a:solidFill>
          </a:ln>
        </p:spPr>
        <p:style>
          <a:lnRef idx="1">
            <a:schemeClr val="accent1"/>
          </a:lnRef>
          <a:fillRef idx="0">
            <a:schemeClr val="accent1"/>
          </a:fillRef>
          <a:effectRef idx="0">
            <a:schemeClr val="accent1"/>
          </a:effectRef>
          <a:fontRef idx="minor">
            <a:schemeClr val="tx1"/>
          </a:fontRef>
        </p:style>
      </p:cxnSp>
      <p:sp>
        <p:nvSpPr>
          <p:cNvPr id="186" name="Diamond 185"/>
          <p:cNvSpPr/>
          <p:nvPr/>
        </p:nvSpPr>
        <p:spPr>
          <a:xfrm>
            <a:off x="3685109" y="5336526"/>
            <a:ext cx="1157826" cy="132941"/>
          </a:xfrm>
          <a:prstGeom prst="diamond">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87" name="TextBox 186"/>
          <p:cNvSpPr txBox="1"/>
          <p:nvPr/>
        </p:nvSpPr>
        <p:spPr>
          <a:xfrm>
            <a:off x="8136904" y="4058943"/>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0.39</a:t>
            </a:r>
            <a:endParaRPr lang="en-US" sz="1400" dirty="0">
              <a:solidFill>
                <a:srgbClr val="000000"/>
              </a:solidFill>
              <a:latin typeface="Arial" pitchFamily="34" charset="0"/>
              <a:cs typeface="Arial" pitchFamily="34" charset="0"/>
            </a:endParaRPr>
          </a:p>
        </p:txBody>
      </p:sp>
      <p:sp>
        <p:nvSpPr>
          <p:cNvPr id="188" name="TextBox 187"/>
          <p:cNvSpPr txBox="1"/>
          <p:nvPr/>
        </p:nvSpPr>
        <p:spPr>
          <a:xfrm>
            <a:off x="8136396" y="3787170"/>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0.31</a:t>
            </a:r>
            <a:endParaRPr lang="en-US" sz="1400" dirty="0">
              <a:solidFill>
                <a:srgbClr val="000000"/>
              </a:solidFill>
              <a:latin typeface="Arial" pitchFamily="34" charset="0"/>
              <a:cs typeface="Arial" pitchFamily="34" charset="0"/>
            </a:endParaRPr>
          </a:p>
        </p:txBody>
      </p:sp>
      <p:sp>
        <p:nvSpPr>
          <p:cNvPr id="189" name="TextBox 188"/>
          <p:cNvSpPr txBox="1"/>
          <p:nvPr/>
        </p:nvSpPr>
        <p:spPr>
          <a:xfrm>
            <a:off x="8136904" y="4327230"/>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0.28</a:t>
            </a:r>
            <a:endParaRPr lang="en-US" sz="1400" dirty="0">
              <a:solidFill>
                <a:srgbClr val="000000"/>
              </a:solidFill>
              <a:latin typeface="Arial" pitchFamily="34" charset="0"/>
              <a:cs typeface="Arial" pitchFamily="34" charset="0"/>
            </a:endParaRPr>
          </a:p>
        </p:txBody>
      </p:sp>
      <p:sp>
        <p:nvSpPr>
          <p:cNvPr id="190" name="TextBox 189"/>
          <p:cNvSpPr txBox="1"/>
          <p:nvPr/>
        </p:nvSpPr>
        <p:spPr>
          <a:xfrm>
            <a:off x="8136904" y="4996231"/>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0.09</a:t>
            </a:r>
            <a:endParaRPr lang="en-US" sz="1400" dirty="0">
              <a:solidFill>
                <a:srgbClr val="000000"/>
              </a:solidFill>
              <a:latin typeface="Arial" pitchFamily="34" charset="0"/>
              <a:cs typeface="Arial" pitchFamily="34" charset="0"/>
            </a:endParaRPr>
          </a:p>
        </p:txBody>
      </p:sp>
      <p:sp>
        <p:nvSpPr>
          <p:cNvPr id="191" name="TextBox 190"/>
          <p:cNvSpPr txBox="1"/>
          <p:nvPr/>
        </p:nvSpPr>
        <p:spPr>
          <a:xfrm>
            <a:off x="8136396" y="4724458"/>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0.09</a:t>
            </a:r>
            <a:endParaRPr lang="en-US" sz="1400" dirty="0">
              <a:solidFill>
                <a:srgbClr val="000000"/>
              </a:solidFill>
              <a:latin typeface="Arial" pitchFamily="34" charset="0"/>
              <a:cs typeface="Arial" pitchFamily="34" charset="0"/>
            </a:endParaRPr>
          </a:p>
        </p:txBody>
      </p:sp>
      <p:sp>
        <p:nvSpPr>
          <p:cNvPr id="192" name="TextBox 191"/>
          <p:cNvSpPr txBox="1"/>
          <p:nvPr/>
        </p:nvSpPr>
        <p:spPr>
          <a:xfrm>
            <a:off x="8136904" y="5264518"/>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0.045</a:t>
            </a:r>
            <a:endParaRPr lang="en-US" sz="1400" dirty="0">
              <a:solidFill>
                <a:srgbClr val="000000"/>
              </a:solidFill>
              <a:latin typeface="Arial" pitchFamily="34" charset="0"/>
              <a:cs typeface="Arial" pitchFamily="34" charset="0"/>
            </a:endParaRPr>
          </a:p>
        </p:txBody>
      </p:sp>
      <p:sp>
        <p:nvSpPr>
          <p:cNvPr id="193" name="TextBox 192"/>
          <p:cNvSpPr txBox="1"/>
          <p:nvPr/>
        </p:nvSpPr>
        <p:spPr>
          <a:xfrm>
            <a:off x="6588732" y="3787170"/>
            <a:ext cx="1619672"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0.88 (0.68 – 1.13)</a:t>
            </a:r>
            <a:endParaRPr lang="en-US" sz="1400" dirty="0">
              <a:solidFill>
                <a:srgbClr val="000000"/>
              </a:solidFill>
              <a:latin typeface="Arial" pitchFamily="34" charset="0"/>
              <a:cs typeface="Arial" pitchFamily="34" charset="0"/>
            </a:endParaRPr>
          </a:p>
        </p:txBody>
      </p:sp>
      <p:sp>
        <p:nvSpPr>
          <p:cNvPr id="194" name="TextBox 193"/>
          <p:cNvSpPr txBox="1"/>
          <p:nvPr/>
        </p:nvSpPr>
        <p:spPr>
          <a:xfrm>
            <a:off x="6588732" y="4058943"/>
            <a:ext cx="1619672"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0.90 (0.70 – 1.15)</a:t>
            </a:r>
            <a:endParaRPr lang="en-US" sz="1400" dirty="0">
              <a:solidFill>
                <a:srgbClr val="000000"/>
              </a:solidFill>
              <a:latin typeface="Arial" pitchFamily="34" charset="0"/>
              <a:cs typeface="Arial" pitchFamily="34" charset="0"/>
            </a:endParaRPr>
          </a:p>
        </p:txBody>
      </p:sp>
      <p:sp>
        <p:nvSpPr>
          <p:cNvPr id="195" name="TextBox 194"/>
          <p:cNvSpPr txBox="1"/>
          <p:nvPr/>
        </p:nvSpPr>
        <p:spPr>
          <a:xfrm>
            <a:off x="6588732" y="4327230"/>
            <a:ext cx="1619672"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0.89 (0.72 – 1.10)</a:t>
            </a:r>
            <a:endParaRPr lang="en-US" sz="1400" dirty="0">
              <a:solidFill>
                <a:srgbClr val="000000"/>
              </a:solidFill>
              <a:latin typeface="Arial" pitchFamily="34" charset="0"/>
              <a:cs typeface="Arial" pitchFamily="34" charset="0"/>
            </a:endParaRPr>
          </a:p>
        </p:txBody>
      </p:sp>
      <p:sp>
        <p:nvSpPr>
          <p:cNvPr id="203" name="TextBox 202"/>
          <p:cNvSpPr txBox="1"/>
          <p:nvPr/>
        </p:nvSpPr>
        <p:spPr>
          <a:xfrm>
            <a:off x="5112568" y="4058943"/>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6.0</a:t>
            </a:r>
            <a:endParaRPr lang="en-US" sz="1400" dirty="0">
              <a:solidFill>
                <a:srgbClr val="000000"/>
              </a:solidFill>
              <a:latin typeface="Arial" pitchFamily="34" charset="0"/>
              <a:cs typeface="Arial" pitchFamily="34" charset="0"/>
            </a:endParaRPr>
          </a:p>
        </p:txBody>
      </p:sp>
      <p:sp>
        <p:nvSpPr>
          <p:cNvPr id="204" name="TextBox 203"/>
          <p:cNvSpPr txBox="1"/>
          <p:nvPr/>
        </p:nvSpPr>
        <p:spPr>
          <a:xfrm>
            <a:off x="5112060" y="3787170"/>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5.8</a:t>
            </a:r>
            <a:endParaRPr lang="en-US" sz="1400" dirty="0">
              <a:solidFill>
                <a:srgbClr val="000000"/>
              </a:solidFill>
              <a:latin typeface="Arial" pitchFamily="34" charset="0"/>
              <a:cs typeface="Arial" pitchFamily="34" charset="0"/>
            </a:endParaRPr>
          </a:p>
        </p:txBody>
      </p:sp>
      <p:sp>
        <p:nvSpPr>
          <p:cNvPr id="205" name="TextBox 204"/>
          <p:cNvSpPr txBox="1"/>
          <p:nvPr/>
        </p:nvSpPr>
        <p:spPr>
          <a:xfrm>
            <a:off x="5112568" y="4327230"/>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5.9</a:t>
            </a:r>
            <a:endParaRPr lang="en-US" sz="1400" dirty="0">
              <a:solidFill>
                <a:srgbClr val="000000"/>
              </a:solidFill>
              <a:latin typeface="Arial" pitchFamily="34" charset="0"/>
              <a:cs typeface="Arial" pitchFamily="34" charset="0"/>
            </a:endParaRPr>
          </a:p>
        </p:txBody>
      </p:sp>
      <p:sp>
        <p:nvSpPr>
          <p:cNvPr id="206" name="TextBox 205"/>
          <p:cNvSpPr txBox="1"/>
          <p:nvPr/>
        </p:nvSpPr>
        <p:spPr>
          <a:xfrm>
            <a:off x="5832140" y="4330095"/>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6.5</a:t>
            </a:r>
            <a:endParaRPr lang="en-US" sz="1400" dirty="0">
              <a:solidFill>
                <a:srgbClr val="000000"/>
              </a:solidFill>
              <a:latin typeface="Arial" pitchFamily="34" charset="0"/>
              <a:cs typeface="Arial" pitchFamily="34" charset="0"/>
            </a:endParaRPr>
          </a:p>
        </p:txBody>
      </p:sp>
      <p:sp>
        <p:nvSpPr>
          <p:cNvPr id="207" name="TextBox 206"/>
          <p:cNvSpPr txBox="1"/>
          <p:nvPr/>
        </p:nvSpPr>
        <p:spPr>
          <a:xfrm>
            <a:off x="6588732" y="4724458"/>
            <a:ext cx="1619672"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0.69 (0.45 – 1.06)</a:t>
            </a:r>
            <a:endParaRPr lang="en-US" sz="1400" dirty="0">
              <a:solidFill>
                <a:srgbClr val="000000"/>
              </a:solidFill>
              <a:latin typeface="Arial" pitchFamily="34" charset="0"/>
              <a:cs typeface="Arial" pitchFamily="34" charset="0"/>
            </a:endParaRPr>
          </a:p>
        </p:txBody>
      </p:sp>
      <p:sp>
        <p:nvSpPr>
          <p:cNvPr id="208" name="TextBox 207"/>
          <p:cNvSpPr txBox="1"/>
          <p:nvPr/>
        </p:nvSpPr>
        <p:spPr>
          <a:xfrm>
            <a:off x="6588732" y="4996231"/>
            <a:ext cx="1619672"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0.69 (0.46 – 1.06)</a:t>
            </a:r>
            <a:endParaRPr lang="en-US" sz="1400" dirty="0">
              <a:solidFill>
                <a:srgbClr val="000000"/>
              </a:solidFill>
              <a:latin typeface="Arial" pitchFamily="34" charset="0"/>
              <a:cs typeface="Arial" pitchFamily="34" charset="0"/>
            </a:endParaRPr>
          </a:p>
        </p:txBody>
      </p:sp>
      <p:sp>
        <p:nvSpPr>
          <p:cNvPr id="209" name="TextBox 208"/>
          <p:cNvSpPr txBox="1"/>
          <p:nvPr/>
        </p:nvSpPr>
        <p:spPr>
          <a:xfrm>
            <a:off x="6588732" y="5264518"/>
            <a:ext cx="1619672"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0.69 (0.49 – 0.99)</a:t>
            </a:r>
            <a:endParaRPr lang="en-US" sz="1400" dirty="0">
              <a:solidFill>
                <a:srgbClr val="000000"/>
              </a:solidFill>
              <a:latin typeface="Arial" pitchFamily="34" charset="0"/>
              <a:cs typeface="Arial" pitchFamily="34" charset="0"/>
            </a:endParaRPr>
          </a:p>
        </p:txBody>
      </p:sp>
      <p:sp>
        <p:nvSpPr>
          <p:cNvPr id="210" name="TextBox 209"/>
          <p:cNvSpPr txBox="1"/>
          <p:nvPr/>
        </p:nvSpPr>
        <p:spPr>
          <a:xfrm>
            <a:off x="5112568" y="4996231"/>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1.8</a:t>
            </a:r>
            <a:endParaRPr lang="en-US" sz="1400" dirty="0">
              <a:solidFill>
                <a:srgbClr val="000000"/>
              </a:solidFill>
              <a:latin typeface="Arial" pitchFamily="34" charset="0"/>
              <a:cs typeface="Arial" pitchFamily="34" charset="0"/>
            </a:endParaRPr>
          </a:p>
        </p:txBody>
      </p:sp>
      <p:sp>
        <p:nvSpPr>
          <p:cNvPr id="211" name="TextBox 210"/>
          <p:cNvSpPr txBox="1"/>
          <p:nvPr/>
        </p:nvSpPr>
        <p:spPr>
          <a:xfrm>
            <a:off x="5112060" y="4724458"/>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1.8</a:t>
            </a:r>
            <a:endParaRPr lang="en-US" sz="1400" dirty="0">
              <a:solidFill>
                <a:srgbClr val="000000"/>
              </a:solidFill>
              <a:latin typeface="Arial" pitchFamily="34" charset="0"/>
              <a:cs typeface="Arial" pitchFamily="34" charset="0"/>
            </a:endParaRPr>
          </a:p>
        </p:txBody>
      </p:sp>
      <p:sp>
        <p:nvSpPr>
          <p:cNvPr id="212" name="TextBox 211"/>
          <p:cNvSpPr txBox="1"/>
          <p:nvPr/>
        </p:nvSpPr>
        <p:spPr>
          <a:xfrm>
            <a:off x="5112568" y="5264518"/>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1.8</a:t>
            </a:r>
            <a:endParaRPr lang="en-US" sz="1400" dirty="0">
              <a:solidFill>
                <a:srgbClr val="000000"/>
              </a:solidFill>
              <a:latin typeface="Arial" pitchFamily="34" charset="0"/>
              <a:cs typeface="Arial" pitchFamily="34" charset="0"/>
            </a:endParaRPr>
          </a:p>
        </p:txBody>
      </p:sp>
      <p:sp>
        <p:nvSpPr>
          <p:cNvPr id="213" name="TextBox 212"/>
          <p:cNvSpPr txBox="1"/>
          <p:nvPr/>
        </p:nvSpPr>
        <p:spPr>
          <a:xfrm>
            <a:off x="5832140" y="5267383"/>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2.5</a:t>
            </a:r>
            <a:endParaRPr lang="en-US" sz="1400" dirty="0">
              <a:solidFill>
                <a:srgbClr val="000000"/>
              </a:solidFill>
              <a:latin typeface="Arial" pitchFamily="34" charset="0"/>
              <a:cs typeface="Arial" pitchFamily="34" charset="0"/>
            </a:endParaRPr>
          </a:p>
        </p:txBody>
      </p:sp>
      <p:cxnSp>
        <p:nvCxnSpPr>
          <p:cNvPr id="227" name="Straight Connector 226"/>
          <p:cNvCxnSpPr/>
          <p:nvPr/>
        </p:nvCxnSpPr>
        <p:spPr>
          <a:xfrm>
            <a:off x="4441696" y="5592009"/>
            <a:ext cx="1361" cy="2313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3841194" y="5592009"/>
            <a:ext cx="1361" cy="2313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p:cNvCxnSpPr/>
          <p:nvPr/>
        </p:nvCxnSpPr>
        <p:spPr>
          <a:xfrm>
            <a:off x="5219619" y="5592009"/>
            <a:ext cx="1361" cy="2313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37" name="TextBox 236"/>
          <p:cNvSpPr txBox="1"/>
          <p:nvPr/>
        </p:nvSpPr>
        <p:spPr>
          <a:xfrm>
            <a:off x="3445736" y="5830914"/>
            <a:ext cx="792088" cy="30777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dirty="0" smtClean="0">
                <a:solidFill>
                  <a:srgbClr val="000000"/>
                </a:solidFill>
                <a:cs typeface="Arial" pitchFamily="34" charset="0"/>
              </a:rPr>
              <a:t>0.5</a:t>
            </a:r>
          </a:p>
        </p:txBody>
      </p:sp>
      <p:sp>
        <p:nvSpPr>
          <p:cNvPr id="239" name="TextBox 238"/>
          <p:cNvSpPr txBox="1"/>
          <p:nvPr/>
        </p:nvSpPr>
        <p:spPr>
          <a:xfrm>
            <a:off x="4028041" y="5830914"/>
            <a:ext cx="792088" cy="30777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dirty="0" smtClean="0">
                <a:solidFill>
                  <a:srgbClr val="000000"/>
                </a:solidFill>
                <a:cs typeface="Arial" pitchFamily="34" charset="0"/>
              </a:rPr>
              <a:t>0.8</a:t>
            </a:r>
          </a:p>
        </p:txBody>
      </p:sp>
    </p:spTree>
    <p:extLst>
      <p:ext uri="{BB962C8B-B14F-4D97-AF65-F5344CB8AC3E}">
        <p14:creationId xmlns:p14="http://schemas.microsoft.com/office/powerpoint/2010/main" val="36372683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7"/>
          <p:cNvSpPr txBox="1"/>
          <p:nvPr/>
        </p:nvSpPr>
        <p:spPr>
          <a:xfrm>
            <a:off x="1230195" y="328926"/>
            <a:ext cx="7467600" cy="46166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400" dirty="0" smtClean="0">
                <a:solidFill>
                  <a:srgbClr val="C00000"/>
                </a:solidFill>
              </a:rPr>
              <a:t>Safety of </a:t>
            </a:r>
            <a:r>
              <a:rPr lang="en-US" sz="2400" dirty="0" err="1" smtClean="0">
                <a:solidFill>
                  <a:srgbClr val="C00000"/>
                </a:solidFill>
              </a:rPr>
              <a:t>Ticagrelor</a:t>
            </a:r>
            <a:r>
              <a:rPr lang="en-US" sz="2400" dirty="0" smtClean="0">
                <a:solidFill>
                  <a:srgbClr val="C00000"/>
                </a:solidFill>
              </a:rPr>
              <a:t> – Diabetic Patients</a:t>
            </a:r>
            <a:endParaRPr lang="en-US" sz="2400" dirty="0">
              <a:solidFill>
                <a:srgbClr val="C00000"/>
              </a:solidFill>
            </a:endParaRPr>
          </a:p>
        </p:txBody>
      </p:sp>
      <p:cxnSp>
        <p:nvCxnSpPr>
          <p:cNvPr id="59" name="Straight Connector 58"/>
          <p:cNvCxnSpPr/>
          <p:nvPr/>
        </p:nvCxnSpPr>
        <p:spPr>
          <a:xfrm>
            <a:off x="2156346" y="6018663"/>
            <a:ext cx="3418764" cy="0"/>
          </a:xfrm>
          <a:prstGeom prst="line">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H="1">
            <a:off x="3583295" y="1724167"/>
            <a:ext cx="8467" cy="431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119270" y="2045255"/>
            <a:ext cx="2880320" cy="338554"/>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dirty="0" smtClean="0">
                <a:solidFill>
                  <a:srgbClr val="000000"/>
                </a:solidFill>
                <a:cs typeface="Arial" pitchFamily="34" charset="0"/>
              </a:rPr>
              <a:t>TIMI Major Bleeding</a:t>
            </a:r>
          </a:p>
        </p:txBody>
      </p:sp>
      <p:sp>
        <p:nvSpPr>
          <p:cNvPr id="67" name="TextBox 66"/>
          <p:cNvSpPr txBox="1"/>
          <p:nvPr/>
        </p:nvSpPr>
        <p:spPr>
          <a:xfrm>
            <a:off x="464493" y="6295581"/>
            <a:ext cx="2880320" cy="30777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dirty="0" err="1" smtClean="0">
                <a:solidFill>
                  <a:srgbClr val="000000"/>
                </a:solidFill>
                <a:cs typeface="Arial" pitchFamily="34" charset="0"/>
              </a:rPr>
              <a:t>Ticagrelor</a:t>
            </a:r>
            <a:r>
              <a:rPr lang="en-US" sz="1400" dirty="0" smtClean="0">
                <a:solidFill>
                  <a:srgbClr val="000000"/>
                </a:solidFill>
                <a:cs typeface="Arial" pitchFamily="34" charset="0"/>
              </a:rPr>
              <a:t> Better</a:t>
            </a:r>
          </a:p>
        </p:txBody>
      </p:sp>
      <p:sp>
        <p:nvSpPr>
          <p:cNvPr id="68" name="TextBox 67"/>
          <p:cNvSpPr txBox="1"/>
          <p:nvPr/>
        </p:nvSpPr>
        <p:spPr>
          <a:xfrm>
            <a:off x="3985706" y="6259818"/>
            <a:ext cx="2880320" cy="30777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dirty="0" smtClean="0">
                <a:solidFill>
                  <a:srgbClr val="000000"/>
                </a:solidFill>
                <a:cs typeface="Arial" pitchFamily="34" charset="0"/>
              </a:rPr>
              <a:t>Placebo Better</a:t>
            </a:r>
          </a:p>
        </p:txBody>
      </p:sp>
      <p:sp>
        <p:nvSpPr>
          <p:cNvPr id="69" name="TextBox 68"/>
          <p:cNvSpPr txBox="1"/>
          <p:nvPr/>
        </p:nvSpPr>
        <p:spPr>
          <a:xfrm>
            <a:off x="3155847" y="6091315"/>
            <a:ext cx="792088" cy="30777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dirty="0" smtClean="0">
                <a:solidFill>
                  <a:srgbClr val="000000"/>
                </a:solidFill>
                <a:cs typeface="Arial" pitchFamily="34" charset="0"/>
              </a:rPr>
              <a:t>1.0</a:t>
            </a:r>
          </a:p>
        </p:txBody>
      </p:sp>
      <p:sp>
        <p:nvSpPr>
          <p:cNvPr id="77" name="TextBox 76"/>
          <p:cNvSpPr txBox="1"/>
          <p:nvPr/>
        </p:nvSpPr>
        <p:spPr>
          <a:xfrm>
            <a:off x="4752020" y="1313787"/>
            <a:ext cx="2340260" cy="307777"/>
          </a:xfrm>
          <a:prstGeom prst="rect">
            <a:avLst/>
          </a:prstGeom>
          <a:noFill/>
        </p:spPr>
        <p:txBody>
          <a:bodyPr wrap="square" rtlCol="0">
            <a:spAutoFit/>
          </a:bodyPr>
          <a:lstStyle/>
          <a:p>
            <a:pPr algn="ctr"/>
            <a:r>
              <a:rPr lang="en-US" sz="1400" u="sng" dirty="0" err="1" smtClean="0">
                <a:solidFill>
                  <a:srgbClr val="000000"/>
                </a:solidFill>
                <a:latin typeface="Arial" pitchFamily="34" charset="0"/>
                <a:cs typeface="Arial" pitchFamily="34" charset="0"/>
              </a:rPr>
              <a:t>Ticagrelor</a:t>
            </a:r>
            <a:r>
              <a:rPr lang="en-US" sz="1400" u="sng" dirty="0" smtClean="0">
                <a:solidFill>
                  <a:srgbClr val="000000"/>
                </a:solidFill>
                <a:latin typeface="Arial" pitchFamily="34" charset="0"/>
                <a:cs typeface="Arial" pitchFamily="34" charset="0"/>
              </a:rPr>
              <a:t>  Placebo</a:t>
            </a:r>
            <a:endParaRPr lang="en-US" sz="1400" u="sng" dirty="0">
              <a:solidFill>
                <a:srgbClr val="000000"/>
              </a:solidFill>
              <a:latin typeface="Arial" pitchFamily="34" charset="0"/>
              <a:cs typeface="Arial" pitchFamily="34" charset="0"/>
            </a:endParaRPr>
          </a:p>
        </p:txBody>
      </p:sp>
      <p:sp>
        <p:nvSpPr>
          <p:cNvPr id="79" name="TextBox 78"/>
          <p:cNvSpPr txBox="1"/>
          <p:nvPr/>
        </p:nvSpPr>
        <p:spPr>
          <a:xfrm>
            <a:off x="4824028" y="1061759"/>
            <a:ext cx="2340260"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3-Year KM Rate (%)</a:t>
            </a:r>
            <a:endParaRPr lang="en-US" sz="1400" dirty="0">
              <a:solidFill>
                <a:srgbClr val="000000"/>
              </a:solidFill>
              <a:latin typeface="Arial" pitchFamily="34" charset="0"/>
              <a:cs typeface="Arial" pitchFamily="34" charset="0"/>
            </a:endParaRPr>
          </a:p>
        </p:txBody>
      </p:sp>
      <p:sp>
        <p:nvSpPr>
          <p:cNvPr id="83" name="TextBox 82"/>
          <p:cNvSpPr txBox="1"/>
          <p:nvPr/>
        </p:nvSpPr>
        <p:spPr>
          <a:xfrm>
            <a:off x="8100392" y="1313787"/>
            <a:ext cx="936104"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P-value</a:t>
            </a:r>
            <a:endParaRPr lang="en-US" sz="1400" dirty="0">
              <a:solidFill>
                <a:srgbClr val="000000"/>
              </a:solidFill>
              <a:latin typeface="Arial" pitchFamily="34" charset="0"/>
              <a:cs typeface="Arial" pitchFamily="34" charset="0"/>
            </a:endParaRPr>
          </a:p>
        </p:txBody>
      </p:sp>
      <p:sp>
        <p:nvSpPr>
          <p:cNvPr id="84" name="TextBox 83"/>
          <p:cNvSpPr txBox="1"/>
          <p:nvPr/>
        </p:nvSpPr>
        <p:spPr>
          <a:xfrm>
            <a:off x="8136904" y="2063098"/>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0.002</a:t>
            </a:r>
            <a:endParaRPr lang="en-US" sz="1400" dirty="0">
              <a:solidFill>
                <a:srgbClr val="000000"/>
              </a:solidFill>
              <a:latin typeface="Arial" pitchFamily="34" charset="0"/>
              <a:cs typeface="Arial" pitchFamily="34" charset="0"/>
            </a:endParaRPr>
          </a:p>
        </p:txBody>
      </p:sp>
      <p:sp>
        <p:nvSpPr>
          <p:cNvPr id="101" name="TextBox 7"/>
          <p:cNvSpPr txBox="1"/>
          <p:nvPr/>
        </p:nvSpPr>
        <p:spPr>
          <a:xfrm>
            <a:off x="179871" y="6581001"/>
            <a:ext cx="7467600"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200" i="1" dirty="0" smtClean="0">
                <a:solidFill>
                  <a:srgbClr val="000000"/>
                </a:solidFill>
                <a:cs typeface="Arial" pitchFamily="34" charset="0"/>
              </a:rPr>
              <a:t>Based on N=6735 patients  </a:t>
            </a:r>
            <a:endParaRPr lang="en-US" sz="1200" i="1" dirty="0">
              <a:solidFill>
                <a:srgbClr val="000000"/>
              </a:solidFill>
              <a:cs typeface="Arial" pitchFamily="34" charset="0"/>
            </a:endParaRPr>
          </a:p>
        </p:txBody>
      </p:sp>
      <p:sp>
        <p:nvSpPr>
          <p:cNvPr id="60" name="Rectangle 59"/>
          <p:cNvSpPr/>
          <p:nvPr/>
        </p:nvSpPr>
        <p:spPr>
          <a:xfrm>
            <a:off x="4422104" y="1866144"/>
            <a:ext cx="154079" cy="154079"/>
          </a:xfrm>
          <a:prstGeom prst="rect">
            <a:avLst/>
          </a:prstGeom>
          <a:solidFill>
            <a:srgbClr val="96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8" name="Oval 77"/>
          <p:cNvSpPr/>
          <p:nvPr/>
        </p:nvSpPr>
        <p:spPr>
          <a:xfrm>
            <a:off x="4307937" y="2104323"/>
            <a:ext cx="160243" cy="16024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cxnSp>
        <p:nvCxnSpPr>
          <p:cNvPr id="86" name="Straight Connector 85"/>
          <p:cNvCxnSpPr/>
          <p:nvPr/>
        </p:nvCxnSpPr>
        <p:spPr>
          <a:xfrm>
            <a:off x="3793067" y="2192873"/>
            <a:ext cx="11684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047067" y="1947340"/>
            <a:ext cx="1151467" cy="0"/>
          </a:xfrm>
          <a:prstGeom prst="line">
            <a:avLst/>
          </a:prstGeom>
          <a:ln w="25400">
            <a:solidFill>
              <a:srgbClr val="960000"/>
            </a:solidFill>
          </a:ln>
        </p:spPr>
        <p:style>
          <a:lnRef idx="1">
            <a:schemeClr val="accent1"/>
          </a:lnRef>
          <a:fillRef idx="0">
            <a:schemeClr val="accent1"/>
          </a:fillRef>
          <a:effectRef idx="0">
            <a:schemeClr val="accent1"/>
          </a:effectRef>
          <a:fontRef idx="minor">
            <a:schemeClr val="tx1"/>
          </a:fontRef>
        </p:style>
      </p:cxnSp>
      <p:sp>
        <p:nvSpPr>
          <p:cNvPr id="96" name="Diamond 95"/>
          <p:cNvSpPr/>
          <p:nvPr/>
        </p:nvSpPr>
        <p:spPr>
          <a:xfrm>
            <a:off x="4031646" y="2423138"/>
            <a:ext cx="874787" cy="133802"/>
          </a:xfrm>
          <a:prstGeom prst="diamond">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0" name="TextBox 99"/>
          <p:cNvSpPr txBox="1"/>
          <p:nvPr/>
        </p:nvSpPr>
        <p:spPr>
          <a:xfrm>
            <a:off x="119270" y="2968985"/>
            <a:ext cx="3130018" cy="338554"/>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dirty="0" smtClean="0">
                <a:solidFill>
                  <a:srgbClr val="000000"/>
                </a:solidFill>
                <a:cs typeface="Arial" pitchFamily="34" charset="0"/>
              </a:rPr>
              <a:t>TIMI Major or Minor Bleeding</a:t>
            </a:r>
          </a:p>
        </p:txBody>
      </p:sp>
      <p:sp>
        <p:nvSpPr>
          <p:cNvPr id="102" name="Rectangle 101"/>
          <p:cNvSpPr/>
          <p:nvPr/>
        </p:nvSpPr>
        <p:spPr>
          <a:xfrm>
            <a:off x="4652784" y="2788965"/>
            <a:ext cx="154079" cy="154079"/>
          </a:xfrm>
          <a:prstGeom prst="rect">
            <a:avLst/>
          </a:prstGeom>
          <a:solidFill>
            <a:srgbClr val="96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3" name="Oval 102"/>
          <p:cNvSpPr/>
          <p:nvPr/>
        </p:nvSpPr>
        <p:spPr>
          <a:xfrm>
            <a:off x="4215888" y="3068270"/>
            <a:ext cx="160243" cy="16024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cxnSp>
        <p:nvCxnSpPr>
          <p:cNvPr id="104" name="Straight Connector 103"/>
          <p:cNvCxnSpPr/>
          <p:nvPr/>
        </p:nvCxnSpPr>
        <p:spPr>
          <a:xfrm flipV="1">
            <a:off x="3886200" y="3149606"/>
            <a:ext cx="914400" cy="8467"/>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4097866" y="2870206"/>
            <a:ext cx="1109134" cy="25"/>
          </a:xfrm>
          <a:prstGeom prst="line">
            <a:avLst/>
          </a:prstGeom>
          <a:ln w="25400">
            <a:solidFill>
              <a:srgbClr val="960000"/>
            </a:solidFill>
          </a:ln>
        </p:spPr>
        <p:style>
          <a:lnRef idx="1">
            <a:schemeClr val="accent1"/>
          </a:lnRef>
          <a:fillRef idx="0">
            <a:schemeClr val="accent1"/>
          </a:fillRef>
          <a:effectRef idx="0">
            <a:schemeClr val="accent1"/>
          </a:effectRef>
          <a:fontRef idx="minor">
            <a:schemeClr val="tx1"/>
          </a:fontRef>
        </p:style>
      </p:cxnSp>
      <p:sp>
        <p:nvSpPr>
          <p:cNvPr id="106" name="Diamond 105"/>
          <p:cNvSpPr/>
          <p:nvPr/>
        </p:nvSpPr>
        <p:spPr>
          <a:xfrm>
            <a:off x="4056834" y="3346868"/>
            <a:ext cx="989309" cy="124496"/>
          </a:xfrm>
          <a:prstGeom prst="diamond">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6" name="TextBox 125"/>
          <p:cNvSpPr txBox="1"/>
          <p:nvPr/>
        </p:nvSpPr>
        <p:spPr>
          <a:xfrm>
            <a:off x="8136396" y="1791325"/>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0.001</a:t>
            </a:r>
            <a:endParaRPr lang="en-US" sz="1400" dirty="0">
              <a:solidFill>
                <a:srgbClr val="000000"/>
              </a:solidFill>
              <a:latin typeface="Arial" pitchFamily="34" charset="0"/>
              <a:cs typeface="Arial" pitchFamily="34" charset="0"/>
            </a:endParaRPr>
          </a:p>
        </p:txBody>
      </p:sp>
      <p:sp>
        <p:nvSpPr>
          <p:cNvPr id="127" name="TextBox 126"/>
          <p:cNvSpPr txBox="1"/>
          <p:nvPr/>
        </p:nvSpPr>
        <p:spPr>
          <a:xfrm>
            <a:off x="8136904" y="2331385"/>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0.0004</a:t>
            </a:r>
            <a:endParaRPr lang="en-US" sz="1400" dirty="0">
              <a:solidFill>
                <a:srgbClr val="000000"/>
              </a:solidFill>
              <a:latin typeface="Arial" pitchFamily="34" charset="0"/>
              <a:cs typeface="Arial" pitchFamily="34" charset="0"/>
            </a:endParaRPr>
          </a:p>
        </p:txBody>
      </p:sp>
      <p:sp>
        <p:nvSpPr>
          <p:cNvPr id="128" name="TextBox 127"/>
          <p:cNvSpPr txBox="1"/>
          <p:nvPr/>
        </p:nvSpPr>
        <p:spPr>
          <a:xfrm>
            <a:off x="8136904" y="2986828"/>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0.001</a:t>
            </a:r>
            <a:endParaRPr lang="en-US" sz="1400" dirty="0">
              <a:solidFill>
                <a:srgbClr val="000000"/>
              </a:solidFill>
              <a:latin typeface="Arial" pitchFamily="34" charset="0"/>
              <a:cs typeface="Arial" pitchFamily="34" charset="0"/>
            </a:endParaRPr>
          </a:p>
        </p:txBody>
      </p:sp>
      <p:sp>
        <p:nvSpPr>
          <p:cNvPr id="129" name="TextBox 128"/>
          <p:cNvSpPr txBox="1"/>
          <p:nvPr/>
        </p:nvSpPr>
        <p:spPr>
          <a:xfrm>
            <a:off x="8136396" y="2715055"/>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&lt;0.001</a:t>
            </a:r>
            <a:endParaRPr lang="en-US" sz="1400" dirty="0">
              <a:solidFill>
                <a:srgbClr val="000000"/>
              </a:solidFill>
              <a:latin typeface="Arial" pitchFamily="34" charset="0"/>
              <a:cs typeface="Arial" pitchFamily="34" charset="0"/>
            </a:endParaRPr>
          </a:p>
        </p:txBody>
      </p:sp>
      <p:sp>
        <p:nvSpPr>
          <p:cNvPr id="130" name="TextBox 129"/>
          <p:cNvSpPr txBox="1"/>
          <p:nvPr/>
        </p:nvSpPr>
        <p:spPr>
          <a:xfrm>
            <a:off x="8136904" y="3255115"/>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&lt;0.001</a:t>
            </a:r>
            <a:endParaRPr lang="en-US" sz="1400" dirty="0">
              <a:solidFill>
                <a:srgbClr val="000000"/>
              </a:solidFill>
              <a:latin typeface="Arial" pitchFamily="34" charset="0"/>
              <a:cs typeface="Arial" pitchFamily="34" charset="0"/>
            </a:endParaRPr>
          </a:p>
        </p:txBody>
      </p:sp>
      <p:sp>
        <p:nvSpPr>
          <p:cNvPr id="141" name="TextBox 140"/>
          <p:cNvSpPr txBox="1"/>
          <p:nvPr/>
        </p:nvSpPr>
        <p:spPr>
          <a:xfrm>
            <a:off x="6588731" y="2019925"/>
            <a:ext cx="1619672"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2.47 (1.40 – 4.35)</a:t>
            </a:r>
            <a:endParaRPr lang="en-US" sz="1400" dirty="0">
              <a:solidFill>
                <a:srgbClr val="000000"/>
              </a:solidFill>
              <a:latin typeface="Arial" pitchFamily="34" charset="0"/>
              <a:cs typeface="Arial" pitchFamily="34" charset="0"/>
            </a:endParaRPr>
          </a:p>
        </p:txBody>
      </p:sp>
      <p:sp>
        <p:nvSpPr>
          <p:cNvPr id="143" name="TextBox 142"/>
          <p:cNvSpPr txBox="1"/>
          <p:nvPr/>
        </p:nvSpPr>
        <p:spPr>
          <a:xfrm>
            <a:off x="6589349" y="2328609"/>
            <a:ext cx="1606384"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2.56 (1.52 – 4.33)</a:t>
            </a:r>
            <a:endParaRPr lang="en-US" sz="1400" dirty="0">
              <a:solidFill>
                <a:srgbClr val="000000"/>
              </a:solidFill>
              <a:latin typeface="Arial" pitchFamily="34" charset="0"/>
              <a:cs typeface="Arial" pitchFamily="34" charset="0"/>
            </a:endParaRPr>
          </a:p>
        </p:txBody>
      </p:sp>
      <p:sp>
        <p:nvSpPr>
          <p:cNvPr id="144" name="TextBox 143"/>
          <p:cNvSpPr txBox="1"/>
          <p:nvPr/>
        </p:nvSpPr>
        <p:spPr>
          <a:xfrm>
            <a:off x="6588732" y="1755652"/>
            <a:ext cx="1619672"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2.67 (1.52 – 4.71)</a:t>
            </a:r>
            <a:endParaRPr lang="en-US" sz="1400" dirty="0">
              <a:solidFill>
                <a:srgbClr val="000000"/>
              </a:solidFill>
              <a:latin typeface="Arial" pitchFamily="34" charset="0"/>
              <a:cs typeface="Arial" pitchFamily="34" charset="0"/>
            </a:endParaRPr>
          </a:p>
        </p:txBody>
      </p:sp>
      <p:sp>
        <p:nvSpPr>
          <p:cNvPr id="146" name="TextBox 145"/>
          <p:cNvSpPr txBox="1"/>
          <p:nvPr/>
        </p:nvSpPr>
        <p:spPr>
          <a:xfrm>
            <a:off x="5112568" y="2063098"/>
            <a:ext cx="863588" cy="307777"/>
          </a:xfrm>
          <a:prstGeom prst="rect">
            <a:avLst/>
          </a:prstGeom>
          <a:noFill/>
        </p:spPr>
        <p:txBody>
          <a:bodyPr wrap="square" rtlCol="0">
            <a:spAutoFit/>
          </a:bodyPr>
          <a:lstStyle/>
          <a:p>
            <a:pPr algn="ctr"/>
            <a:r>
              <a:rPr lang="en-US" sz="1400" dirty="0" smtClean="0">
                <a:latin typeface="Arial" pitchFamily="34" charset="0"/>
                <a:cs typeface="Arial" pitchFamily="34" charset="0"/>
              </a:rPr>
              <a:t>2.5</a:t>
            </a:r>
            <a:endParaRPr lang="en-US" sz="1400" dirty="0">
              <a:latin typeface="Arial" pitchFamily="34" charset="0"/>
              <a:cs typeface="Arial" pitchFamily="34" charset="0"/>
            </a:endParaRPr>
          </a:p>
        </p:txBody>
      </p:sp>
      <p:sp>
        <p:nvSpPr>
          <p:cNvPr id="147" name="TextBox 146"/>
          <p:cNvSpPr txBox="1"/>
          <p:nvPr/>
        </p:nvSpPr>
        <p:spPr>
          <a:xfrm>
            <a:off x="5112060" y="1791325"/>
            <a:ext cx="863588" cy="307777"/>
          </a:xfrm>
          <a:prstGeom prst="rect">
            <a:avLst/>
          </a:prstGeom>
          <a:noFill/>
        </p:spPr>
        <p:txBody>
          <a:bodyPr wrap="square" rtlCol="0">
            <a:spAutoFit/>
          </a:bodyPr>
          <a:lstStyle/>
          <a:p>
            <a:pPr algn="ctr"/>
            <a:r>
              <a:rPr lang="en-US" sz="1400" dirty="0" smtClean="0">
                <a:latin typeface="Arial" pitchFamily="34" charset="0"/>
                <a:cs typeface="Arial" pitchFamily="34" charset="0"/>
              </a:rPr>
              <a:t>2.6</a:t>
            </a:r>
            <a:endParaRPr lang="en-US" sz="1400" dirty="0">
              <a:latin typeface="Arial" pitchFamily="34" charset="0"/>
              <a:cs typeface="Arial" pitchFamily="34" charset="0"/>
            </a:endParaRPr>
          </a:p>
        </p:txBody>
      </p:sp>
      <p:sp>
        <p:nvSpPr>
          <p:cNvPr id="148" name="TextBox 147"/>
          <p:cNvSpPr txBox="1"/>
          <p:nvPr/>
        </p:nvSpPr>
        <p:spPr>
          <a:xfrm>
            <a:off x="5112568" y="2331385"/>
            <a:ext cx="863588" cy="307777"/>
          </a:xfrm>
          <a:prstGeom prst="rect">
            <a:avLst/>
          </a:prstGeom>
          <a:noFill/>
        </p:spPr>
        <p:txBody>
          <a:bodyPr wrap="square" rtlCol="0">
            <a:spAutoFit/>
          </a:bodyPr>
          <a:lstStyle/>
          <a:p>
            <a:pPr algn="ctr"/>
            <a:r>
              <a:rPr lang="en-US" sz="1400" dirty="0" smtClean="0">
                <a:latin typeface="Arial" pitchFamily="34" charset="0"/>
                <a:cs typeface="Arial" pitchFamily="34" charset="0"/>
              </a:rPr>
              <a:t>2.6</a:t>
            </a:r>
            <a:endParaRPr lang="en-US" sz="1400" dirty="0">
              <a:latin typeface="Arial" pitchFamily="34" charset="0"/>
              <a:cs typeface="Arial" pitchFamily="34" charset="0"/>
            </a:endParaRPr>
          </a:p>
        </p:txBody>
      </p:sp>
      <p:sp>
        <p:nvSpPr>
          <p:cNvPr id="149" name="TextBox 148"/>
          <p:cNvSpPr txBox="1"/>
          <p:nvPr/>
        </p:nvSpPr>
        <p:spPr>
          <a:xfrm>
            <a:off x="5832140" y="2334250"/>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1.0</a:t>
            </a:r>
            <a:endParaRPr lang="en-US" sz="1400" dirty="0">
              <a:solidFill>
                <a:srgbClr val="000000"/>
              </a:solidFill>
              <a:latin typeface="Arial" pitchFamily="34" charset="0"/>
              <a:cs typeface="Arial" pitchFamily="34" charset="0"/>
            </a:endParaRPr>
          </a:p>
        </p:txBody>
      </p:sp>
      <p:sp>
        <p:nvSpPr>
          <p:cNvPr id="150" name="TextBox 149"/>
          <p:cNvSpPr txBox="1"/>
          <p:nvPr/>
        </p:nvSpPr>
        <p:spPr>
          <a:xfrm>
            <a:off x="6264188" y="1313787"/>
            <a:ext cx="2340260" cy="307777"/>
          </a:xfrm>
          <a:prstGeom prst="rect">
            <a:avLst/>
          </a:prstGeom>
          <a:noFill/>
        </p:spPr>
        <p:txBody>
          <a:bodyPr wrap="square" rtlCol="0">
            <a:spAutoFit/>
          </a:bodyPr>
          <a:lstStyle/>
          <a:p>
            <a:pPr algn="ctr"/>
            <a:r>
              <a:rPr lang="en-US" sz="1400" u="sng" dirty="0" smtClean="0">
                <a:solidFill>
                  <a:srgbClr val="000000"/>
                </a:solidFill>
                <a:latin typeface="Arial" pitchFamily="34" charset="0"/>
                <a:cs typeface="Arial" pitchFamily="34" charset="0"/>
              </a:rPr>
              <a:t>HR (95% CI)</a:t>
            </a:r>
            <a:endParaRPr lang="en-US" sz="1400" u="sng" dirty="0">
              <a:solidFill>
                <a:srgbClr val="000000"/>
              </a:solidFill>
              <a:latin typeface="Arial" pitchFamily="34" charset="0"/>
              <a:cs typeface="Arial" pitchFamily="34" charset="0"/>
            </a:endParaRPr>
          </a:p>
        </p:txBody>
      </p:sp>
      <p:sp>
        <p:nvSpPr>
          <p:cNvPr id="151" name="TextBox 150"/>
          <p:cNvSpPr txBox="1"/>
          <p:nvPr/>
        </p:nvSpPr>
        <p:spPr>
          <a:xfrm>
            <a:off x="6605666" y="2977522"/>
            <a:ext cx="1619672"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2.39 (1.45 – 3.94)</a:t>
            </a:r>
            <a:endParaRPr lang="en-US" sz="1400" dirty="0">
              <a:solidFill>
                <a:srgbClr val="000000"/>
              </a:solidFill>
              <a:latin typeface="Arial" pitchFamily="34" charset="0"/>
              <a:cs typeface="Arial" pitchFamily="34" charset="0"/>
            </a:endParaRPr>
          </a:p>
        </p:txBody>
      </p:sp>
      <p:sp>
        <p:nvSpPr>
          <p:cNvPr id="152" name="TextBox 151"/>
          <p:cNvSpPr txBox="1"/>
          <p:nvPr/>
        </p:nvSpPr>
        <p:spPr>
          <a:xfrm>
            <a:off x="6614131" y="3266228"/>
            <a:ext cx="1619672"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2.91 (1.84 – 4.59)</a:t>
            </a:r>
            <a:endParaRPr lang="en-US" sz="1400" dirty="0">
              <a:solidFill>
                <a:srgbClr val="000000"/>
              </a:solidFill>
              <a:latin typeface="Arial" pitchFamily="34" charset="0"/>
              <a:cs typeface="Arial" pitchFamily="34" charset="0"/>
            </a:endParaRPr>
          </a:p>
        </p:txBody>
      </p:sp>
      <p:sp>
        <p:nvSpPr>
          <p:cNvPr id="153" name="TextBox 152"/>
          <p:cNvSpPr txBox="1"/>
          <p:nvPr/>
        </p:nvSpPr>
        <p:spPr>
          <a:xfrm>
            <a:off x="6605664" y="2696315"/>
            <a:ext cx="1619672"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3.48 (2.15 – 5.63)</a:t>
            </a:r>
            <a:endParaRPr lang="en-US" sz="1400" dirty="0">
              <a:solidFill>
                <a:srgbClr val="000000"/>
              </a:solidFill>
              <a:latin typeface="Arial" pitchFamily="34" charset="0"/>
              <a:cs typeface="Arial" pitchFamily="34" charset="0"/>
            </a:endParaRPr>
          </a:p>
        </p:txBody>
      </p:sp>
      <p:sp>
        <p:nvSpPr>
          <p:cNvPr id="154" name="TextBox 153"/>
          <p:cNvSpPr txBox="1"/>
          <p:nvPr/>
        </p:nvSpPr>
        <p:spPr>
          <a:xfrm>
            <a:off x="5112568" y="2986828"/>
            <a:ext cx="863588" cy="307777"/>
          </a:xfrm>
          <a:prstGeom prst="rect">
            <a:avLst/>
          </a:prstGeom>
          <a:noFill/>
        </p:spPr>
        <p:txBody>
          <a:bodyPr wrap="square" rtlCol="0">
            <a:spAutoFit/>
          </a:bodyPr>
          <a:lstStyle/>
          <a:p>
            <a:pPr algn="ctr"/>
            <a:r>
              <a:rPr lang="en-US" sz="1400" dirty="0" smtClean="0">
                <a:latin typeface="Arial" pitchFamily="34" charset="0"/>
                <a:cs typeface="Arial" pitchFamily="34" charset="0"/>
              </a:rPr>
              <a:t>3.2</a:t>
            </a:r>
            <a:endParaRPr lang="en-US" sz="1400" dirty="0">
              <a:latin typeface="Arial" pitchFamily="34" charset="0"/>
              <a:cs typeface="Arial" pitchFamily="34" charset="0"/>
            </a:endParaRPr>
          </a:p>
        </p:txBody>
      </p:sp>
      <p:sp>
        <p:nvSpPr>
          <p:cNvPr id="155" name="TextBox 154"/>
          <p:cNvSpPr txBox="1"/>
          <p:nvPr/>
        </p:nvSpPr>
        <p:spPr>
          <a:xfrm>
            <a:off x="5112060" y="2715055"/>
            <a:ext cx="863588" cy="307777"/>
          </a:xfrm>
          <a:prstGeom prst="rect">
            <a:avLst/>
          </a:prstGeom>
          <a:noFill/>
        </p:spPr>
        <p:txBody>
          <a:bodyPr wrap="square" rtlCol="0">
            <a:spAutoFit/>
          </a:bodyPr>
          <a:lstStyle/>
          <a:p>
            <a:pPr algn="ctr"/>
            <a:r>
              <a:rPr lang="en-US" sz="1400" dirty="0" smtClean="0">
                <a:latin typeface="Arial" pitchFamily="34" charset="0"/>
                <a:cs typeface="Arial" pitchFamily="34" charset="0"/>
              </a:rPr>
              <a:t>4.3</a:t>
            </a:r>
            <a:endParaRPr lang="en-US" sz="1400" dirty="0">
              <a:latin typeface="Arial" pitchFamily="34" charset="0"/>
              <a:cs typeface="Arial" pitchFamily="34" charset="0"/>
            </a:endParaRPr>
          </a:p>
        </p:txBody>
      </p:sp>
      <p:sp>
        <p:nvSpPr>
          <p:cNvPr id="156" name="TextBox 155"/>
          <p:cNvSpPr txBox="1"/>
          <p:nvPr/>
        </p:nvSpPr>
        <p:spPr>
          <a:xfrm>
            <a:off x="5112568" y="3255115"/>
            <a:ext cx="863588" cy="307777"/>
          </a:xfrm>
          <a:prstGeom prst="rect">
            <a:avLst/>
          </a:prstGeom>
          <a:noFill/>
        </p:spPr>
        <p:txBody>
          <a:bodyPr wrap="square" rtlCol="0">
            <a:spAutoFit/>
          </a:bodyPr>
          <a:lstStyle/>
          <a:p>
            <a:pPr algn="ctr"/>
            <a:r>
              <a:rPr lang="en-US" sz="1400" dirty="0" smtClean="0">
                <a:latin typeface="Arial" pitchFamily="34" charset="0"/>
                <a:cs typeface="Arial" pitchFamily="34" charset="0"/>
              </a:rPr>
              <a:t>3.8</a:t>
            </a:r>
            <a:endParaRPr lang="en-US" sz="1400" dirty="0">
              <a:latin typeface="Arial" pitchFamily="34" charset="0"/>
              <a:cs typeface="Arial" pitchFamily="34" charset="0"/>
            </a:endParaRPr>
          </a:p>
        </p:txBody>
      </p:sp>
      <p:sp>
        <p:nvSpPr>
          <p:cNvPr id="157" name="TextBox 156"/>
          <p:cNvSpPr txBox="1"/>
          <p:nvPr/>
        </p:nvSpPr>
        <p:spPr>
          <a:xfrm>
            <a:off x="5832140" y="3257980"/>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1.3</a:t>
            </a:r>
            <a:endParaRPr lang="en-US" sz="1400" dirty="0">
              <a:solidFill>
                <a:srgbClr val="000000"/>
              </a:solidFill>
              <a:latin typeface="Arial" pitchFamily="34" charset="0"/>
              <a:cs typeface="Arial" pitchFamily="34" charset="0"/>
            </a:endParaRPr>
          </a:p>
        </p:txBody>
      </p:sp>
      <p:sp>
        <p:nvSpPr>
          <p:cNvPr id="196" name="Rectangle 195"/>
          <p:cNvSpPr/>
          <p:nvPr/>
        </p:nvSpPr>
        <p:spPr>
          <a:xfrm>
            <a:off x="7167631" y="5883000"/>
            <a:ext cx="146304" cy="146304"/>
          </a:xfrm>
          <a:prstGeom prst="rect">
            <a:avLst/>
          </a:prstGeom>
          <a:solidFill>
            <a:srgbClr val="96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97" name="Oval 196"/>
          <p:cNvSpPr/>
          <p:nvPr/>
        </p:nvSpPr>
        <p:spPr>
          <a:xfrm>
            <a:off x="7160662" y="6110980"/>
            <a:ext cx="160243" cy="16024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98" name="Diamond 197"/>
          <p:cNvSpPr/>
          <p:nvPr/>
        </p:nvSpPr>
        <p:spPr>
          <a:xfrm>
            <a:off x="7149343" y="6345164"/>
            <a:ext cx="182880" cy="164592"/>
          </a:xfrm>
          <a:prstGeom prst="diamond">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99" name="TextBox 198"/>
          <p:cNvSpPr txBox="1"/>
          <p:nvPr/>
        </p:nvSpPr>
        <p:spPr>
          <a:xfrm>
            <a:off x="7370086" y="6030878"/>
            <a:ext cx="1406402" cy="307777"/>
          </a:xfrm>
          <a:prstGeom prst="rect">
            <a:avLst/>
          </a:prstGeom>
          <a:noFill/>
        </p:spPr>
        <p:txBody>
          <a:bodyPr wrap="square" rtlCol="0">
            <a:spAutoFit/>
          </a:bodyPr>
          <a:lstStyle/>
          <a:p>
            <a:r>
              <a:rPr lang="en-US" sz="1400" dirty="0" smtClean="0">
                <a:solidFill>
                  <a:srgbClr val="0A5DA2"/>
                </a:solidFill>
                <a:latin typeface="Arial Narrow" pitchFamily="34" charset="0"/>
                <a:cs typeface="Arial" pitchFamily="34" charset="0"/>
              </a:rPr>
              <a:t>Ticagrelor 60 mg</a:t>
            </a:r>
          </a:p>
        </p:txBody>
      </p:sp>
      <p:sp>
        <p:nvSpPr>
          <p:cNvPr id="200" name="TextBox 199"/>
          <p:cNvSpPr txBox="1"/>
          <p:nvPr/>
        </p:nvSpPr>
        <p:spPr>
          <a:xfrm>
            <a:off x="7370086" y="5786289"/>
            <a:ext cx="1406402" cy="307777"/>
          </a:xfrm>
          <a:prstGeom prst="rect">
            <a:avLst/>
          </a:prstGeom>
          <a:noFill/>
        </p:spPr>
        <p:txBody>
          <a:bodyPr wrap="square" rtlCol="0">
            <a:spAutoFit/>
          </a:bodyPr>
          <a:lstStyle/>
          <a:p>
            <a:r>
              <a:rPr lang="en-US" sz="1400" dirty="0" smtClean="0">
                <a:solidFill>
                  <a:srgbClr val="960000"/>
                </a:solidFill>
                <a:latin typeface="Arial Narrow" pitchFamily="34" charset="0"/>
                <a:cs typeface="Arial" pitchFamily="34" charset="0"/>
              </a:rPr>
              <a:t>Ticagrelor 90 mg</a:t>
            </a:r>
          </a:p>
        </p:txBody>
      </p:sp>
      <p:sp>
        <p:nvSpPr>
          <p:cNvPr id="201" name="TextBox 200"/>
          <p:cNvSpPr txBox="1"/>
          <p:nvPr/>
        </p:nvSpPr>
        <p:spPr>
          <a:xfrm>
            <a:off x="7370086" y="6275467"/>
            <a:ext cx="1183122" cy="307777"/>
          </a:xfrm>
          <a:prstGeom prst="rect">
            <a:avLst/>
          </a:prstGeom>
          <a:noFill/>
        </p:spPr>
        <p:txBody>
          <a:bodyPr wrap="square" rtlCol="0">
            <a:spAutoFit/>
          </a:bodyPr>
          <a:lstStyle/>
          <a:p>
            <a:r>
              <a:rPr lang="en-US" sz="1400" dirty="0" smtClean="0">
                <a:solidFill>
                  <a:srgbClr val="7030A0"/>
                </a:solidFill>
                <a:latin typeface="Arial Narrow" pitchFamily="34" charset="0"/>
                <a:cs typeface="Arial" pitchFamily="34" charset="0"/>
              </a:rPr>
              <a:t>Pooled</a:t>
            </a:r>
          </a:p>
        </p:txBody>
      </p:sp>
      <p:sp>
        <p:nvSpPr>
          <p:cNvPr id="202" name="Rounded Rectangle 201"/>
          <p:cNvSpPr/>
          <p:nvPr/>
        </p:nvSpPr>
        <p:spPr>
          <a:xfrm>
            <a:off x="7037360" y="5755747"/>
            <a:ext cx="1733433" cy="847082"/>
          </a:xfrm>
          <a:prstGeom prst="round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4" name="TextBox 53"/>
          <p:cNvSpPr txBox="1"/>
          <p:nvPr/>
        </p:nvSpPr>
        <p:spPr>
          <a:xfrm>
            <a:off x="119270" y="3939496"/>
            <a:ext cx="2880320" cy="338554"/>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dirty="0" smtClean="0">
                <a:solidFill>
                  <a:srgbClr val="000000"/>
                </a:solidFill>
                <a:cs typeface="Arial" pitchFamily="34" charset="0"/>
              </a:rPr>
              <a:t>ICH or Fatal Bleeding</a:t>
            </a:r>
          </a:p>
        </p:txBody>
      </p:sp>
      <p:sp>
        <p:nvSpPr>
          <p:cNvPr id="55" name="Rectangle 54"/>
          <p:cNvSpPr/>
          <p:nvPr/>
        </p:nvSpPr>
        <p:spPr>
          <a:xfrm>
            <a:off x="2891648" y="3742542"/>
            <a:ext cx="154079" cy="154079"/>
          </a:xfrm>
          <a:prstGeom prst="rect">
            <a:avLst/>
          </a:prstGeom>
          <a:solidFill>
            <a:srgbClr val="96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6" name="Oval 55"/>
          <p:cNvSpPr/>
          <p:nvPr/>
        </p:nvSpPr>
        <p:spPr>
          <a:xfrm>
            <a:off x="3329493" y="4030314"/>
            <a:ext cx="160243" cy="16024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cxnSp>
        <p:nvCxnSpPr>
          <p:cNvPr id="57" name="Straight Connector 56"/>
          <p:cNvCxnSpPr/>
          <p:nvPr/>
        </p:nvCxnSpPr>
        <p:spPr>
          <a:xfrm flipV="1">
            <a:off x="2497612" y="4096987"/>
            <a:ext cx="1854694" cy="9342"/>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2201333" y="3801533"/>
            <a:ext cx="1943155" cy="4509"/>
          </a:xfrm>
          <a:prstGeom prst="line">
            <a:avLst/>
          </a:prstGeom>
          <a:ln w="25400">
            <a:solidFill>
              <a:srgbClr val="960000"/>
            </a:solidFill>
          </a:ln>
        </p:spPr>
        <p:style>
          <a:lnRef idx="1">
            <a:schemeClr val="accent1"/>
          </a:lnRef>
          <a:fillRef idx="0">
            <a:schemeClr val="accent1"/>
          </a:fillRef>
          <a:effectRef idx="0">
            <a:schemeClr val="accent1"/>
          </a:effectRef>
          <a:fontRef idx="minor">
            <a:schemeClr val="tx1"/>
          </a:fontRef>
        </p:style>
      </p:cxnSp>
      <p:sp>
        <p:nvSpPr>
          <p:cNvPr id="62" name="Diamond 61"/>
          <p:cNvSpPr/>
          <p:nvPr/>
        </p:nvSpPr>
        <p:spPr>
          <a:xfrm>
            <a:off x="2542838" y="4281375"/>
            <a:ext cx="1684777" cy="172092"/>
          </a:xfrm>
          <a:prstGeom prst="diamond">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4" name="TextBox 63"/>
          <p:cNvSpPr txBox="1"/>
          <p:nvPr/>
        </p:nvSpPr>
        <p:spPr>
          <a:xfrm>
            <a:off x="8136904" y="3957339"/>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0.92</a:t>
            </a:r>
            <a:endParaRPr lang="en-US" sz="1400" dirty="0">
              <a:solidFill>
                <a:srgbClr val="000000"/>
              </a:solidFill>
              <a:latin typeface="Arial" pitchFamily="34" charset="0"/>
              <a:cs typeface="Arial" pitchFamily="34" charset="0"/>
            </a:endParaRPr>
          </a:p>
        </p:txBody>
      </p:sp>
      <p:sp>
        <p:nvSpPr>
          <p:cNvPr id="65" name="TextBox 64"/>
          <p:cNvSpPr txBox="1"/>
          <p:nvPr/>
        </p:nvSpPr>
        <p:spPr>
          <a:xfrm>
            <a:off x="8136396" y="3685566"/>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0.69</a:t>
            </a:r>
            <a:endParaRPr lang="en-US" sz="1400" dirty="0">
              <a:solidFill>
                <a:srgbClr val="000000"/>
              </a:solidFill>
              <a:latin typeface="Arial" pitchFamily="34" charset="0"/>
              <a:cs typeface="Arial" pitchFamily="34" charset="0"/>
            </a:endParaRPr>
          </a:p>
        </p:txBody>
      </p:sp>
      <p:sp>
        <p:nvSpPr>
          <p:cNvPr id="66" name="TextBox 65"/>
          <p:cNvSpPr txBox="1"/>
          <p:nvPr/>
        </p:nvSpPr>
        <p:spPr>
          <a:xfrm>
            <a:off x="8136904" y="4225626"/>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0.78</a:t>
            </a:r>
            <a:endParaRPr lang="en-US" sz="1400" dirty="0">
              <a:solidFill>
                <a:srgbClr val="000000"/>
              </a:solidFill>
              <a:latin typeface="Arial" pitchFamily="34" charset="0"/>
              <a:cs typeface="Arial" pitchFamily="34" charset="0"/>
            </a:endParaRPr>
          </a:p>
        </p:txBody>
      </p:sp>
      <p:sp>
        <p:nvSpPr>
          <p:cNvPr id="70" name="TextBox 69"/>
          <p:cNvSpPr txBox="1"/>
          <p:nvPr/>
        </p:nvSpPr>
        <p:spPr>
          <a:xfrm>
            <a:off x="6588732" y="3685566"/>
            <a:ext cx="1619672"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0.83 (0.33 – 2.07)</a:t>
            </a:r>
            <a:endParaRPr lang="en-US" sz="1400" dirty="0">
              <a:solidFill>
                <a:srgbClr val="000000"/>
              </a:solidFill>
              <a:latin typeface="Arial" pitchFamily="34" charset="0"/>
              <a:cs typeface="Arial" pitchFamily="34" charset="0"/>
            </a:endParaRPr>
          </a:p>
        </p:txBody>
      </p:sp>
      <p:sp>
        <p:nvSpPr>
          <p:cNvPr id="71" name="TextBox 70"/>
          <p:cNvSpPr txBox="1"/>
          <p:nvPr/>
        </p:nvSpPr>
        <p:spPr>
          <a:xfrm>
            <a:off x="6588732" y="3957339"/>
            <a:ext cx="1619672"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0.96 (0.41 – 2.26)</a:t>
            </a:r>
            <a:endParaRPr lang="en-US" sz="1400" dirty="0">
              <a:solidFill>
                <a:srgbClr val="000000"/>
              </a:solidFill>
              <a:latin typeface="Arial" pitchFamily="34" charset="0"/>
              <a:cs typeface="Arial" pitchFamily="34" charset="0"/>
            </a:endParaRPr>
          </a:p>
        </p:txBody>
      </p:sp>
      <p:sp>
        <p:nvSpPr>
          <p:cNvPr id="72" name="TextBox 71"/>
          <p:cNvSpPr txBox="1"/>
          <p:nvPr/>
        </p:nvSpPr>
        <p:spPr>
          <a:xfrm>
            <a:off x="6588732" y="4225626"/>
            <a:ext cx="1619672"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0.90 (0.42 – 1.90)</a:t>
            </a:r>
            <a:endParaRPr lang="en-US" sz="1400" dirty="0">
              <a:solidFill>
                <a:srgbClr val="000000"/>
              </a:solidFill>
              <a:latin typeface="Arial" pitchFamily="34" charset="0"/>
              <a:cs typeface="Arial" pitchFamily="34" charset="0"/>
            </a:endParaRPr>
          </a:p>
        </p:txBody>
      </p:sp>
      <p:sp>
        <p:nvSpPr>
          <p:cNvPr id="73" name="TextBox 72"/>
          <p:cNvSpPr txBox="1"/>
          <p:nvPr/>
        </p:nvSpPr>
        <p:spPr>
          <a:xfrm>
            <a:off x="5112568" y="3957339"/>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0.7</a:t>
            </a:r>
            <a:endParaRPr lang="en-US" sz="1400" dirty="0">
              <a:solidFill>
                <a:srgbClr val="000000"/>
              </a:solidFill>
              <a:latin typeface="Arial" pitchFamily="34" charset="0"/>
              <a:cs typeface="Arial" pitchFamily="34" charset="0"/>
            </a:endParaRPr>
          </a:p>
        </p:txBody>
      </p:sp>
      <p:sp>
        <p:nvSpPr>
          <p:cNvPr id="74" name="TextBox 73"/>
          <p:cNvSpPr txBox="1"/>
          <p:nvPr/>
        </p:nvSpPr>
        <p:spPr>
          <a:xfrm>
            <a:off x="5112060" y="3685566"/>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0.5</a:t>
            </a:r>
            <a:endParaRPr lang="en-US" sz="1400" dirty="0">
              <a:solidFill>
                <a:srgbClr val="000000"/>
              </a:solidFill>
              <a:latin typeface="Arial" pitchFamily="34" charset="0"/>
              <a:cs typeface="Arial" pitchFamily="34" charset="0"/>
            </a:endParaRPr>
          </a:p>
        </p:txBody>
      </p:sp>
      <p:sp>
        <p:nvSpPr>
          <p:cNvPr id="75" name="TextBox 74"/>
          <p:cNvSpPr txBox="1"/>
          <p:nvPr/>
        </p:nvSpPr>
        <p:spPr>
          <a:xfrm>
            <a:off x="5112568" y="4225626"/>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0.6</a:t>
            </a:r>
            <a:endParaRPr lang="en-US" sz="1400" dirty="0">
              <a:solidFill>
                <a:srgbClr val="000000"/>
              </a:solidFill>
              <a:latin typeface="Arial" pitchFamily="34" charset="0"/>
              <a:cs typeface="Arial" pitchFamily="34" charset="0"/>
            </a:endParaRPr>
          </a:p>
        </p:txBody>
      </p:sp>
      <p:sp>
        <p:nvSpPr>
          <p:cNvPr id="76" name="TextBox 75"/>
          <p:cNvSpPr txBox="1"/>
          <p:nvPr/>
        </p:nvSpPr>
        <p:spPr>
          <a:xfrm>
            <a:off x="5832140" y="4218966"/>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0.6</a:t>
            </a:r>
            <a:endParaRPr lang="en-US" sz="1400" dirty="0">
              <a:solidFill>
                <a:srgbClr val="000000"/>
              </a:solidFill>
              <a:latin typeface="Arial" pitchFamily="34" charset="0"/>
              <a:cs typeface="Arial" pitchFamily="34" charset="0"/>
            </a:endParaRPr>
          </a:p>
        </p:txBody>
      </p:sp>
      <p:sp>
        <p:nvSpPr>
          <p:cNvPr id="80" name="TextBox 79"/>
          <p:cNvSpPr txBox="1"/>
          <p:nvPr/>
        </p:nvSpPr>
        <p:spPr>
          <a:xfrm>
            <a:off x="119270" y="4989404"/>
            <a:ext cx="2880320" cy="338554"/>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600" dirty="0" smtClean="0">
                <a:solidFill>
                  <a:srgbClr val="000000"/>
                </a:solidFill>
                <a:cs typeface="Arial" pitchFamily="34" charset="0"/>
              </a:rPr>
              <a:t>All-Cause mortality</a:t>
            </a:r>
          </a:p>
        </p:txBody>
      </p:sp>
      <p:sp>
        <p:nvSpPr>
          <p:cNvPr id="81" name="Rectangle 80"/>
          <p:cNvSpPr/>
          <p:nvPr/>
        </p:nvSpPr>
        <p:spPr>
          <a:xfrm>
            <a:off x="3032289" y="4780574"/>
            <a:ext cx="154079" cy="154079"/>
          </a:xfrm>
          <a:prstGeom prst="rect">
            <a:avLst/>
          </a:prstGeom>
          <a:solidFill>
            <a:srgbClr val="96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2" name="Oval 81"/>
          <p:cNvSpPr/>
          <p:nvPr/>
        </p:nvSpPr>
        <p:spPr>
          <a:xfrm>
            <a:off x="2908450" y="5068346"/>
            <a:ext cx="160243" cy="16024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cxnSp>
        <p:nvCxnSpPr>
          <p:cNvPr id="85" name="Straight Connector 84"/>
          <p:cNvCxnSpPr/>
          <p:nvPr/>
        </p:nvCxnSpPr>
        <p:spPr>
          <a:xfrm flipV="1">
            <a:off x="2387600" y="5136078"/>
            <a:ext cx="1406566" cy="11655"/>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2489149" y="4851437"/>
            <a:ext cx="1477209" cy="17446"/>
          </a:xfrm>
          <a:prstGeom prst="line">
            <a:avLst/>
          </a:prstGeom>
          <a:ln w="25400">
            <a:solidFill>
              <a:srgbClr val="960000"/>
            </a:solidFill>
          </a:ln>
        </p:spPr>
        <p:style>
          <a:lnRef idx="1">
            <a:schemeClr val="accent1"/>
          </a:lnRef>
          <a:fillRef idx="0">
            <a:schemeClr val="accent1"/>
          </a:fillRef>
          <a:effectRef idx="0">
            <a:schemeClr val="accent1"/>
          </a:effectRef>
          <a:fontRef idx="minor">
            <a:schemeClr val="tx1"/>
          </a:fontRef>
        </p:style>
      </p:cxnSp>
      <p:sp>
        <p:nvSpPr>
          <p:cNvPr id="88" name="Diamond 87"/>
          <p:cNvSpPr/>
          <p:nvPr/>
        </p:nvSpPr>
        <p:spPr>
          <a:xfrm>
            <a:off x="2570879" y="5331283"/>
            <a:ext cx="1157973" cy="146650"/>
          </a:xfrm>
          <a:prstGeom prst="diamond">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9" name="TextBox 88"/>
          <p:cNvSpPr txBox="1"/>
          <p:nvPr/>
        </p:nvSpPr>
        <p:spPr>
          <a:xfrm>
            <a:off x="8136904" y="5007247"/>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0.15</a:t>
            </a:r>
            <a:endParaRPr lang="en-US" sz="1400" dirty="0">
              <a:solidFill>
                <a:srgbClr val="000000"/>
              </a:solidFill>
              <a:latin typeface="Arial" pitchFamily="34" charset="0"/>
              <a:cs typeface="Arial" pitchFamily="34" charset="0"/>
            </a:endParaRPr>
          </a:p>
        </p:txBody>
      </p:sp>
      <p:sp>
        <p:nvSpPr>
          <p:cNvPr id="90" name="TextBox 89"/>
          <p:cNvSpPr txBox="1"/>
          <p:nvPr/>
        </p:nvSpPr>
        <p:spPr>
          <a:xfrm>
            <a:off x="8136396" y="4735474"/>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0.30</a:t>
            </a:r>
            <a:endParaRPr lang="en-US" sz="1400" dirty="0">
              <a:solidFill>
                <a:srgbClr val="000000"/>
              </a:solidFill>
              <a:latin typeface="Arial" pitchFamily="34" charset="0"/>
              <a:cs typeface="Arial" pitchFamily="34" charset="0"/>
            </a:endParaRPr>
          </a:p>
        </p:txBody>
      </p:sp>
      <p:sp>
        <p:nvSpPr>
          <p:cNvPr id="92" name="TextBox 91"/>
          <p:cNvSpPr txBox="1"/>
          <p:nvPr/>
        </p:nvSpPr>
        <p:spPr>
          <a:xfrm>
            <a:off x="8136904" y="5275534"/>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0.15</a:t>
            </a:r>
            <a:endParaRPr lang="en-US" sz="1400" dirty="0">
              <a:solidFill>
                <a:srgbClr val="000000"/>
              </a:solidFill>
              <a:latin typeface="Arial" pitchFamily="34" charset="0"/>
              <a:cs typeface="Arial" pitchFamily="34" charset="0"/>
            </a:endParaRPr>
          </a:p>
        </p:txBody>
      </p:sp>
      <p:sp>
        <p:nvSpPr>
          <p:cNvPr id="93" name="TextBox 92"/>
          <p:cNvSpPr txBox="1"/>
          <p:nvPr/>
        </p:nvSpPr>
        <p:spPr>
          <a:xfrm>
            <a:off x="6588732" y="4735474"/>
            <a:ext cx="1619672"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0.88 (0.70 – 1.12)</a:t>
            </a:r>
            <a:endParaRPr lang="en-US" sz="1400" dirty="0">
              <a:solidFill>
                <a:srgbClr val="000000"/>
              </a:solidFill>
              <a:latin typeface="Arial" pitchFamily="34" charset="0"/>
              <a:cs typeface="Arial" pitchFamily="34" charset="0"/>
            </a:endParaRPr>
          </a:p>
        </p:txBody>
      </p:sp>
      <p:sp>
        <p:nvSpPr>
          <p:cNvPr id="94" name="TextBox 93"/>
          <p:cNvSpPr txBox="1"/>
          <p:nvPr/>
        </p:nvSpPr>
        <p:spPr>
          <a:xfrm>
            <a:off x="6588732" y="5007247"/>
            <a:ext cx="1619672"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0.84 (0.66 – 1.06)</a:t>
            </a:r>
            <a:endParaRPr lang="en-US" sz="1400" dirty="0">
              <a:solidFill>
                <a:srgbClr val="000000"/>
              </a:solidFill>
              <a:latin typeface="Arial" pitchFamily="34" charset="0"/>
              <a:cs typeface="Arial" pitchFamily="34" charset="0"/>
            </a:endParaRPr>
          </a:p>
        </p:txBody>
      </p:sp>
      <p:sp>
        <p:nvSpPr>
          <p:cNvPr id="95" name="TextBox 94"/>
          <p:cNvSpPr txBox="1"/>
          <p:nvPr/>
        </p:nvSpPr>
        <p:spPr>
          <a:xfrm>
            <a:off x="6588732" y="5275534"/>
            <a:ext cx="1619672"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0.86 (0.70 – 1.05)</a:t>
            </a:r>
            <a:endParaRPr lang="en-US" sz="1400" dirty="0">
              <a:solidFill>
                <a:srgbClr val="000000"/>
              </a:solidFill>
              <a:latin typeface="Arial" pitchFamily="34" charset="0"/>
              <a:cs typeface="Arial" pitchFamily="34" charset="0"/>
            </a:endParaRPr>
          </a:p>
        </p:txBody>
      </p:sp>
      <p:sp>
        <p:nvSpPr>
          <p:cNvPr id="97" name="TextBox 96"/>
          <p:cNvSpPr txBox="1"/>
          <p:nvPr/>
        </p:nvSpPr>
        <p:spPr>
          <a:xfrm>
            <a:off x="5112568" y="5007247"/>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6.2</a:t>
            </a:r>
            <a:endParaRPr lang="en-US" sz="1400" dirty="0">
              <a:solidFill>
                <a:srgbClr val="000000"/>
              </a:solidFill>
              <a:latin typeface="Arial" pitchFamily="34" charset="0"/>
              <a:cs typeface="Arial" pitchFamily="34" charset="0"/>
            </a:endParaRPr>
          </a:p>
        </p:txBody>
      </p:sp>
      <p:sp>
        <p:nvSpPr>
          <p:cNvPr id="98" name="TextBox 97"/>
          <p:cNvSpPr txBox="1"/>
          <p:nvPr/>
        </p:nvSpPr>
        <p:spPr>
          <a:xfrm>
            <a:off x="5112060" y="4735474"/>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6.3</a:t>
            </a:r>
            <a:endParaRPr lang="en-US" sz="1400" dirty="0">
              <a:solidFill>
                <a:srgbClr val="000000"/>
              </a:solidFill>
              <a:latin typeface="Arial" pitchFamily="34" charset="0"/>
              <a:cs typeface="Arial" pitchFamily="34" charset="0"/>
            </a:endParaRPr>
          </a:p>
        </p:txBody>
      </p:sp>
      <p:sp>
        <p:nvSpPr>
          <p:cNvPr id="99" name="TextBox 98"/>
          <p:cNvSpPr txBox="1"/>
          <p:nvPr/>
        </p:nvSpPr>
        <p:spPr>
          <a:xfrm>
            <a:off x="5112568" y="5275534"/>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6.2</a:t>
            </a:r>
            <a:endParaRPr lang="en-US" sz="1400" dirty="0">
              <a:solidFill>
                <a:srgbClr val="000000"/>
              </a:solidFill>
              <a:latin typeface="Arial" pitchFamily="34" charset="0"/>
              <a:cs typeface="Arial" pitchFamily="34" charset="0"/>
            </a:endParaRPr>
          </a:p>
        </p:txBody>
      </p:sp>
      <p:sp>
        <p:nvSpPr>
          <p:cNvPr id="107" name="TextBox 106"/>
          <p:cNvSpPr txBox="1"/>
          <p:nvPr/>
        </p:nvSpPr>
        <p:spPr>
          <a:xfrm>
            <a:off x="5832140" y="5278399"/>
            <a:ext cx="863588" cy="307777"/>
          </a:xfrm>
          <a:prstGeom prst="rect">
            <a:avLst/>
          </a:prstGeom>
          <a:noFill/>
        </p:spPr>
        <p:txBody>
          <a:bodyPr wrap="square" rtlCol="0">
            <a:spAutoFit/>
          </a:bodyPr>
          <a:lstStyle/>
          <a:p>
            <a:pPr algn="ctr"/>
            <a:r>
              <a:rPr lang="en-US" sz="1400" dirty="0" smtClean="0">
                <a:solidFill>
                  <a:srgbClr val="000000"/>
                </a:solidFill>
                <a:latin typeface="Arial" pitchFamily="34" charset="0"/>
                <a:cs typeface="Arial" pitchFamily="34" charset="0"/>
              </a:rPr>
              <a:t>7.1</a:t>
            </a:r>
            <a:endParaRPr lang="en-US" sz="1400" dirty="0">
              <a:solidFill>
                <a:srgbClr val="000000"/>
              </a:solidFill>
              <a:latin typeface="Arial" pitchFamily="34" charset="0"/>
              <a:cs typeface="Arial" pitchFamily="34" charset="0"/>
            </a:endParaRPr>
          </a:p>
        </p:txBody>
      </p:sp>
      <p:cxnSp>
        <p:nvCxnSpPr>
          <p:cNvPr id="135" name="Straight Connector 134"/>
          <p:cNvCxnSpPr/>
          <p:nvPr/>
        </p:nvCxnSpPr>
        <p:spPr>
          <a:xfrm>
            <a:off x="4596371" y="5889741"/>
            <a:ext cx="1361" cy="2313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2922247" y="5889741"/>
            <a:ext cx="1361" cy="2313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8" name="TextBox 137"/>
          <p:cNvSpPr txBox="1"/>
          <p:nvPr/>
        </p:nvSpPr>
        <p:spPr>
          <a:xfrm>
            <a:off x="4215823" y="6091315"/>
            <a:ext cx="792088" cy="30777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dirty="0" smtClean="0">
                <a:solidFill>
                  <a:srgbClr val="000000"/>
                </a:solidFill>
                <a:cs typeface="Arial" pitchFamily="34" charset="0"/>
              </a:rPr>
              <a:t>3.0</a:t>
            </a:r>
          </a:p>
        </p:txBody>
      </p:sp>
      <p:sp>
        <p:nvSpPr>
          <p:cNvPr id="139" name="TextBox 138"/>
          <p:cNvSpPr txBox="1"/>
          <p:nvPr/>
        </p:nvSpPr>
        <p:spPr>
          <a:xfrm>
            <a:off x="2489381" y="6091315"/>
            <a:ext cx="792088" cy="30777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dirty="0" smtClean="0">
                <a:solidFill>
                  <a:srgbClr val="000000"/>
                </a:solidFill>
                <a:cs typeface="Arial" pitchFamily="34" charset="0"/>
              </a:rPr>
              <a:t>0.8</a:t>
            </a:r>
          </a:p>
        </p:txBody>
      </p:sp>
    </p:spTree>
    <p:extLst>
      <p:ext uri="{BB962C8B-B14F-4D97-AF65-F5344CB8AC3E}">
        <p14:creationId xmlns:p14="http://schemas.microsoft.com/office/powerpoint/2010/main" val="19566628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solidFill>
                  <a:srgbClr val="C00000"/>
                </a:solidFill>
              </a:rPr>
              <a:t>Limitations</a:t>
            </a:r>
            <a:endParaRPr lang="en-US" dirty="0">
              <a:solidFill>
                <a:srgbClr val="C00000"/>
              </a:solidFill>
            </a:endParaRPr>
          </a:p>
        </p:txBody>
      </p:sp>
      <p:sp>
        <p:nvSpPr>
          <p:cNvPr id="6" name="Content Placeholder 5"/>
          <p:cNvSpPr>
            <a:spLocks noGrp="1"/>
          </p:cNvSpPr>
          <p:nvPr>
            <p:ph idx="1"/>
          </p:nvPr>
        </p:nvSpPr>
        <p:spPr>
          <a:xfrm>
            <a:off x="301925" y="1276709"/>
            <a:ext cx="8479766" cy="4848046"/>
          </a:xfrm>
        </p:spPr>
        <p:txBody>
          <a:bodyPr/>
          <a:lstStyle/>
          <a:p>
            <a:pPr marL="514350" indent="-514350">
              <a:lnSpc>
                <a:spcPct val="150000"/>
              </a:lnSpc>
            </a:pPr>
            <a:r>
              <a:rPr lang="en-US" sz="2400" b="1" dirty="0" smtClean="0"/>
              <a:t>The study was not powered for subgroups or for individual endpoints</a:t>
            </a:r>
          </a:p>
          <a:p>
            <a:pPr marL="514350" indent="-514350">
              <a:lnSpc>
                <a:spcPct val="150000"/>
              </a:lnSpc>
            </a:pPr>
            <a:r>
              <a:rPr lang="en-US" sz="2400" b="1" dirty="0" smtClean="0"/>
              <a:t>No adjustments were made for multiple comparisons and therefore the reductions in cardiac death should be viewed as hypothesis generating</a:t>
            </a:r>
          </a:p>
          <a:p>
            <a:pPr marL="514350" indent="-514350">
              <a:lnSpc>
                <a:spcPct val="150000"/>
              </a:lnSpc>
            </a:pPr>
            <a:r>
              <a:rPr lang="en-US" sz="2400" b="1" dirty="0" smtClean="0"/>
              <a:t>Duration of diabetes or levels of glycemic control were not captured</a:t>
            </a:r>
          </a:p>
          <a:p>
            <a:pPr marL="514350" indent="-514350">
              <a:lnSpc>
                <a:spcPct val="150000"/>
              </a:lnSpc>
            </a:pPr>
            <a:endParaRPr lang="en-US" sz="2400" b="1"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Title 16"/>
          <p:cNvSpPr>
            <a:spLocks noGrp="1"/>
          </p:cNvSpPr>
          <p:nvPr>
            <p:ph type="title" idx="4294967295"/>
          </p:nvPr>
        </p:nvSpPr>
        <p:spPr>
          <a:xfrm>
            <a:off x="309563" y="274638"/>
            <a:ext cx="8415337" cy="511175"/>
          </a:xfrm>
        </p:spPr>
        <p:txBody>
          <a:bodyPr/>
          <a:lstStyle/>
          <a:p>
            <a:r>
              <a:rPr lang="en-US" altLang="en-US" dirty="0" smtClean="0"/>
              <a:t>THEMIS</a:t>
            </a:r>
          </a:p>
        </p:txBody>
      </p:sp>
      <p:sp>
        <p:nvSpPr>
          <p:cNvPr id="163843" name="Rectangle 10"/>
          <p:cNvSpPr>
            <a:spLocks noChangeArrowheads="1"/>
          </p:cNvSpPr>
          <p:nvPr/>
        </p:nvSpPr>
        <p:spPr bwMode="auto">
          <a:xfrm>
            <a:off x="468313" y="115888"/>
            <a:ext cx="867568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spcBef>
                <a:spcPct val="20000"/>
              </a:spcBef>
              <a:buChar char="•"/>
              <a:defRPr sz="2400" b="1">
                <a:solidFill>
                  <a:schemeClr val="bg1"/>
                </a:solidFill>
                <a:latin typeface="Arial" pitchFamily="34" charset="0"/>
              </a:defRPr>
            </a:lvl1pPr>
            <a:lvl2pPr marL="742950" indent="-285750" defTabSz="457200" eaLnBrk="0" hangingPunct="0">
              <a:spcBef>
                <a:spcPct val="20000"/>
              </a:spcBef>
              <a:buChar char="–"/>
              <a:defRPr sz="2400" b="1">
                <a:solidFill>
                  <a:schemeClr val="bg1"/>
                </a:solidFill>
                <a:latin typeface="Arial" pitchFamily="34" charset="0"/>
              </a:defRPr>
            </a:lvl2pPr>
            <a:lvl3pPr marL="1143000" indent="-228600" defTabSz="457200" eaLnBrk="0" hangingPunct="0">
              <a:spcBef>
                <a:spcPct val="20000"/>
              </a:spcBef>
              <a:buChar char="•"/>
              <a:defRPr sz="2400" b="1">
                <a:solidFill>
                  <a:schemeClr val="bg1"/>
                </a:solidFill>
                <a:latin typeface="Arial" pitchFamily="34" charset="0"/>
              </a:defRPr>
            </a:lvl3pPr>
            <a:lvl4pPr marL="1600200" indent="-228600" defTabSz="457200" eaLnBrk="0" hangingPunct="0">
              <a:spcBef>
                <a:spcPct val="20000"/>
              </a:spcBef>
              <a:buChar char="–"/>
              <a:defRPr sz="2400" b="1">
                <a:solidFill>
                  <a:schemeClr val="bg1"/>
                </a:solidFill>
                <a:latin typeface="Arial" pitchFamily="34" charset="0"/>
              </a:defRPr>
            </a:lvl4pPr>
            <a:lvl5pPr marL="2057400" indent="-228600" defTabSz="457200" eaLnBrk="0" hangingPunct="0">
              <a:spcBef>
                <a:spcPct val="20000"/>
              </a:spcBef>
              <a:buChar char="»"/>
              <a:defRPr sz="2400" b="1">
                <a:solidFill>
                  <a:schemeClr val="bg1"/>
                </a:solidFill>
                <a:latin typeface="Arial" pitchFamily="34" charset="0"/>
              </a:defRPr>
            </a:lvl5pPr>
            <a:lvl6pPr marL="2514600" indent="-228600" defTabSz="457200" eaLnBrk="0" fontAlgn="base" hangingPunct="0">
              <a:spcBef>
                <a:spcPct val="20000"/>
              </a:spcBef>
              <a:spcAft>
                <a:spcPct val="0"/>
              </a:spcAft>
              <a:buChar char="»"/>
              <a:defRPr sz="2400" b="1">
                <a:solidFill>
                  <a:schemeClr val="bg1"/>
                </a:solidFill>
                <a:latin typeface="Arial" pitchFamily="34" charset="0"/>
              </a:defRPr>
            </a:lvl6pPr>
            <a:lvl7pPr marL="2971800" indent="-228600" defTabSz="457200" eaLnBrk="0" fontAlgn="base" hangingPunct="0">
              <a:spcBef>
                <a:spcPct val="20000"/>
              </a:spcBef>
              <a:spcAft>
                <a:spcPct val="0"/>
              </a:spcAft>
              <a:buChar char="»"/>
              <a:defRPr sz="2400" b="1">
                <a:solidFill>
                  <a:schemeClr val="bg1"/>
                </a:solidFill>
                <a:latin typeface="Arial" pitchFamily="34" charset="0"/>
              </a:defRPr>
            </a:lvl7pPr>
            <a:lvl8pPr marL="3429000" indent="-228600" defTabSz="457200" eaLnBrk="0" fontAlgn="base" hangingPunct="0">
              <a:spcBef>
                <a:spcPct val="20000"/>
              </a:spcBef>
              <a:spcAft>
                <a:spcPct val="0"/>
              </a:spcAft>
              <a:buChar char="»"/>
              <a:defRPr sz="2400" b="1">
                <a:solidFill>
                  <a:schemeClr val="bg1"/>
                </a:solidFill>
                <a:latin typeface="Arial" pitchFamily="34" charset="0"/>
              </a:defRPr>
            </a:lvl8pPr>
            <a:lvl9pPr marL="3886200" indent="-228600" defTabSz="457200" eaLnBrk="0" fontAlgn="base" hangingPunct="0">
              <a:spcBef>
                <a:spcPct val="20000"/>
              </a:spcBef>
              <a:spcAft>
                <a:spcPct val="0"/>
              </a:spcAft>
              <a:buChar char="»"/>
              <a:defRPr sz="2400" b="1">
                <a:solidFill>
                  <a:schemeClr val="bg1"/>
                </a:solidFill>
                <a:latin typeface="Arial" pitchFamily="34" charset="0"/>
              </a:defRPr>
            </a:lvl9pPr>
          </a:lstStyle>
          <a:p>
            <a:pPr algn="ctr">
              <a:spcBef>
                <a:spcPct val="0"/>
              </a:spcBef>
              <a:buFontTx/>
              <a:buNone/>
            </a:pPr>
            <a:endParaRPr lang="sv-SE" altLang="en-US" sz="3200" b="0" i="1">
              <a:solidFill>
                <a:srgbClr val="FFFF00"/>
              </a:solidFill>
              <a:latin typeface="Calibri" pitchFamily="34" charset="0"/>
              <a:ea typeface="MS PGothic" pitchFamily="34" charset="-128"/>
            </a:endParaRPr>
          </a:p>
        </p:txBody>
      </p:sp>
      <p:sp>
        <p:nvSpPr>
          <p:cNvPr id="163844" name="AutoShape 2"/>
          <p:cNvSpPr>
            <a:spLocks noChangeArrowheads="1"/>
          </p:cNvSpPr>
          <p:nvPr/>
        </p:nvSpPr>
        <p:spPr bwMode="blackWhite">
          <a:xfrm>
            <a:off x="1044574" y="5306784"/>
            <a:ext cx="7892597" cy="1150938"/>
          </a:xfrm>
          <a:prstGeom prst="roundRect">
            <a:avLst>
              <a:gd name="adj" fmla="val 16667"/>
            </a:avLst>
          </a:prstGeom>
          <a:noFill/>
          <a:ln w="2857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defTabSz="457200" eaLnBrk="0" hangingPunct="0">
              <a:spcBef>
                <a:spcPct val="20000"/>
              </a:spcBef>
              <a:buChar char="•"/>
              <a:tabLst>
                <a:tab pos="2328863" algn="l"/>
              </a:tabLst>
              <a:defRPr sz="2400" b="1">
                <a:solidFill>
                  <a:schemeClr val="bg1"/>
                </a:solidFill>
                <a:latin typeface="Arial" pitchFamily="34" charset="0"/>
              </a:defRPr>
            </a:lvl1pPr>
            <a:lvl2pPr marL="742950" indent="-285750" defTabSz="457200" eaLnBrk="0" hangingPunct="0">
              <a:spcBef>
                <a:spcPct val="20000"/>
              </a:spcBef>
              <a:buChar char="–"/>
              <a:tabLst>
                <a:tab pos="2328863" algn="l"/>
              </a:tabLst>
              <a:defRPr sz="2400" b="1">
                <a:solidFill>
                  <a:schemeClr val="bg1"/>
                </a:solidFill>
                <a:latin typeface="Arial" pitchFamily="34" charset="0"/>
              </a:defRPr>
            </a:lvl2pPr>
            <a:lvl3pPr marL="1143000" indent="-228600" defTabSz="457200" eaLnBrk="0" hangingPunct="0">
              <a:spcBef>
                <a:spcPct val="20000"/>
              </a:spcBef>
              <a:buChar char="•"/>
              <a:tabLst>
                <a:tab pos="2328863" algn="l"/>
              </a:tabLst>
              <a:defRPr sz="2400" b="1">
                <a:solidFill>
                  <a:schemeClr val="bg1"/>
                </a:solidFill>
                <a:latin typeface="Arial" pitchFamily="34" charset="0"/>
              </a:defRPr>
            </a:lvl3pPr>
            <a:lvl4pPr marL="1600200" indent="-228600" defTabSz="457200" eaLnBrk="0" hangingPunct="0">
              <a:spcBef>
                <a:spcPct val="20000"/>
              </a:spcBef>
              <a:buChar char="–"/>
              <a:tabLst>
                <a:tab pos="2328863" algn="l"/>
              </a:tabLst>
              <a:defRPr sz="2400" b="1">
                <a:solidFill>
                  <a:schemeClr val="bg1"/>
                </a:solidFill>
                <a:latin typeface="Arial" pitchFamily="34" charset="0"/>
              </a:defRPr>
            </a:lvl4pPr>
            <a:lvl5pPr marL="2057400" indent="-228600" defTabSz="457200" eaLnBrk="0" hangingPunct="0">
              <a:spcBef>
                <a:spcPct val="20000"/>
              </a:spcBef>
              <a:buChar char="»"/>
              <a:tabLst>
                <a:tab pos="2328863" algn="l"/>
              </a:tabLst>
              <a:defRPr sz="2400" b="1">
                <a:solidFill>
                  <a:schemeClr val="bg1"/>
                </a:solidFill>
                <a:latin typeface="Arial" pitchFamily="34" charset="0"/>
              </a:defRPr>
            </a:lvl5pPr>
            <a:lvl6pPr marL="2514600" indent="-228600" defTabSz="457200" eaLnBrk="0" fontAlgn="base" hangingPunct="0">
              <a:spcBef>
                <a:spcPct val="20000"/>
              </a:spcBef>
              <a:spcAft>
                <a:spcPct val="0"/>
              </a:spcAft>
              <a:buChar char="»"/>
              <a:tabLst>
                <a:tab pos="2328863" algn="l"/>
              </a:tabLst>
              <a:defRPr sz="2400" b="1">
                <a:solidFill>
                  <a:schemeClr val="bg1"/>
                </a:solidFill>
                <a:latin typeface="Arial" pitchFamily="34" charset="0"/>
              </a:defRPr>
            </a:lvl6pPr>
            <a:lvl7pPr marL="2971800" indent="-228600" defTabSz="457200" eaLnBrk="0" fontAlgn="base" hangingPunct="0">
              <a:spcBef>
                <a:spcPct val="20000"/>
              </a:spcBef>
              <a:spcAft>
                <a:spcPct val="0"/>
              </a:spcAft>
              <a:buChar char="»"/>
              <a:tabLst>
                <a:tab pos="2328863" algn="l"/>
              </a:tabLst>
              <a:defRPr sz="2400" b="1">
                <a:solidFill>
                  <a:schemeClr val="bg1"/>
                </a:solidFill>
                <a:latin typeface="Arial" pitchFamily="34" charset="0"/>
              </a:defRPr>
            </a:lvl7pPr>
            <a:lvl8pPr marL="3429000" indent="-228600" defTabSz="457200" eaLnBrk="0" fontAlgn="base" hangingPunct="0">
              <a:spcBef>
                <a:spcPct val="20000"/>
              </a:spcBef>
              <a:spcAft>
                <a:spcPct val="0"/>
              </a:spcAft>
              <a:buChar char="»"/>
              <a:tabLst>
                <a:tab pos="2328863" algn="l"/>
              </a:tabLst>
              <a:defRPr sz="2400" b="1">
                <a:solidFill>
                  <a:schemeClr val="bg1"/>
                </a:solidFill>
                <a:latin typeface="Arial" pitchFamily="34" charset="0"/>
              </a:defRPr>
            </a:lvl8pPr>
            <a:lvl9pPr marL="3886200" indent="-228600" defTabSz="457200" eaLnBrk="0" fontAlgn="base" hangingPunct="0">
              <a:spcBef>
                <a:spcPct val="20000"/>
              </a:spcBef>
              <a:spcAft>
                <a:spcPct val="0"/>
              </a:spcAft>
              <a:buChar char="»"/>
              <a:tabLst>
                <a:tab pos="2328863" algn="l"/>
              </a:tabLst>
              <a:defRPr sz="2400" b="1">
                <a:solidFill>
                  <a:schemeClr val="bg1"/>
                </a:solidFill>
                <a:latin typeface="Arial" pitchFamily="34" charset="0"/>
              </a:defRPr>
            </a:lvl9pPr>
          </a:lstStyle>
          <a:p>
            <a:pPr>
              <a:spcBef>
                <a:spcPct val="30000"/>
              </a:spcBef>
              <a:buFontTx/>
              <a:buNone/>
            </a:pPr>
            <a:r>
              <a:rPr lang="en-US" altLang="en-US" sz="1600" i="1" dirty="0">
                <a:solidFill>
                  <a:schemeClr val="tx1"/>
                </a:solidFill>
                <a:latin typeface="Calibri" pitchFamily="34" charset="0"/>
                <a:ea typeface="MS PGothic" pitchFamily="34" charset="-128"/>
              </a:rPr>
              <a:t>Primary endpoint : Composite of CV death, </a:t>
            </a:r>
            <a:r>
              <a:rPr lang="en-US" altLang="en-US" sz="1600" i="1" dirty="0" smtClean="0">
                <a:solidFill>
                  <a:schemeClr val="tx1"/>
                </a:solidFill>
                <a:latin typeface="Calibri" pitchFamily="34" charset="0"/>
                <a:ea typeface="MS PGothic" pitchFamily="34" charset="-128"/>
              </a:rPr>
              <a:t>MI, </a:t>
            </a:r>
            <a:r>
              <a:rPr lang="en-US" altLang="en-US" sz="1600" i="1" dirty="0">
                <a:solidFill>
                  <a:schemeClr val="tx1"/>
                </a:solidFill>
                <a:latin typeface="Calibri" pitchFamily="34" charset="0"/>
                <a:ea typeface="MS PGothic" pitchFamily="34" charset="-128"/>
              </a:rPr>
              <a:t>or stroke</a:t>
            </a:r>
          </a:p>
          <a:p>
            <a:pPr>
              <a:spcBef>
                <a:spcPct val="30000"/>
              </a:spcBef>
              <a:buFontTx/>
              <a:buNone/>
            </a:pPr>
            <a:r>
              <a:rPr lang="en-US" altLang="en-US" sz="1600" i="1" dirty="0">
                <a:solidFill>
                  <a:schemeClr val="tx1"/>
                </a:solidFill>
                <a:latin typeface="Calibri" pitchFamily="34" charset="0"/>
                <a:ea typeface="MS PGothic" pitchFamily="34" charset="-128"/>
              </a:rPr>
              <a:t>Secondary endpoint: Composite of all-cause death, </a:t>
            </a:r>
            <a:r>
              <a:rPr lang="en-US" altLang="en-US" sz="1600" i="1" dirty="0" smtClean="0">
                <a:solidFill>
                  <a:schemeClr val="tx1"/>
                </a:solidFill>
                <a:latin typeface="Calibri" pitchFamily="34" charset="0"/>
                <a:ea typeface="MS PGothic" pitchFamily="34" charset="-128"/>
              </a:rPr>
              <a:t>MI, </a:t>
            </a:r>
            <a:r>
              <a:rPr lang="en-US" altLang="en-US" sz="1600" i="1" dirty="0">
                <a:solidFill>
                  <a:schemeClr val="tx1"/>
                </a:solidFill>
                <a:latin typeface="Calibri" pitchFamily="34" charset="0"/>
                <a:ea typeface="MS PGothic" pitchFamily="34" charset="-128"/>
              </a:rPr>
              <a:t>or stroke; CV death; </a:t>
            </a:r>
            <a:r>
              <a:rPr lang="en-US" altLang="en-US" sz="1600" i="1" dirty="0" smtClean="0">
                <a:solidFill>
                  <a:schemeClr val="tx1"/>
                </a:solidFill>
                <a:latin typeface="Calibri" pitchFamily="34" charset="0"/>
                <a:ea typeface="MS PGothic" pitchFamily="34" charset="-128"/>
              </a:rPr>
              <a:t>all-cause </a:t>
            </a:r>
            <a:r>
              <a:rPr lang="en-US" altLang="en-US" sz="1600" i="1" dirty="0">
                <a:solidFill>
                  <a:schemeClr val="tx1"/>
                </a:solidFill>
                <a:latin typeface="Calibri" pitchFamily="34" charset="0"/>
                <a:ea typeface="MS PGothic" pitchFamily="34" charset="-128"/>
              </a:rPr>
              <a:t>death</a:t>
            </a:r>
          </a:p>
          <a:p>
            <a:pPr>
              <a:spcBef>
                <a:spcPct val="30000"/>
              </a:spcBef>
              <a:buFontTx/>
              <a:buNone/>
            </a:pPr>
            <a:r>
              <a:rPr lang="en-US" altLang="en-US" sz="1600" i="1" dirty="0">
                <a:solidFill>
                  <a:schemeClr val="tx1"/>
                </a:solidFill>
                <a:latin typeface="Calibri" pitchFamily="34" charset="0"/>
                <a:ea typeface="MS PGothic" pitchFamily="34" charset="-128"/>
              </a:rPr>
              <a:t>Primary safety: TIMI </a:t>
            </a:r>
            <a:r>
              <a:rPr lang="en-US" altLang="en-US" sz="1600" i="1" dirty="0" smtClean="0">
                <a:solidFill>
                  <a:schemeClr val="tx1"/>
                </a:solidFill>
                <a:latin typeface="Calibri" pitchFamily="34" charset="0"/>
                <a:ea typeface="MS PGothic" pitchFamily="34" charset="-128"/>
              </a:rPr>
              <a:t>major </a:t>
            </a:r>
            <a:r>
              <a:rPr lang="en-US" altLang="en-US" sz="1600" i="1" dirty="0">
                <a:solidFill>
                  <a:schemeClr val="tx1"/>
                </a:solidFill>
                <a:latin typeface="Calibri" pitchFamily="34" charset="0"/>
                <a:ea typeface="MS PGothic" pitchFamily="34" charset="-128"/>
              </a:rPr>
              <a:t>bleeding</a:t>
            </a:r>
          </a:p>
        </p:txBody>
      </p:sp>
      <p:sp>
        <p:nvSpPr>
          <p:cNvPr id="163845" name="AutoShape 3"/>
          <p:cNvSpPr>
            <a:spLocks noChangeArrowheads="1"/>
          </p:cNvSpPr>
          <p:nvPr/>
        </p:nvSpPr>
        <p:spPr bwMode="blackWhite">
          <a:xfrm>
            <a:off x="1116013" y="4795838"/>
            <a:ext cx="6840537" cy="363537"/>
          </a:xfrm>
          <a:prstGeom prst="roundRect">
            <a:avLst>
              <a:gd name="adj" fmla="val 16667"/>
            </a:avLst>
          </a:prstGeom>
          <a:noFill/>
          <a:ln w="28575" cap="rnd">
            <a:solidFill>
              <a:schemeClr val="accent1"/>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defTabSz="457200" eaLnBrk="0" hangingPunct="0">
              <a:spcBef>
                <a:spcPct val="20000"/>
              </a:spcBef>
              <a:buChar char="•"/>
              <a:defRPr sz="2400" b="1">
                <a:solidFill>
                  <a:schemeClr val="bg1"/>
                </a:solidFill>
                <a:latin typeface="Arial" pitchFamily="34" charset="0"/>
              </a:defRPr>
            </a:lvl1pPr>
            <a:lvl2pPr marL="742950" indent="-285750" defTabSz="457200" eaLnBrk="0" hangingPunct="0">
              <a:spcBef>
                <a:spcPct val="20000"/>
              </a:spcBef>
              <a:buChar char="–"/>
              <a:defRPr sz="2400" b="1">
                <a:solidFill>
                  <a:schemeClr val="bg1"/>
                </a:solidFill>
                <a:latin typeface="Arial" pitchFamily="34" charset="0"/>
              </a:defRPr>
            </a:lvl2pPr>
            <a:lvl3pPr marL="1143000" indent="-228600" defTabSz="457200" eaLnBrk="0" hangingPunct="0">
              <a:spcBef>
                <a:spcPct val="20000"/>
              </a:spcBef>
              <a:buChar char="•"/>
              <a:defRPr sz="2400" b="1">
                <a:solidFill>
                  <a:schemeClr val="bg1"/>
                </a:solidFill>
                <a:latin typeface="Arial" pitchFamily="34" charset="0"/>
              </a:defRPr>
            </a:lvl3pPr>
            <a:lvl4pPr marL="1600200" indent="-228600" defTabSz="457200" eaLnBrk="0" hangingPunct="0">
              <a:spcBef>
                <a:spcPct val="20000"/>
              </a:spcBef>
              <a:buChar char="–"/>
              <a:defRPr sz="2400" b="1">
                <a:solidFill>
                  <a:schemeClr val="bg1"/>
                </a:solidFill>
                <a:latin typeface="Arial" pitchFamily="34" charset="0"/>
              </a:defRPr>
            </a:lvl4pPr>
            <a:lvl5pPr marL="2057400" indent="-228600" defTabSz="457200" eaLnBrk="0" hangingPunct="0">
              <a:spcBef>
                <a:spcPct val="20000"/>
              </a:spcBef>
              <a:buChar char="»"/>
              <a:defRPr sz="2400" b="1">
                <a:solidFill>
                  <a:schemeClr val="bg1"/>
                </a:solidFill>
                <a:latin typeface="Arial" pitchFamily="34" charset="0"/>
              </a:defRPr>
            </a:lvl5pPr>
            <a:lvl6pPr marL="2514600" indent="-228600" defTabSz="457200" eaLnBrk="0" fontAlgn="base" hangingPunct="0">
              <a:spcBef>
                <a:spcPct val="20000"/>
              </a:spcBef>
              <a:spcAft>
                <a:spcPct val="0"/>
              </a:spcAft>
              <a:buChar char="»"/>
              <a:defRPr sz="2400" b="1">
                <a:solidFill>
                  <a:schemeClr val="bg1"/>
                </a:solidFill>
                <a:latin typeface="Arial" pitchFamily="34" charset="0"/>
              </a:defRPr>
            </a:lvl6pPr>
            <a:lvl7pPr marL="2971800" indent="-228600" defTabSz="457200" eaLnBrk="0" fontAlgn="base" hangingPunct="0">
              <a:spcBef>
                <a:spcPct val="20000"/>
              </a:spcBef>
              <a:spcAft>
                <a:spcPct val="0"/>
              </a:spcAft>
              <a:buChar char="»"/>
              <a:defRPr sz="2400" b="1">
                <a:solidFill>
                  <a:schemeClr val="bg1"/>
                </a:solidFill>
                <a:latin typeface="Arial" pitchFamily="34" charset="0"/>
              </a:defRPr>
            </a:lvl7pPr>
            <a:lvl8pPr marL="3429000" indent="-228600" defTabSz="457200" eaLnBrk="0" fontAlgn="base" hangingPunct="0">
              <a:spcBef>
                <a:spcPct val="20000"/>
              </a:spcBef>
              <a:spcAft>
                <a:spcPct val="0"/>
              </a:spcAft>
              <a:buChar char="»"/>
              <a:defRPr sz="2400" b="1">
                <a:solidFill>
                  <a:schemeClr val="bg1"/>
                </a:solidFill>
                <a:latin typeface="Arial" pitchFamily="34" charset="0"/>
              </a:defRPr>
            </a:lvl8pPr>
            <a:lvl9pPr marL="3886200" indent="-228600" defTabSz="457200" eaLnBrk="0" fontAlgn="base" hangingPunct="0">
              <a:spcBef>
                <a:spcPct val="20000"/>
              </a:spcBef>
              <a:spcAft>
                <a:spcPct val="0"/>
              </a:spcAft>
              <a:buChar char="»"/>
              <a:defRPr sz="2400" b="1">
                <a:solidFill>
                  <a:schemeClr val="bg1"/>
                </a:solidFill>
                <a:latin typeface="Arial" pitchFamily="34" charset="0"/>
              </a:defRPr>
            </a:lvl9pPr>
          </a:lstStyle>
          <a:p>
            <a:pPr algn="ctr">
              <a:lnSpc>
                <a:spcPct val="95000"/>
              </a:lnSpc>
              <a:spcBef>
                <a:spcPct val="0"/>
              </a:spcBef>
              <a:buFontTx/>
              <a:buNone/>
            </a:pPr>
            <a:r>
              <a:rPr lang="en-US" altLang="en-US" sz="1400" i="1" dirty="0">
                <a:solidFill>
                  <a:schemeClr val="tx1"/>
                </a:solidFill>
                <a:latin typeface="Calibri" pitchFamily="34" charset="0"/>
                <a:ea typeface="MS PGothic" pitchFamily="34" charset="-128"/>
              </a:rPr>
              <a:t>Event driven study; </a:t>
            </a:r>
            <a:r>
              <a:rPr lang="en-US" altLang="en-US" sz="1400" i="1" dirty="0" smtClean="0">
                <a:solidFill>
                  <a:schemeClr val="tx1"/>
                </a:solidFill>
                <a:latin typeface="Calibri" pitchFamily="34" charset="0"/>
                <a:ea typeface="MS PGothic" pitchFamily="34" charset="-128"/>
              </a:rPr>
              <a:t>1034 CV </a:t>
            </a:r>
            <a:r>
              <a:rPr lang="en-US" altLang="en-US" sz="1400" i="1" dirty="0">
                <a:solidFill>
                  <a:schemeClr val="tx1"/>
                </a:solidFill>
                <a:latin typeface="Calibri" pitchFamily="34" charset="0"/>
                <a:ea typeface="MS PGothic" pitchFamily="34" charset="-128"/>
              </a:rPr>
              <a:t>events </a:t>
            </a:r>
            <a:r>
              <a:rPr lang="en-US" altLang="en-US" sz="1400" i="1" dirty="0" smtClean="0">
                <a:solidFill>
                  <a:schemeClr val="tx1"/>
                </a:solidFill>
                <a:latin typeface="Calibri" pitchFamily="34" charset="0"/>
                <a:ea typeface="MS PGothic" pitchFamily="34" charset="-128"/>
              </a:rPr>
              <a:t>required; 28 months mean follow-up; </a:t>
            </a:r>
            <a:r>
              <a:rPr lang="en-US" altLang="en-US" sz="1400" i="1" dirty="0">
                <a:solidFill>
                  <a:schemeClr val="tx1"/>
                </a:solidFill>
                <a:latin typeface="Calibri" pitchFamily="34" charset="0"/>
                <a:ea typeface="MS PGothic" pitchFamily="34" charset="-128"/>
              </a:rPr>
              <a:t>(</a:t>
            </a:r>
            <a:r>
              <a:rPr lang="en-US" altLang="en-US" sz="1400" i="1" dirty="0" smtClean="0">
                <a:solidFill>
                  <a:schemeClr val="tx1"/>
                </a:solidFill>
                <a:latin typeface="Calibri" pitchFamily="34" charset="0"/>
                <a:ea typeface="MS PGothic" pitchFamily="34" charset="-128"/>
              </a:rPr>
              <a:t>n=19,000</a:t>
            </a:r>
            <a:r>
              <a:rPr lang="en-US" altLang="en-US" sz="1400" i="1" dirty="0">
                <a:solidFill>
                  <a:schemeClr val="tx1"/>
                </a:solidFill>
                <a:latin typeface="Calibri" pitchFamily="34" charset="0"/>
                <a:ea typeface="MS PGothic" pitchFamily="34" charset="-128"/>
              </a:rPr>
              <a:t>)</a:t>
            </a:r>
          </a:p>
        </p:txBody>
      </p:sp>
      <p:sp>
        <p:nvSpPr>
          <p:cNvPr id="15" name="Text Box 11"/>
          <p:cNvSpPr txBox="1">
            <a:spLocks noChangeArrowheads="1"/>
          </p:cNvSpPr>
          <p:nvPr/>
        </p:nvSpPr>
        <p:spPr bwMode="auto">
          <a:xfrm>
            <a:off x="5975350" y="2514611"/>
            <a:ext cx="2846388" cy="1758943"/>
          </a:xfrm>
          <a:prstGeom prst="rect">
            <a:avLst/>
          </a:prstGeom>
          <a:noFill/>
          <a:ln>
            <a:headEnd/>
            <a:tailEnd/>
          </a:ln>
        </p:spPr>
        <p:style>
          <a:lnRef idx="2">
            <a:schemeClr val="accent1">
              <a:shade val="50000"/>
            </a:schemeClr>
          </a:lnRef>
          <a:fillRef idx="1">
            <a:schemeClr val="accent1"/>
          </a:fillRef>
          <a:effectRef idx="0">
            <a:schemeClr val="accent1"/>
          </a:effectRef>
          <a:fontRef idx="minor">
            <a:schemeClr val="lt1"/>
          </a:fontRef>
        </p:style>
        <p:txBody>
          <a:bodyPr lIns="0" tIns="0" rIns="0" bIns="0" anchor="b">
            <a:spAutoFit/>
          </a:bodyPr>
          <a:lstStyle>
            <a:lvl1pPr marL="228600" indent="-228600" defTabSz="457200" eaLnBrk="0" hangingPunct="0">
              <a:spcBef>
                <a:spcPct val="20000"/>
              </a:spcBef>
              <a:buChar char="•"/>
              <a:defRPr sz="2400" b="1">
                <a:solidFill>
                  <a:schemeClr val="bg1"/>
                </a:solidFill>
                <a:latin typeface="Arial" pitchFamily="34" charset="0"/>
              </a:defRPr>
            </a:lvl1pPr>
            <a:lvl2pPr marL="742950" indent="-285750" defTabSz="457200" eaLnBrk="0" hangingPunct="0">
              <a:spcBef>
                <a:spcPct val="20000"/>
              </a:spcBef>
              <a:buChar char="–"/>
              <a:defRPr sz="2400" b="1">
                <a:solidFill>
                  <a:schemeClr val="bg1"/>
                </a:solidFill>
                <a:latin typeface="Arial" pitchFamily="34" charset="0"/>
              </a:defRPr>
            </a:lvl2pPr>
            <a:lvl3pPr marL="1143000" indent="-228600" defTabSz="457200" eaLnBrk="0" hangingPunct="0">
              <a:spcBef>
                <a:spcPct val="20000"/>
              </a:spcBef>
              <a:buChar char="•"/>
              <a:defRPr sz="2400" b="1">
                <a:solidFill>
                  <a:schemeClr val="bg1"/>
                </a:solidFill>
                <a:latin typeface="Arial" pitchFamily="34" charset="0"/>
              </a:defRPr>
            </a:lvl3pPr>
            <a:lvl4pPr marL="1600200" indent="-228600" defTabSz="457200" eaLnBrk="0" hangingPunct="0">
              <a:spcBef>
                <a:spcPct val="20000"/>
              </a:spcBef>
              <a:buChar char="–"/>
              <a:defRPr sz="2400" b="1">
                <a:solidFill>
                  <a:schemeClr val="bg1"/>
                </a:solidFill>
                <a:latin typeface="Arial" pitchFamily="34" charset="0"/>
              </a:defRPr>
            </a:lvl4pPr>
            <a:lvl5pPr marL="2057400" indent="-228600" defTabSz="457200" eaLnBrk="0" hangingPunct="0">
              <a:spcBef>
                <a:spcPct val="20000"/>
              </a:spcBef>
              <a:buChar char="»"/>
              <a:defRPr sz="2400" b="1">
                <a:solidFill>
                  <a:schemeClr val="bg1"/>
                </a:solidFill>
                <a:latin typeface="Arial" pitchFamily="34" charset="0"/>
              </a:defRPr>
            </a:lvl5pPr>
            <a:lvl6pPr marL="2514600" indent="-228600" defTabSz="457200" eaLnBrk="0" fontAlgn="base" hangingPunct="0">
              <a:spcBef>
                <a:spcPct val="20000"/>
              </a:spcBef>
              <a:spcAft>
                <a:spcPct val="0"/>
              </a:spcAft>
              <a:buChar char="»"/>
              <a:defRPr sz="2400" b="1">
                <a:solidFill>
                  <a:schemeClr val="bg1"/>
                </a:solidFill>
                <a:latin typeface="Arial" pitchFamily="34" charset="0"/>
              </a:defRPr>
            </a:lvl6pPr>
            <a:lvl7pPr marL="2971800" indent="-228600" defTabSz="457200" eaLnBrk="0" fontAlgn="base" hangingPunct="0">
              <a:spcBef>
                <a:spcPct val="20000"/>
              </a:spcBef>
              <a:spcAft>
                <a:spcPct val="0"/>
              </a:spcAft>
              <a:buChar char="»"/>
              <a:defRPr sz="2400" b="1">
                <a:solidFill>
                  <a:schemeClr val="bg1"/>
                </a:solidFill>
                <a:latin typeface="Arial" pitchFamily="34" charset="0"/>
              </a:defRPr>
            </a:lvl7pPr>
            <a:lvl8pPr marL="3429000" indent="-228600" defTabSz="457200" eaLnBrk="0" fontAlgn="base" hangingPunct="0">
              <a:spcBef>
                <a:spcPct val="20000"/>
              </a:spcBef>
              <a:spcAft>
                <a:spcPct val="0"/>
              </a:spcAft>
              <a:buChar char="»"/>
              <a:defRPr sz="2400" b="1">
                <a:solidFill>
                  <a:schemeClr val="bg1"/>
                </a:solidFill>
                <a:latin typeface="Arial" pitchFamily="34" charset="0"/>
              </a:defRPr>
            </a:lvl8pPr>
            <a:lvl9pPr marL="3886200" indent="-228600" defTabSz="457200" eaLnBrk="0" fontAlgn="base" hangingPunct="0">
              <a:spcBef>
                <a:spcPct val="20000"/>
              </a:spcBef>
              <a:spcAft>
                <a:spcPct val="0"/>
              </a:spcAft>
              <a:buChar char="»"/>
              <a:defRPr sz="2400" b="1">
                <a:solidFill>
                  <a:schemeClr val="bg1"/>
                </a:solidFill>
                <a:latin typeface="Arial" pitchFamily="34" charset="0"/>
              </a:defRPr>
            </a:lvl9pPr>
          </a:lstStyle>
          <a:p>
            <a:pPr>
              <a:lnSpc>
                <a:spcPct val="90000"/>
              </a:lnSpc>
              <a:buFontTx/>
              <a:buNone/>
              <a:defRPr/>
            </a:pPr>
            <a:r>
              <a:rPr lang="en-US" altLang="en-US" sz="1400" b="0" i="1" dirty="0" smtClean="0">
                <a:solidFill>
                  <a:schemeClr val="tx1"/>
                </a:solidFill>
                <a:ea typeface="MS PGothic" pitchFamily="34" charset="-128"/>
                <a:cs typeface="Arial" pitchFamily="34" charset="0"/>
              </a:rPr>
              <a:t> 	</a:t>
            </a:r>
          </a:p>
          <a:p>
            <a:pPr>
              <a:lnSpc>
                <a:spcPct val="90000"/>
              </a:lnSpc>
              <a:buFontTx/>
              <a:buNone/>
              <a:defRPr/>
            </a:pPr>
            <a:r>
              <a:rPr lang="en-US" altLang="en-US" sz="1400" b="0" i="1" dirty="0" smtClean="0">
                <a:solidFill>
                  <a:schemeClr val="tx1"/>
                </a:solidFill>
                <a:ea typeface="MS PGothic" pitchFamily="34" charset="-128"/>
                <a:cs typeface="Arial" pitchFamily="34" charset="0"/>
              </a:rPr>
              <a:t>	* </a:t>
            </a:r>
            <a:r>
              <a:rPr lang="en-US" altLang="en-US" sz="1600" b="0" i="1" dirty="0" smtClean="0">
                <a:solidFill>
                  <a:schemeClr val="tx1"/>
                </a:solidFill>
                <a:ea typeface="MS PGothic" pitchFamily="34" charset="-128"/>
                <a:cs typeface="Arial" pitchFamily="34" charset="0"/>
              </a:rPr>
              <a:t>At high risk of CV events defined as history of PCI or CABG or angiographic evidence of ≥ 50% lumen stenosis of at least 1 coronary artery</a:t>
            </a:r>
            <a:endParaRPr lang="en-US" altLang="en-US" sz="1400" b="0" i="1" dirty="0" smtClean="0">
              <a:solidFill>
                <a:schemeClr val="tx1"/>
              </a:solidFill>
              <a:ea typeface="MS PGothic" pitchFamily="34" charset="-128"/>
              <a:cs typeface="Arial" pitchFamily="34" charset="0"/>
            </a:endParaRPr>
          </a:p>
          <a:p>
            <a:pPr>
              <a:lnSpc>
                <a:spcPct val="90000"/>
              </a:lnSpc>
              <a:buFontTx/>
              <a:buNone/>
              <a:defRPr/>
            </a:pPr>
            <a:endParaRPr lang="en-US" altLang="en-US" sz="1100" b="0" i="1" dirty="0" smtClean="0">
              <a:solidFill>
                <a:schemeClr val="tx1"/>
              </a:solidFill>
              <a:ea typeface="MS PGothic" pitchFamily="34" charset="-128"/>
              <a:cs typeface="Arial" pitchFamily="34" charset="0"/>
            </a:endParaRPr>
          </a:p>
        </p:txBody>
      </p:sp>
      <p:grpSp>
        <p:nvGrpSpPr>
          <p:cNvPr id="163847" name="Group 15"/>
          <p:cNvGrpSpPr>
            <a:grpSpLocks/>
          </p:cNvGrpSpPr>
          <p:nvPr/>
        </p:nvGrpSpPr>
        <p:grpSpPr bwMode="auto">
          <a:xfrm>
            <a:off x="733425" y="1552575"/>
            <a:ext cx="4495800" cy="3098800"/>
            <a:chOff x="1079293" y="1059987"/>
            <a:chExt cx="6855380" cy="2945077"/>
          </a:xfrm>
        </p:grpSpPr>
        <p:sp>
          <p:nvSpPr>
            <p:cNvPr id="163851" name="Line 6"/>
            <p:cNvSpPr>
              <a:spLocks noChangeShapeType="1"/>
            </p:cNvSpPr>
            <p:nvPr/>
          </p:nvSpPr>
          <p:spPr bwMode="auto">
            <a:xfrm flipV="1">
              <a:off x="4499722" y="2499333"/>
              <a:ext cx="19365" cy="820759"/>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3852" name="AutoShape 7"/>
            <p:cNvSpPr>
              <a:spLocks/>
            </p:cNvSpPr>
            <p:nvPr/>
          </p:nvSpPr>
          <p:spPr bwMode="auto">
            <a:xfrm rot="5400000">
              <a:off x="4428306" y="2493218"/>
              <a:ext cx="143371" cy="1872208"/>
            </a:xfrm>
            <a:prstGeom prst="leftBracket">
              <a:avLst>
                <a:gd name="adj" fmla="val 0"/>
              </a:avLst>
            </a:prstGeom>
            <a:noFill/>
            <a:ln w="2857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defTabSz="457200" eaLnBrk="0" hangingPunct="0">
                <a:spcBef>
                  <a:spcPct val="20000"/>
                </a:spcBef>
                <a:buChar char="•"/>
                <a:defRPr sz="2400" b="1">
                  <a:solidFill>
                    <a:schemeClr val="bg1"/>
                  </a:solidFill>
                  <a:latin typeface="Arial" pitchFamily="34" charset="0"/>
                </a:defRPr>
              </a:lvl1pPr>
              <a:lvl2pPr marL="742950" indent="-285750" defTabSz="457200" eaLnBrk="0" hangingPunct="0">
                <a:spcBef>
                  <a:spcPct val="20000"/>
                </a:spcBef>
                <a:buChar char="–"/>
                <a:defRPr sz="2400" b="1">
                  <a:solidFill>
                    <a:schemeClr val="bg1"/>
                  </a:solidFill>
                  <a:latin typeface="Arial" pitchFamily="34" charset="0"/>
                </a:defRPr>
              </a:lvl2pPr>
              <a:lvl3pPr marL="1143000" indent="-228600" defTabSz="457200" eaLnBrk="0" hangingPunct="0">
                <a:spcBef>
                  <a:spcPct val="20000"/>
                </a:spcBef>
                <a:buChar char="•"/>
                <a:defRPr sz="2400" b="1">
                  <a:solidFill>
                    <a:schemeClr val="bg1"/>
                  </a:solidFill>
                  <a:latin typeface="Arial" pitchFamily="34" charset="0"/>
                </a:defRPr>
              </a:lvl3pPr>
              <a:lvl4pPr marL="1600200" indent="-228600" defTabSz="457200" eaLnBrk="0" hangingPunct="0">
                <a:spcBef>
                  <a:spcPct val="20000"/>
                </a:spcBef>
                <a:buChar char="–"/>
                <a:defRPr sz="2400" b="1">
                  <a:solidFill>
                    <a:schemeClr val="bg1"/>
                  </a:solidFill>
                  <a:latin typeface="Arial" pitchFamily="34" charset="0"/>
                </a:defRPr>
              </a:lvl4pPr>
              <a:lvl5pPr marL="2057400" indent="-228600" defTabSz="457200" eaLnBrk="0" hangingPunct="0">
                <a:spcBef>
                  <a:spcPct val="20000"/>
                </a:spcBef>
                <a:buChar char="»"/>
                <a:defRPr sz="2400" b="1">
                  <a:solidFill>
                    <a:schemeClr val="bg1"/>
                  </a:solidFill>
                  <a:latin typeface="Arial" pitchFamily="34" charset="0"/>
                </a:defRPr>
              </a:lvl5pPr>
              <a:lvl6pPr marL="2514600" indent="-228600" defTabSz="457200" eaLnBrk="0" fontAlgn="base" hangingPunct="0">
                <a:spcBef>
                  <a:spcPct val="20000"/>
                </a:spcBef>
                <a:spcAft>
                  <a:spcPct val="0"/>
                </a:spcAft>
                <a:buChar char="»"/>
                <a:defRPr sz="2400" b="1">
                  <a:solidFill>
                    <a:schemeClr val="bg1"/>
                  </a:solidFill>
                  <a:latin typeface="Arial" pitchFamily="34" charset="0"/>
                </a:defRPr>
              </a:lvl6pPr>
              <a:lvl7pPr marL="2971800" indent="-228600" defTabSz="457200" eaLnBrk="0" fontAlgn="base" hangingPunct="0">
                <a:spcBef>
                  <a:spcPct val="20000"/>
                </a:spcBef>
                <a:spcAft>
                  <a:spcPct val="0"/>
                </a:spcAft>
                <a:buChar char="»"/>
                <a:defRPr sz="2400" b="1">
                  <a:solidFill>
                    <a:schemeClr val="bg1"/>
                  </a:solidFill>
                  <a:latin typeface="Arial" pitchFamily="34" charset="0"/>
                </a:defRPr>
              </a:lvl7pPr>
              <a:lvl8pPr marL="3429000" indent="-228600" defTabSz="457200" eaLnBrk="0" fontAlgn="base" hangingPunct="0">
                <a:spcBef>
                  <a:spcPct val="20000"/>
                </a:spcBef>
                <a:spcAft>
                  <a:spcPct val="0"/>
                </a:spcAft>
                <a:buChar char="»"/>
                <a:defRPr sz="2400" b="1">
                  <a:solidFill>
                    <a:schemeClr val="bg1"/>
                  </a:solidFill>
                  <a:latin typeface="Arial" pitchFamily="34" charset="0"/>
                </a:defRPr>
              </a:lvl8pPr>
              <a:lvl9pPr marL="3886200" indent="-228600" defTabSz="457200" eaLnBrk="0" fontAlgn="base" hangingPunct="0">
                <a:spcBef>
                  <a:spcPct val="20000"/>
                </a:spcBef>
                <a:spcAft>
                  <a:spcPct val="0"/>
                </a:spcAft>
                <a:buChar char="»"/>
                <a:defRPr sz="2400" b="1">
                  <a:solidFill>
                    <a:schemeClr val="bg1"/>
                  </a:solidFill>
                  <a:latin typeface="Arial" pitchFamily="34" charset="0"/>
                </a:defRPr>
              </a:lvl9pPr>
            </a:lstStyle>
            <a:p>
              <a:pPr algn="ctr">
                <a:spcBef>
                  <a:spcPct val="0"/>
                </a:spcBef>
                <a:buFontTx/>
                <a:buNone/>
              </a:pPr>
              <a:endParaRPr lang="sv-SE" altLang="en-US" sz="1400" i="1">
                <a:solidFill>
                  <a:schemeClr val="tx1"/>
                </a:solidFill>
                <a:latin typeface="Calibri" pitchFamily="34" charset="0"/>
                <a:ea typeface="MS PGothic" pitchFamily="34" charset="-128"/>
              </a:endParaRPr>
            </a:p>
          </p:txBody>
        </p:sp>
        <p:sp>
          <p:nvSpPr>
            <p:cNvPr id="163853" name="AutoShape 8"/>
            <p:cNvSpPr>
              <a:spLocks noChangeArrowheads="1"/>
            </p:cNvSpPr>
            <p:nvPr/>
          </p:nvSpPr>
          <p:spPr bwMode="blackWhite">
            <a:xfrm>
              <a:off x="2340471" y="3489072"/>
              <a:ext cx="2086630" cy="515992"/>
            </a:xfrm>
            <a:prstGeom prst="roundRect">
              <a:avLst>
                <a:gd name="adj" fmla="val 16667"/>
              </a:avLst>
            </a:prstGeom>
            <a:noFill/>
            <a:ln w="2857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defTabSz="457200" eaLnBrk="0" hangingPunct="0">
                <a:spcBef>
                  <a:spcPct val="20000"/>
                </a:spcBef>
                <a:buChar char="•"/>
                <a:defRPr sz="2400" b="1">
                  <a:solidFill>
                    <a:schemeClr val="bg1"/>
                  </a:solidFill>
                  <a:latin typeface="Arial" pitchFamily="34" charset="0"/>
                </a:defRPr>
              </a:lvl1pPr>
              <a:lvl2pPr marL="742950" indent="-285750" defTabSz="457200" eaLnBrk="0" hangingPunct="0">
                <a:spcBef>
                  <a:spcPct val="20000"/>
                </a:spcBef>
                <a:buChar char="–"/>
                <a:defRPr sz="2400" b="1">
                  <a:solidFill>
                    <a:schemeClr val="bg1"/>
                  </a:solidFill>
                  <a:latin typeface="Arial" pitchFamily="34" charset="0"/>
                </a:defRPr>
              </a:lvl2pPr>
              <a:lvl3pPr marL="1143000" indent="-228600" defTabSz="457200" eaLnBrk="0" hangingPunct="0">
                <a:spcBef>
                  <a:spcPct val="20000"/>
                </a:spcBef>
                <a:buChar char="•"/>
                <a:defRPr sz="2400" b="1">
                  <a:solidFill>
                    <a:schemeClr val="bg1"/>
                  </a:solidFill>
                  <a:latin typeface="Arial" pitchFamily="34" charset="0"/>
                </a:defRPr>
              </a:lvl3pPr>
              <a:lvl4pPr marL="1600200" indent="-228600" defTabSz="457200" eaLnBrk="0" hangingPunct="0">
                <a:spcBef>
                  <a:spcPct val="20000"/>
                </a:spcBef>
                <a:buChar char="–"/>
                <a:defRPr sz="2400" b="1">
                  <a:solidFill>
                    <a:schemeClr val="bg1"/>
                  </a:solidFill>
                  <a:latin typeface="Arial" pitchFamily="34" charset="0"/>
                </a:defRPr>
              </a:lvl4pPr>
              <a:lvl5pPr marL="2057400" indent="-228600" defTabSz="457200" eaLnBrk="0" hangingPunct="0">
                <a:spcBef>
                  <a:spcPct val="20000"/>
                </a:spcBef>
                <a:buChar char="»"/>
                <a:defRPr sz="2400" b="1">
                  <a:solidFill>
                    <a:schemeClr val="bg1"/>
                  </a:solidFill>
                  <a:latin typeface="Arial" pitchFamily="34" charset="0"/>
                </a:defRPr>
              </a:lvl5pPr>
              <a:lvl6pPr marL="2514600" indent="-228600" defTabSz="457200" eaLnBrk="0" fontAlgn="base" hangingPunct="0">
                <a:spcBef>
                  <a:spcPct val="20000"/>
                </a:spcBef>
                <a:spcAft>
                  <a:spcPct val="0"/>
                </a:spcAft>
                <a:buChar char="»"/>
                <a:defRPr sz="2400" b="1">
                  <a:solidFill>
                    <a:schemeClr val="bg1"/>
                  </a:solidFill>
                  <a:latin typeface="Arial" pitchFamily="34" charset="0"/>
                </a:defRPr>
              </a:lvl6pPr>
              <a:lvl7pPr marL="2971800" indent="-228600" defTabSz="457200" eaLnBrk="0" fontAlgn="base" hangingPunct="0">
                <a:spcBef>
                  <a:spcPct val="20000"/>
                </a:spcBef>
                <a:spcAft>
                  <a:spcPct val="0"/>
                </a:spcAft>
                <a:buChar char="»"/>
                <a:defRPr sz="2400" b="1">
                  <a:solidFill>
                    <a:schemeClr val="bg1"/>
                  </a:solidFill>
                  <a:latin typeface="Arial" pitchFamily="34" charset="0"/>
                </a:defRPr>
              </a:lvl7pPr>
              <a:lvl8pPr marL="3429000" indent="-228600" defTabSz="457200" eaLnBrk="0" fontAlgn="base" hangingPunct="0">
                <a:spcBef>
                  <a:spcPct val="20000"/>
                </a:spcBef>
                <a:spcAft>
                  <a:spcPct val="0"/>
                </a:spcAft>
                <a:buChar char="»"/>
                <a:defRPr sz="2400" b="1">
                  <a:solidFill>
                    <a:schemeClr val="bg1"/>
                  </a:solidFill>
                  <a:latin typeface="Arial" pitchFamily="34" charset="0"/>
                </a:defRPr>
              </a:lvl8pPr>
              <a:lvl9pPr marL="3886200" indent="-228600" defTabSz="457200" eaLnBrk="0" fontAlgn="base" hangingPunct="0">
                <a:spcBef>
                  <a:spcPct val="20000"/>
                </a:spcBef>
                <a:spcAft>
                  <a:spcPct val="0"/>
                </a:spcAft>
                <a:buChar char="»"/>
                <a:defRPr sz="2400" b="1">
                  <a:solidFill>
                    <a:schemeClr val="bg1"/>
                  </a:solidFill>
                  <a:latin typeface="Arial" pitchFamily="34" charset="0"/>
                </a:defRPr>
              </a:lvl9pPr>
            </a:lstStyle>
            <a:p>
              <a:pPr algn="ctr">
                <a:spcBef>
                  <a:spcPct val="0"/>
                </a:spcBef>
                <a:buFontTx/>
                <a:buNone/>
              </a:pPr>
              <a:r>
                <a:rPr lang="en-US" altLang="en-US" sz="1600" i="1" dirty="0" err="1" smtClean="0">
                  <a:solidFill>
                    <a:schemeClr val="tx1"/>
                  </a:solidFill>
                  <a:latin typeface="Calibri" pitchFamily="34" charset="0"/>
                  <a:ea typeface="MS PGothic" pitchFamily="34" charset="-128"/>
                </a:rPr>
                <a:t>Ticagrelor</a:t>
              </a:r>
              <a:r>
                <a:rPr lang="en-US" altLang="en-US" sz="1600" i="1" dirty="0" smtClean="0">
                  <a:solidFill>
                    <a:schemeClr val="tx1"/>
                  </a:solidFill>
                  <a:latin typeface="Calibri" pitchFamily="34" charset="0"/>
                  <a:ea typeface="MS PGothic" pitchFamily="34" charset="-128"/>
                </a:rPr>
                <a:t> </a:t>
              </a:r>
            </a:p>
            <a:p>
              <a:pPr algn="ctr">
                <a:spcBef>
                  <a:spcPct val="0"/>
                </a:spcBef>
                <a:buFontTx/>
                <a:buNone/>
              </a:pPr>
              <a:r>
                <a:rPr lang="en-US" altLang="en-US" sz="1600" i="1" dirty="0" smtClean="0">
                  <a:solidFill>
                    <a:schemeClr val="tx1"/>
                  </a:solidFill>
                  <a:latin typeface="Calibri" pitchFamily="34" charset="0"/>
                  <a:ea typeface="MS PGothic" pitchFamily="34" charset="-128"/>
                </a:rPr>
                <a:t>60 mg BID</a:t>
              </a:r>
              <a:endParaRPr lang="en-US" altLang="en-US" sz="1600" i="1" dirty="0">
                <a:solidFill>
                  <a:schemeClr val="tx1"/>
                </a:solidFill>
                <a:latin typeface="Calibri" pitchFamily="34" charset="0"/>
                <a:ea typeface="MS PGothic" pitchFamily="34" charset="-128"/>
              </a:endParaRPr>
            </a:p>
          </p:txBody>
        </p:sp>
        <p:sp>
          <p:nvSpPr>
            <p:cNvPr id="163854" name="AutoShape 9"/>
            <p:cNvSpPr>
              <a:spLocks noChangeArrowheads="1"/>
            </p:cNvSpPr>
            <p:nvPr/>
          </p:nvSpPr>
          <p:spPr bwMode="blackWhite">
            <a:xfrm>
              <a:off x="4644963" y="3489072"/>
              <a:ext cx="2086630" cy="515992"/>
            </a:xfrm>
            <a:prstGeom prst="roundRect">
              <a:avLst>
                <a:gd name="adj" fmla="val 16667"/>
              </a:avLst>
            </a:prstGeom>
            <a:noFill/>
            <a:ln w="2857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defTabSz="457200" eaLnBrk="0" hangingPunct="0">
                <a:spcBef>
                  <a:spcPct val="20000"/>
                </a:spcBef>
                <a:buChar char="•"/>
                <a:defRPr sz="2400" b="1">
                  <a:solidFill>
                    <a:schemeClr val="bg1"/>
                  </a:solidFill>
                  <a:latin typeface="Arial" pitchFamily="34" charset="0"/>
                </a:defRPr>
              </a:lvl1pPr>
              <a:lvl2pPr marL="742950" indent="-285750" defTabSz="457200" eaLnBrk="0" hangingPunct="0">
                <a:spcBef>
                  <a:spcPct val="20000"/>
                </a:spcBef>
                <a:buChar char="–"/>
                <a:defRPr sz="2400" b="1">
                  <a:solidFill>
                    <a:schemeClr val="bg1"/>
                  </a:solidFill>
                  <a:latin typeface="Arial" pitchFamily="34" charset="0"/>
                </a:defRPr>
              </a:lvl2pPr>
              <a:lvl3pPr marL="1143000" indent="-228600" defTabSz="457200" eaLnBrk="0" hangingPunct="0">
                <a:spcBef>
                  <a:spcPct val="20000"/>
                </a:spcBef>
                <a:buChar char="•"/>
                <a:defRPr sz="2400" b="1">
                  <a:solidFill>
                    <a:schemeClr val="bg1"/>
                  </a:solidFill>
                  <a:latin typeface="Arial" pitchFamily="34" charset="0"/>
                </a:defRPr>
              </a:lvl3pPr>
              <a:lvl4pPr marL="1600200" indent="-228600" defTabSz="457200" eaLnBrk="0" hangingPunct="0">
                <a:spcBef>
                  <a:spcPct val="20000"/>
                </a:spcBef>
                <a:buChar char="–"/>
                <a:defRPr sz="2400" b="1">
                  <a:solidFill>
                    <a:schemeClr val="bg1"/>
                  </a:solidFill>
                  <a:latin typeface="Arial" pitchFamily="34" charset="0"/>
                </a:defRPr>
              </a:lvl4pPr>
              <a:lvl5pPr marL="2057400" indent="-228600" defTabSz="457200" eaLnBrk="0" hangingPunct="0">
                <a:spcBef>
                  <a:spcPct val="20000"/>
                </a:spcBef>
                <a:buChar char="»"/>
                <a:defRPr sz="2400" b="1">
                  <a:solidFill>
                    <a:schemeClr val="bg1"/>
                  </a:solidFill>
                  <a:latin typeface="Arial" pitchFamily="34" charset="0"/>
                </a:defRPr>
              </a:lvl5pPr>
              <a:lvl6pPr marL="2514600" indent="-228600" defTabSz="457200" eaLnBrk="0" fontAlgn="base" hangingPunct="0">
                <a:spcBef>
                  <a:spcPct val="20000"/>
                </a:spcBef>
                <a:spcAft>
                  <a:spcPct val="0"/>
                </a:spcAft>
                <a:buChar char="»"/>
                <a:defRPr sz="2400" b="1">
                  <a:solidFill>
                    <a:schemeClr val="bg1"/>
                  </a:solidFill>
                  <a:latin typeface="Arial" pitchFamily="34" charset="0"/>
                </a:defRPr>
              </a:lvl6pPr>
              <a:lvl7pPr marL="2971800" indent="-228600" defTabSz="457200" eaLnBrk="0" fontAlgn="base" hangingPunct="0">
                <a:spcBef>
                  <a:spcPct val="20000"/>
                </a:spcBef>
                <a:spcAft>
                  <a:spcPct val="0"/>
                </a:spcAft>
                <a:buChar char="»"/>
                <a:defRPr sz="2400" b="1">
                  <a:solidFill>
                    <a:schemeClr val="bg1"/>
                  </a:solidFill>
                  <a:latin typeface="Arial" pitchFamily="34" charset="0"/>
                </a:defRPr>
              </a:lvl7pPr>
              <a:lvl8pPr marL="3429000" indent="-228600" defTabSz="457200" eaLnBrk="0" fontAlgn="base" hangingPunct="0">
                <a:spcBef>
                  <a:spcPct val="20000"/>
                </a:spcBef>
                <a:spcAft>
                  <a:spcPct val="0"/>
                </a:spcAft>
                <a:buChar char="»"/>
                <a:defRPr sz="2400" b="1">
                  <a:solidFill>
                    <a:schemeClr val="bg1"/>
                  </a:solidFill>
                  <a:latin typeface="Arial" pitchFamily="34" charset="0"/>
                </a:defRPr>
              </a:lvl8pPr>
              <a:lvl9pPr marL="3886200" indent="-228600" defTabSz="457200" eaLnBrk="0" fontAlgn="base" hangingPunct="0">
                <a:spcBef>
                  <a:spcPct val="20000"/>
                </a:spcBef>
                <a:spcAft>
                  <a:spcPct val="0"/>
                </a:spcAft>
                <a:buChar char="»"/>
                <a:defRPr sz="2400" b="1">
                  <a:solidFill>
                    <a:schemeClr val="bg1"/>
                  </a:solidFill>
                  <a:latin typeface="Arial" pitchFamily="34" charset="0"/>
                </a:defRPr>
              </a:lvl9pPr>
            </a:lstStyle>
            <a:p>
              <a:pPr algn="ctr">
                <a:spcBef>
                  <a:spcPct val="0"/>
                </a:spcBef>
                <a:buFontTx/>
                <a:buNone/>
              </a:pPr>
              <a:r>
                <a:rPr lang="en-US" altLang="en-US" sz="1600" i="1">
                  <a:solidFill>
                    <a:schemeClr val="tx1"/>
                  </a:solidFill>
                  <a:latin typeface="Calibri" pitchFamily="34" charset="0"/>
                  <a:ea typeface="MS PGothic" pitchFamily="34" charset="-128"/>
                </a:rPr>
                <a:t>Placebo</a:t>
              </a:r>
              <a:endParaRPr lang="en-US" altLang="en-US" sz="1600" i="1" baseline="30000">
                <a:solidFill>
                  <a:schemeClr val="tx1"/>
                </a:solidFill>
                <a:latin typeface="Calibri" pitchFamily="34" charset="0"/>
                <a:ea typeface="MS PGothic" pitchFamily="34" charset="-128"/>
              </a:endParaRPr>
            </a:p>
          </p:txBody>
        </p:sp>
        <p:sp>
          <p:nvSpPr>
            <p:cNvPr id="163855" name="AutoShape 10"/>
            <p:cNvSpPr>
              <a:spLocks noChangeArrowheads="1"/>
            </p:cNvSpPr>
            <p:nvPr/>
          </p:nvSpPr>
          <p:spPr bwMode="blackWhite">
            <a:xfrm>
              <a:off x="1079293" y="1059987"/>
              <a:ext cx="6855380" cy="1439346"/>
            </a:xfrm>
            <a:prstGeom prst="roundRect">
              <a:avLst>
                <a:gd name="adj" fmla="val 16667"/>
              </a:avLst>
            </a:prstGeom>
            <a:noFill/>
            <a:ln w="2857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defTabSz="457200" eaLnBrk="0" hangingPunct="0">
                <a:spcBef>
                  <a:spcPct val="20000"/>
                </a:spcBef>
                <a:buChar char="•"/>
                <a:defRPr sz="2400" b="1">
                  <a:solidFill>
                    <a:schemeClr val="bg1"/>
                  </a:solidFill>
                  <a:latin typeface="Arial" pitchFamily="34" charset="0"/>
                </a:defRPr>
              </a:lvl1pPr>
              <a:lvl2pPr marL="742950" indent="-285750" defTabSz="457200" eaLnBrk="0" hangingPunct="0">
                <a:spcBef>
                  <a:spcPct val="20000"/>
                </a:spcBef>
                <a:buChar char="–"/>
                <a:defRPr sz="2400" b="1">
                  <a:solidFill>
                    <a:schemeClr val="bg1"/>
                  </a:solidFill>
                  <a:latin typeface="Arial" pitchFamily="34" charset="0"/>
                </a:defRPr>
              </a:lvl2pPr>
              <a:lvl3pPr marL="1143000" indent="-228600" defTabSz="457200" eaLnBrk="0" hangingPunct="0">
                <a:spcBef>
                  <a:spcPct val="20000"/>
                </a:spcBef>
                <a:buChar char="•"/>
                <a:defRPr sz="2400" b="1">
                  <a:solidFill>
                    <a:schemeClr val="bg1"/>
                  </a:solidFill>
                  <a:latin typeface="Arial" pitchFamily="34" charset="0"/>
                </a:defRPr>
              </a:lvl3pPr>
              <a:lvl4pPr marL="1600200" indent="-228600" defTabSz="457200" eaLnBrk="0" hangingPunct="0">
                <a:spcBef>
                  <a:spcPct val="20000"/>
                </a:spcBef>
                <a:buChar char="–"/>
                <a:defRPr sz="2400" b="1">
                  <a:solidFill>
                    <a:schemeClr val="bg1"/>
                  </a:solidFill>
                  <a:latin typeface="Arial" pitchFamily="34" charset="0"/>
                </a:defRPr>
              </a:lvl4pPr>
              <a:lvl5pPr marL="2057400" indent="-228600" defTabSz="457200" eaLnBrk="0" hangingPunct="0">
                <a:spcBef>
                  <a:spcPct val="20000"/>
                </a:spcBef>
                <a:buChar char="»"/>
                <a:defRPr sz="2400" b="1">
                  <a:solidFill>
                    <a:schemeClr val="bg1"/>
                  </a:solidFill>
                  <a:latin typeface="Arial" pitchFamily="34" charset="0"/>
                </a:defRPr>
              </a:lvl5pPr>
              <a:lvl6pPr marL="2514600" indent="-228600" defTabSz="457200" eaLnBrk="0" fontAlgn="base" hangingPunct="0">
                <a:spcBef>
                  <a:spcPct val="20000"/>
                </a:spcBef>
                <a:spcAft>
                  <a:spcPct val="0"/>
                </a:spcAft>
                <a:buChar char="»"/>
                <a:defRPr sz="2400" b="1">
                  <a:solidFill>
                    <a:schemeClr val="bg1"/>
                  </a:solidFill>
                  <a:latin typeface="Arial" pitchFamily="34" charset="0"/>
                </a:defRPr>
              </a:lvl6pPr>
              <a:lvl7pPr marL="2971800" indent="-228600" defTabSz="457200" eaLnBrk="0" fontAlgn="base" hangingPunct="0">
                <a:spcBef>
                  <a:spcPct val="20000"/>
                </a:spcBef>
                <a:spcAft>
                  <a:spcPct val="0"/>
                </a:spcAft>
                <a:buChar char="»"/>
                <a:defRPr sz="2400" b="1">
                  <a:solidFill>
                    <a:schemeClr val="bg1"/>
                  </a:solidFill>
                  <a:latin typeface="Arial" pitchFamily="34" charset="0"/>
                </a:defRPr>
              </a:lvl7pPr>
              <a:lvl8pPr marL="3429000" indent="-228600" defTabSz="457200" eaLnBrk="0" fontAlgn="base" hangingPunct="0">
                <a:spcBef>
                  <a:spcPct val="20000"/>
                </a:spcBef>
                <a:spcAft>
                  <a:spcPct val="0"/>
                </a:spcAft>
                <a:buChar char="»"/>
                <a:defRPr sz="2400" b="1">
                  <a:solidFill>
                    <a:schemeClr val="bg1"/>
                  </a:solidFill>
                  <a:latin typeface="Arial" pitchFamily="34" charset="0"/>
                </a:defRPr>
              </a:lvl8pPr>
              <a:lvl9pPr marL="3886200" indent="-228600" defTabSz="457200" eaLnBrk="0" fontAlgn="base" hangingPunct="0">
                <a:spcBef>
                  <a:spcPct val="20000"/>
                </a:spcBef>
                <a:spcAft>
                  <a:spcPct val="0"/>
                </a:spcAft>
                <a:buChar char="»"/>
                <a:defRPr sz="2400" b="1">
                  <a:solidFill>
                    <a:schemeClr val="bg1"/>
                  </a:solidFill>
                  <a:latin typeface="Arial" pitchFamily="34" charset="0"/>
                </a:defRPr>
              </a:lvl9pPr>
            </a:lstStyle>
            <a:p>
              <a:pPr algn="ctr">
                <a:spcBef>
                  <a:spcPct val="0"/>
                </a:spcBef>
                <a:buFontTx/>
                <a:buNone/>
              </a:pPr>
              <a:r>
                <a:rPr lang="en-US" altLang="en-US" sz="1600" i="1" dirty="0">
                  <a:solidFill>
                    <a:schemeClr val="tx1"/>
                  </a:solidFill>
                  <a:latin typeface="Calibri" pitchFamily="34" charset="0"/>
                  <a:ea typeface="MS PGothic" pitchFamily="34" charset="-128"/>
                </a:rPr>
                <a:t>Type 2 diabetes; men and women ≥ 50 years</a:t>
              </a:r>
            </a:p>
            <a:p>
              <a:pPr algn="ctr">
                <a:spcBef>
                  <a:spcPct val="0"/>
                </a:spcBef>
                <a:buFontTx/>
                <a:buNone/>
              </a:pPr>
              <a:r>
                <a:rPr lang="en-US" altLang="en-US" sz="1600" i="1" dirty="0">
                  <a:solidFill>
                    <a:schemeClr val="tx1"/>
                  </a:solidFill>
                  <a:latin typeface="Calibri" pitchFamily="34" charset="0"/>
                  <a:ea typeface="MS PGothic" pitchFamily="34" charset="-128"/>
                </a:rPr>
                <a:t>≥ 6 months glucose lowering drug treatment</a:t>
              </a:r>
            </a:p>
            <a:p>
              <a:pPr algn="ctr">
                <a:spcBef>
                  <a:spcPct val="0"/>
                </a:spcBef>
                <a:buFontTx/>
                <a:buNone/>
              </a:pPr>
              <a:r>
                <a:rPr lang="en-US" altLang="en-US" sz="1600" i="1" dirty="0">
                  <a:solidFill>
                    <a:schemeClr val="tx1"/>
                  </a:solidFill>
                  <a:latin typeface="Calibri" pitchFamily="34" charset="0"/>
                  <a:ea typeface="MS PGothic" pitchFamily="34" charset="-128"/>
                </a:rPr>
                <a:t>At high risk for CV events*</a:t>
              </a:r>
              <a:endParaRPr lang="en-US" altLang="en-US" sz="1600" i="1" baseline="30000" dirty="0">
                <a:solidFill>
                  <a:schemeClr val="tx1"/>
                </a:solidFill>
                <a:latin typeface="Calibri" pitchFamily="34" charset="0"/>
                <a:ea typeface="MS PGothic" pitchFamily="34" charset="-128"/>
              </a:endParaRPr>
            </a:p>
            <a:p>
              <a:pPr algn="ctr">
                <a:spcBef>
                  <a:spcPct val="0"/>
                </a:spcBef>
                <a:buFontTx/>
                <a:buNone/>
              </a:pPr>
              <a:r>
                <a:rPr lang="en-US" altLang="en-US" sz="1600" i="1" dirty="0">
                  <a:solidFill>
                    <a:schemeClr val="tx1"/>
                  </a:solidFill>
                  <a:latin typeface="Calibri" pitchFamily="34" charset="0"/>
                  <a:ea typeface="MS PGothic" pitchFamily="34" charset="-128"/>
                </a:rPr>
                <a:t>No previous MI or stroke</a:t>
              </a:r>
              <a:endParaRPr lang="en-US" altLang="en-US" sz="1600" i="1" baseline="30000" dirty="0">
                <a:solidFill>
                  <a:schemeClr val="tx1"/>
                </a:solidFill>
                <a:latin typeface="Calibri" pitchFamily="34" charset="0"/>
                <a:ea typeface="MS PGothic" pitchFamily="34" charset="-128"/>
              </a:endParaRPr>
            </a:p>
            <a:p>
              <a:pPr algn="ctr">
                <a:spcBef>
                  <a:spcPct val="0"/>
                </a:spcBef>
                <a:buFontTx/>
                <a:buNone/>
              </a:pPr>
              <a:r>
                <a:rPr lang="en-US" altLang="en-US" sz="1600" i="1" dirty="0">
                  <a:solidFill>
                    <a:schemeClr val="tx1"/>
                  </a:solidFill>
                  <a:latin typeface="Calibri" pitchFamily="34" charset="0"/>
                  <a:ea typeface="MS PGothic" pitchFamily="34" charset="-128"/>
                </a:rPr>
                <a:t>No planned use of ADP receptor antagonist </a:t>
              </a:r>
            </a:p>
            <a:p>
              <a:pPr algn="ctr">
                <a:spcBef>
                  <a:spcPct val="0"/>
                </a:spcBef>
                <a:buFontTx/>
                <a:buNone/>
              </a:pPr>
              <a:r>
                <a:rPr lang="en-US" altLang="en-US" sz="1600" i="1" dirty="0">
                  <a:solidFill>
                    <a:schemeClr val="tx1"/>
                  </a:solidFill>
                  <a:latin typeface="Calibri" pitchFamily="34" charset="0"/>
                  <a:ea typeface="MS PGothic" pitchFamily="34" charset="-128"/>
                </a:rPr>
                <a:t>or planned </a:t>
              </a:r>
              <a:r>
                <a:rPr lang="en-US" altLang="en-US" sz="1600" i="1" dirty="0" smtClean="0">
                  <a:solidFill>
                    <a:schemeClr val="tx1"/>
                  </a:solidFill>
                  <a:latin typeface="Calibri" pitchFamily="34" charset="0"/>
                  <a:ea typeface="MS PGothic" pitchFamily="34" charset="-128"/>
                </a:rPr>
                <a:t>revascularization</a:t>
              </a:r>
              <a:endParaRPr lang="en-US" altLang="en-US" sz="1600" i="1" dirty="0">
                <a:solidFill>
                  <a:schemeClr val="tx1"/>
                </a:solidFill>
                <a:latin typeface="Calibri" pitchFamily="34" charset="0"/>
                <a:ea typeface="MS PGothic" pitchFamily="34" charset="-128"/>
              </a:endParaRPr>
            </a:p>
          </p:txBody>
        </p:sp>
      </p:grpSp>
      <p:sp>
        <p:nvSpPr>
          <p:cNvPr id="163848" name="Rectangle 22"/>
          <p:cNvSpPr>
            <a:spLocks noChangeArrowheads="1"/>
          </p:cNvSpPr>
          <p:nvPr/>
        </p:nvSpPr>
        <p:spPr bwMode="auto">
          <a:xfrm>
            <a:off x="5835650" y="1857375"/>
            <a:ext cx="3024188" cy="58420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457200" eaLnBrk="0" hangingPunct="0">
              <a:spcBef>
                <a:spcPct val="20000"/>
              </a:spcBef>
              <a:buChar char="•"/>
              <a:defRPr sz="2400" b="1">
                <a:solidFill>
                  <a:schemeClr val="bg1"/>
                </a:solidFill>
                <a:latin typeface="Arial" pitchFamily="34" charset="0"/>
              </a:defRPr>
            </a:lvl1pPr>
            <a:lvl2pPr marL="742950" indent="-285750" defTabSz="457200" eaLnBrk="0" hangingPunct="0">
              <a:spcBef>
                <a:spcPct val="20000"/>
              </a:spcBef>
              <a:buChar char="–"/>
              <a:defRPr sz="2400" b="1">
                <a:solidFill>
                  <a:schemeClr val="bg1"/>
                </a:solidFill>
                <a:latin typeface="Arial" pitchFamily="34" charset="0"/>
              </a:defRPr>
            </a:lvl2pPr>
            <a:lvl3pPr marL="1143000" indent="-228600" defTabSz="457200" eaLnBrk="0" hangingPunct="0">
              <a:spcBef>
                <a:spcPct val="20000"/>
              </a:spcBef>
              <a:buChar char="•"/>
              <a:defRPr sz="2400" b="1">
                <a:solidFill>
                  <a:schemeClr val="bg1"/>
                </a:solidFill>
                <a:latin typeface="Arial" pitchFamily="34" charset="0"/>
              </a:defRPr>
            </a:lvl3pPr>
            <a:lvl4pPr marL="1600200" indent="-228600" defTabSz="457200" eaLnBrk="0" hangingPunct="0">
              <a:spcBef>
                <a:spcPct val="20000"/>
              </a:spcBef>
              <a:buChar char="–"/>
              <a:defRPr sz="2400" b="1">
                <a:solidFill>
                  <a:schemeClr val="bg1"/>
                </a:solidFill>
                <a:latin typeface="Arial" pitchFamily="34" charset="0"/>
              </a:defRPr>
            </a:lvl4pPr>
            <a:lvl5pPr marL="2057400" indent="-228600" defTabSz="457200" eaLnBrk="0" hangingPunct="0">
              <a:spcBef>
                <a:spcPct val="20000"/>
              </a:spcBef>
              <a:buChar char="»"/>
              <a:defRPr sz="2400" b="1">
                <a:solidFill>
                  <a:schemeClr val="bg1"/>
                </a:solidFill>
                <a:latin typeface="Arial" pitchFamily="34" charset="0"/>
              </a:defRPr>
            </a:lvl5pPr>
            <a:lvl6pPr marL="2514600" indent="-228600" defTabSz="457200" eaLnBrk="0" fontAlgn="base" hangingPunct="0">
              <a:spcBef>
                <a:spcPct val="20000"/>
              </a:spcBef>
              <a:spcAft>
                <a:spcPct val="0"/>
              </a:spcAft>
              <a:buChar char="»"/>
              <a:defRPr sz="2400" b="1">
                <a:solidFill>
                  <a:schemeClr val="bg1"/>
                </a:solidFill>
                <a:latin typeface="Arial" pitchFamily="34" charset="0"/>
              </a:defRPr>
            </a:lvl6pPr>
            <a:lvl7pPr marL="2971800" indent="-228600" defTabSz="457200" eaLnBrk="0" fontAlgn="base" hangingPunct="0">
              <a:spcBef>
                <a:spcPct val="20000"/>
              </a:spcBef>
              <a:spcAft>
                <a:spcPct val="0"/>
              </a:spcAft>
              <a:buChar char="»"/>
              <a:defRPr sz="2400" b="1">
                <a:solidFill>
                  <a:schemeClr val="bg1"/>
                </a:solidFill>
                <a:latin typeface="Arial" pitchFamily="34" charset="0"/>
              </a:defRPr>
            </a:lvl7pPr>
            <a:lvl8pPr marL="3429000" indent="-228600" defTabSz="457200" eaLnBrk="0" fontAlgn="base" hangingPunct="0">
              <a:spcBef>
                <a:spcPct val="20000"/>
              </a:spcBef>
              <a:spcAft>
                <a:spcPct val="0"/>
              </a:spcAft>
              <a:buChar char="»"/>
              <a:defRPr sz="2400" b="1">
                <a:solidFill>
                  <a:schemeClr val="bg1"/>
                </a:solidFill>
                <a:latin typeface="Arial" pitchFamily="34" charset="0"/>
              </a:defRPr>
            </a:lvl8pPr>
            <a:lvl9pPr marL="3886200" indent="-228600" defTabSz="457200" eaLnBrk="0" fontAlgn="base" hangingPunct="0">
              <a:spcBef>
                <a:spcPct val="20000"/>
              </a:spcBef>
              <a:spcAft>
                <a:spcPct val="0"/>
              </a:spcAft>
              <a:buChar char="»"/>
              <a:defRPr sz="2400" b="1">
                <a:solidFill>
                  <a:schemeClr val="bg1"/>
                </a:solidFill>
                <a:latin typeface="Arial" pitchFamily="34" charset="0"/>
              </a:defRPr>
            </a:lvl9pPr>
          </a:lstStyle>
          <a:p>
            <a:pPr>
              <a:spcBef>
                <a:spcPct val="0"/>
              </a:spcBef>
              <a:buFontTx/>
              <a:buNone/>
            </a:pPr>
            <a:r>
              <a:rPr lang="en-US" altLang="en-US" sz="1600" i="1" dirty="0">
                <a:solidFill>
                  <a:schemeClr val="tx1"/>
                </a:solidFill>
                <a:latin typeface="Calibri" pitchFamily="34" charset="0"/>
                <a:ea typeface="MS PGothic" pitchFamily="34" charset="-128"/>
              </a:rPr>
              <a:t>Low-dose ASA </a:t>
            </a:r>
            <a:r>
              <a:rPr lang="en-US" altLang="en-US" sz="1600" i="1" dirty="0" smtClean="0">
                <a:solidFill>
                  <a:schemeClr val="tx1"/>
                </a:solidFill>
                <a:latin typeface="Calibri" pitchFamily="34" charset="0"/>
                <a:ea typeface="MS PGothic" pitchFamily="34" charset="-128"/>
              </a:rPr>
              <a:t>and other background therapy</a:t>
            </a:r>
            <a:endParaRPr lang="en-US" altLang="en-US" sz="1600" i="1" dirty="0">
              <a:solidFill>
                <a:schemeClr val="tx1"/>
              </a:solidFill>
              <a:latin typeface="Calibri" pitchFamily="34" charset="0"/>
              <a:ea typeface="MS PGothic" pitchFamily="34" charset="-128"/>
            </a:endParaRPr>
          </a:p>
        </p:txBody>
      </p:sp>
      <p:sp>
        <p:nvSpPr>
          <p:cNvPr id="163849" name="Text Placeholder 17"/>
          <p:cNvSpPr>
            <a:spLocks noGrp="1"/>
          </p:cNvSpPr>
          <p:nvPr>
            <p:ph type="body" sz="quarter" idx="4294967295"/>
          </p:nvPr>
        </p:nvSpPr>
        <p:spPr>
          <a:xfrm>
            <a:off x="309563" y="784225"/>
            <a:ext cx="8416925" cy="511175"/>
          </a:xfrm>
        </p:spPr>
        <p:txBody>
          <a:bodyPr/>
          <a:lstStyle/>
          <a:p>
            <a:pPr marL="0" indent="0" algn="ctr">
              <a:buFontTx/>
              <a:buNone/>
            </a:pPr>
            <a:r>
              <a:rPr lang="en-US" altLang="en-US" sz="2800" dirty="0" smtClean="0">
                <a:cs typeface="Arial" pitchFamily="34" charset="0"/>
              </a:rPr>
              <a:t>Design and main eligibility criteria</a:t>
            </a:r>
          </a:p>
        </p:txBody>
      </p:sp>
      <p:sp>
        <p:nvSpPr>
          <p:cNvPr id="163850" name="Text Box 15"/>
          <p:cNvSpPr txBox="1">
            <a:spLocks noChangeArrowheads="1"/>
          </p:cNvSpPr>
          <p:nvPr/>
        </p:nvSpPr>
        <p:spPr bwMode="auto">
          <a:xfrm>
            <a:off x="4778375" y="6553200"/>
            <a:ext cx="426244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400" b="1">
                <a:solidFill>
                  <a:schemeClr val="bg1"/>
                </a:solidFill>
                <a:latin typeface="Arial" pitchFamily="34" charset="0"/>
              </a:defRPr>
            </a:lvl1pPr>
            <a:lvl2pPr marL="742950" indent="-285750" eaLnBrk="0" hangingPunct="0">
              <a:spcBef>
                <a:spcPct val="20000"/>
              </a:spcBef>
              <a:buChar char="–"/>
              <a:defRPr sz="2400" b="1">
                <a:solidFill>
                  <a:schemeClr val="bg1"/>
                </a:solidFill>
                <a:latin typeface="Arial" pitchFamily="34" charset="0"/>
              </a:defRPr>
            </a:lvl2pPr>
            <a:lvl3pPr marL="1143000" indent="-228600" eaLnBrk="0" hangingPunct="0">
              <a:spcBef>
                <a:spcPct val="20000"/>
              </a:spcBef>
              <a:buChar char="•"/>
              <a:defRPr sz="2400" b="1">
                <a:solidFill>
                  <a:schemeClr val="bg1"/>
                </a:solidFill>
                <a:latin typeface="Arial" pitchFamily="34" charset="0"/>
              </a:defRPr>
            </a:lvl3pPr>
            <a:lvl4pPr marL="1600200" indent="-228600" eaLnBrk="0" hangingPunct="0">
              <a:spcBef>
                <a:spcPct val="20000"/>
              </a:spcBef>
              <a:buChar char="–"/>
              <a:defRPr sz="2400" b="1">
                <a:solidFill>
                  <a:schemeClr val="bg1"/>
                </a:solidFill>
                <a:latin typeface="Arial" pitchFamily="34" charset="0"/>
              </a:defRPr>
            </a:lvl4pPr>
            <a:lvl5pPr marL="2057400" indent="-228600" eaLnBrk="0" hangingPunct="0">
              <a:spcBef>
                <a:spcPct val="20000"/>
              </a:spcBef>
              <a:buChar char="»"/>
              <a:defRPr sz="2400" b="1">
                <a:solidFill>
                  <a:schemeClr val="bg1"/>
                </a:solidFill>
                <a:latin typeface="Arial" pitchFamily="34" charset="0"/>
              </a:defRPr>
            </a:lvl5pPr>
            <a:lvl6pPr marL="2514600" indent="-228600" eaLnBrk="0" fontAlgn="base" hangingPunct="0">
              <a:spcBef>
                <a:spcPct val="20000"/>
              </a:spcBef>
              <a:spcAft>
                <a:spcPct val="0"/>
              </a:spcAft>
              <a:buChar char="»"/>
              <a:defRPr sz="2400" b="1">
                <a:solidFill>
                  <a:schemeClr val="bg1"/>
                </a:solidFill>
                <a:latin typeface="Arial" pitchFamily="34" charset="0"/>
              </a:defRPr>
            </a:lvl6pPr>
            <a:lvl7pPr marL="2971800" indent="-228600" eaLnBrk="0" fontAlgn="base" hangingPunct="0">
              <a:spcBef>
                <a:spcPct val="20000"/>
              </a:spcBef>
              <a:spcAft>
                <a:spcPct val="0"/>
              </a:spcAft>
              <a:buChar char="»"/>
              <a:defRPr sz="2400" b="1">
                <a:solidFill>
                  <a:schemeClr val="bg1"/>
                </a:solidFill>
                <a:latin typeface="Arial" pitchFamily="34" charset="0"/>
              </a:defRPr>
            </a:lvl7pPr>
            <a:lvl8pPr marL="3429000" indent="-228600" eaLnBrk="0" fontAlgn="base" hangingPunct="0">
              <a:spcBef>
                <a:spcPct val="20000"/>
              </a:spcBef>
              <a:spcAft>
                <a:spcPct val="0"/>
              </a:spcAft>
              <a:buChar char="»"/>
              <a:defRPr sz="2400" b="1">
                <a:solidFill>
                  <a:schemeClr val="bg1"/>
                </a:solidFill>
                <a:latin typeface="Arial" pitchFamily="34" charset="0"/>
              </a:defRPr>
            </a:lvl8pPr>
            <a:lvl9pPr marL="3886200" indent="-228600" eaLnBrk="0" fontAlgn="base" hangingPunct="0">
              <a:spcBef>
                <a:spcPct val="20000"/>
              </a:spcBef>
              <a:spcAft>
                <a:spcPct val="0"/>
              </a:spcAft>
              <a:buChar char="»"/>
              <a:defRPr sz="2400" b="1">
                <a:solidFill>
                  <a:schemeClr val="bg1"/>
                </a:solidFill>
                <a:latin typeface="Arial" pitchFamily="34" charset="0"/>
              </a:defRPr>
            </a:lvl9pPr>
          </a:lstStyle>
          <a:p>
            <a:pPr eaLnBrk="1" hangingPunct="1">
              <a:spcBef>
                <a:spcPct val="0"/>
              </a:spcBef>
              <a:buFontTx/>
              <a:buNone/>
            </a:pPr>
            <a:r>
              <a:rPr lang="en-US" altLang="en-US" sz="1400" dirty="0">
                <a:solidFill>
                  <a:schemeClr val="tx1"/>
                </a:solidFill>
                <a:ea typeface="MS PGothic" pitchFamily="34" charset="-128"/>
              </a:rPr>
              <a:t>http://www.clinicaltrials.gov/show/NCT01991795</a:t>
            </a:r>
          </a:p>
        </p:txBody>
      </p:sp>
    </p:spTree>
    <p:extLst>
      <p:ext uri="{BB962C8B-B14F-4D97-AF65-F5344CB8AC3E}">
        <p14:creationId xmlns:p14="http://schemas.microsoft.com/office/powerpoint/2010/main" val="26106295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solidFill>
                  <a:srgbClr val="C00000"/>
                </a:solidFill>
              </a:rPr>
              <a:t>Conclusions</a:t>
            </a:r>
            <a:endParaRPr lang="en-US" dirty="0">
              <a:solidFill>
                <a:srgbClr val="C00000"/>
              </a:solidFill>
            </a:endParaRPr>
          </a:p>
        </p:txBody>
      </p:sp>
      <p:sp>
        <p:nvSpPr>
          <p:cNvPr id="6" name="Content Placeholder 5"/>
          <p:cNvSpPr>
            <a:spLocks noGrp="1"/>
          </p:cNvSpPr>
          <p:nvPr>
            <p:ph idx="1"/>
          </p:nvPr>
        </p:nvSpPr>
        <p:spPr>
          <a:xfrm>
            <a:off x="301925" y="1276709"/>
            <a:ext cx="8479766" cy="4848046"/>
          </a:xfrm>
        </p:spPr>
        <p:txBody>
          <a:bodyPr/>
          <a:lstStyle/>
          <a:p>
            <a:pPr marL="514350" indent="-514350"/>
            <a:r>
              <a:rPr lang="en-US" sz="2400" b="1" dirty="0" smtClean="0"/>
              <a:t>Even in the contemporary era, patients with prior MI with diabetes mellitus have an elevated risk of ischemic events compared with non-diabetic patients</a:t>
            </a:r>
          </a:p>
          <a:p>
            <a:pPr marL="514350" indent="-514350"/>
            <a:r>
              <a:rPr lang="en-US" sz="2400" b="1" dirty="0" smtClean="0"/>
              <a:t>Long-term </a:t>
            </a:r>
            <a:r>
              <a:rPr lang="en-US" sz="2400" b="1" dirty="0" err="1" smtClean="0"/>
              <a:t>ticagrelor</a:t>
            </a:r>
            <a:r>
              <a:rPr lang="en-US" sz="2400" b="1" dirty="0" smtClean="0"/>
              <a:t> reduces the composite of cardiovascular death, MI, or stroke in diabetic patients, with a greater absolute risk reduction than in non-diabetic patients</a:t>
            </a:r>
          </a:p>
          <a:p>
            <a:pPr marL="514350" indent="-514350"/>
            <a:r>
              <a:rPr lang="en-US" sz="2400" b="1" dirty="0" smtClean="0"/>
              <a:t>There is an increase in TIMI major bleeding, but not fatal bleeding or intracranial hemorrhage</a:t>
            </a:r>
          </a:p>
          <a:p>
            <a:pPr marL="514350" indent="-514350"/>
            <a:r>
              <a:rPr lang="en-US" sz="2400" b="1" dirty="0" smtClean="0"/>
              <a:t>Within the diabetic subgroup, there was a reduction in cardiovascular and coronary heart disease deaths with </a:t>
            </a:r>
            <a:r>
              <a:rPr lang="en-US" sz="2400" b="1" dirty="0" err="1" smtClean="0"/>
              <a:t>ticagrelor</a:t>
            </a:r>
            <a:r>
              <a:rPr lang="en-US" sz="2400" b="1" dirty="0" smtClean="0"/>
              <a:t> versus placebo</a:t>
            </a:r>
          </a:p>
          <a:p>
            <a:pPr marL="514350" indent="-514350"/>
            <a:endParaRPr lang="en-US" sz="2400" b="1" dirty="0" smtClean="0"/>
          </a:p>
        </p:txBody>
      </p:sp>
    </p:spTree>
    <p:extLst>
      <p:ext uri="{BB962C8B-B14F-4D97-AF65-F5344CB8AC3E}">
        <p14:creationId xmlns:p14="http://schemas.microsoft.com/office/powerpoint/2010/main" val="41034281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ACC.org</a:t>
            </a:r>
          </a:p>
        </p:txBody>
      </p:sp>
      <p:sp>
        <p:nvSpPr>
          <p:cNvPr id="3" name="Content Placeholder 2"/>
          <p:cNvSpPr>
            <a:spLocks noGrp="1"/>
          </p:cNvSpPr>
          <p:nvPr>
            <p:ph idx="1"/>
          </p:nvPr>
        </p:nvSpPr>
        <p:spPr/>
        <p:txBody>
          <a:bodyPr/>
          <a:lstStyle/>
          <a:p>
            <a:pPr marL="0" indent="0">
              <a:buNone/>
            </a:pPr>
            <a:r>
              <a:rPr lang="en-US" sz="2800" b="1" dirty="0" smtClean="0"/>
              <a:t>For full details, please go to ACC.org.</a:t>
            </a:r>
          </a:p>
          <a:p>
            <a:pPr marL="0" indent="0">
              <a:buNone/>
            </a:pPr>
            <a:endParaRPr lang="en-US" sz="2800" b="1" dirty="0" smtClean="0"/>
          </a:p>
          <a:p>
            <a:pPr marL="0" indent="0">
              <a:buNone/>
            </a:pPr>
            <a:r>
              <a:rPr lang="en-US" sz="2800" b="1" dirty="0" smtClean="0"/>
              <a:t>Bhatt DL, Bonaca MP, Bansilal S, Angiolillo DJ, Cohen M, Storey RF, Im K, Murphy SA, Held P, Braunwald E, Sabatine MS, Steg PG. </a:t>
            </a:r>
          </a:p>
          <a:p>
            <a:pPr marL="0" indent="0">
              <a:buNone/>
            </a:pPr>
            <a:r>
              <a:rPr lang="en-US" sz="2800" b="1" dirty="0" smtClean="0"/>
              <a:t>Reduction </a:t>
            </a:r>
            <a:r>
              <a:rPr lang="en-US" sz="2800" b="1" dirty="0"/>
              <a:t>in Ischemic Events with </a:t>
            </a:r>
            <a:r>
              <a:rPr lang="en-US" sz="2800" b="1" dirty="0" err="1"/>
              <a:t>Ticagrelor</a:t>
            </a:r>
            <a:r>
              <a:rPr lang="en-US" sz="2800" b="1" dirty="0"/>
              <a:t> in Diabetic Patients from the PEGASUS-TIMI 54 </a:t>
            </a:r>
            <a:r>
              <a:rPr lang="en-US" sz="2800" b="1" dirty="0" smtClean="0"/>
              <a:t>Trial. JACC 2016. </a:t>
            </a:r>
            <a:endParaRPr lang="en-US" sz="2800" b="1" dirty="0"/>
          </a:p>
          <a:p>
            <a:pPr marL="0" indent="0">
              <a:buNone/>
            </a:pPr>
            <a:endParaRPr lang="en-US" sz="2800" b="1" dirty="0"/>
          </a:p>
        </p:txBody>
      </p:sp>
    </p:spTree>
    <p:extLst>
      <p:ext uri="{BB962C8B-B14F-4D97-AF65-F5344CB8AC3E}">
        <p14:creationId xmlns:p14="http://schemas.microsoft.com/office/powerpoint/2010/main" val="3617306608"/>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9_Default Design">
  <a:themeElements>
    <a:clrScheme name="5_Default Design 13">
      <a:dk1>
        <a:srgbClr val="000000"/>
      </a:dk1>
      <a:lt1>
        <a:srgbClr val="FFFFFF"/>
      </a:lt1>
      <a:dk2>
        <a:srgbClr val="000000"/>
      </a:dk2>
      <a:lt2>
        <a:srgbClr val="808080"/>
      </a:lt2>
      <a:accent1>
        <a:srgbClr val="FFD765"/>
      </a:accent1>
      <a:accent2>
        <a:srgbClr val="EC8B20"/>
      </a:accent2>
      <a:accent3>
        <a:srgbClr val="FFFFFF"/>
      </a:accent3>
      <a:accent4>
        <a:srgbClr val="000000"/>
      </a:accent4>
      <a:accent5>
        <a:srgbClr val="FFE8B8"/>
      </a:accent5>
      <a:accent6>
        <a:srgbClr val="D67D1C"/>
      </a:accent6>
      <a:hlink>
        <a:srgbClr val="55A8C5"/>
      </a:hlink>
      <a:folHlink>
        <a:srgbClr val="44DA7A"/>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Default Design 13">
        <a:dk1>
          <a:srgbClr val="000000"/>
        </a:dk1>
        <a:lt1>
          <a:srgbClr val="FFFFFF"/>
        </a:lt1>
        <a:dk2>
          <a:srgbClr val="000000"/>
        </a:dk2>
        <a:lt2>
          <a:srgbClr val="808080"/>
        </a:lt2>
        <a:accent1>
          <a:srgbClr val="FFD765"/>
        </a:accent1>
        <a:accent2>
          <a:srgbClr val="EC8B20"/>
        </a:accent2>
        <a:accent3>
          <a:srgbClr val="FFFFFF"/>
        </a:accent3>
        <a:accent4>
          <a:srgbClr val="000000"/>
        </a:accent4>
        <a:accent5>
          <a:srgbClr val="FFE8B8"/>
        </a:accent5>
        <a:accent6>
          <a:srgbClr val="D67D1C"/>
        </a:accent6>
        <a:hlink>
          <a:srgbClr val="55A8C5"/>
        </a:hlink>
        <a:folHlink>
          <a:srgbClr val="44DA7A"/>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19105</TotalTime>
  <Words>1753</Words>
  <Application>Microsoft Office PowerPoint</Application>
  <PresentationFormat>On-screen Show (4:3)</PresentationFormat>
  <Paragraphs>382</Paragraphs>
  <Slides>18</Slides>
  <Notes>7</Notes>
  <HiddenSlides>0</HiddenSlides>
  <MMClips>0</MMClips>
  <ScaleCrop>false</ScaleCrop>
  <HeadingPairs>
    <vt:vector size="4" baseType="variant">
      <vt:variant>
        <vt:lpstr>Theme</vt:lpstr>
      </vt:variant>
      <vt:variant>
        <vt:i4>5</vt:i4>
      </vt:variant>
      <vt:variant>
        <vt:lpstr>Slide Titles</vt:lpstr>
      </vt:variant>
      <vt:variant>
        <vt:i4>18</vt:i4>
      </vt:variant>
    </vt:vector>
  </HeadingPairs>
  <TitlesOfParts>
    <vt:vector size="23" baseType="lpstr">
      <vt:lpstr>Default Design</vt:lpstr>
      <vt:lpstr>9_Default Design</vt:lpstr>
      <vt:lpstr>1_Default Design</vt:lpstr>
      <vt:lpstr>2_Default Design</vt:lpstr>
      <vt:lpstr>3_Default Design</vt:lpstr>
      <vt:lpstr>Reduction in Ischemic Events with Ticagrelor in Diabetic Patients from the PEGASUS-TIMI 54 Trial </vt:lpstr>
      <vt:lpstr>Disclosures</vt:lpstr>
      <vt:lpstr>Design of PEGASUS-TIMI 54</vt:lpstr>
      <vt:lpstr>PEGASUS TIMI- 54 Overall Results</vt:lpstr>
      <vt:lpstr>REACH Registry - Diabetes</vt:lpstr>
      <vt:lpstr>Hypothesis</vt:lpstr>
      <vt:lpstr>Methods</vt:lpstr>
      <vt:lpstr>Baseline Characteristics by History of DM</vt:lpstr>
      <vt:lpstr>Baseline Characteristics by Treatment</vt:lpstr>
      <vt:lpstr>PowerPoint Presentation</vt:lpstr>
      <vt:lpstr>PowerPoint Presentation</vt:lpstr>
      <vt:lpstr>PowerPoint Presentation</vt:lpstr>
      <vt:lpstr>PowerPoint Presentation</vt:lpstr>
      <vt:lpstr>PowerPoint Presentation</vt:lpstr>
      <vt:lpstr>Limitations</vt:lpstr>
      <vt:lpstr>THEMIS</vt:lpstr>
      <vt:lpstr>Conclusions</vt:lpstr>
      <vt:lpstr>ACC.org</vt:lpstr>
    </vt:vector>
  </TitlesOfParts>
  <Company>TIMI Study Group</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PEGASUS TIMI 54</dc:title>
  <dc:creator>Marc Bonaca</dc:creator>
  <cp:lastModifiedBy>Bhatt, Deepak L., MD, MPH</cp:lastModifiedBy>
  <cp:revision>2736</cp:revision>
  <dcterms:created xsi:type="dcterms:W3CDTF">2009-10-22T21:14:32Z</dcterms:created>
  <dcterms:modified xsi:type="dcterms:W3CDTF">2016-03-31T04:11:33Z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