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783" r:id="rId3"/>
    <p:sldId id="786" r:id="rId4"/>
    <p:sldId id="784" r:id="rId5"/>
    <p:sldId id="785" r:id="rId6"/>
    <p:sldId id="503" r:id="rId7"/>
    <p:sldId id="258" r:id="rId8"/>
    <p:sldId id="259" r:id="rId9"/>
    <p:sldId id="261" r:id="rId10"/>
    <p:sldId id="264" r:id="rId11"/>
    <p:sldId id="262" r:id="rId12"/>
    <p:sldId id="263" r:id="rId13"/>
    <p:sldId id="764" r:id="rId14"/>
    <p:sldId id="504" r:id="rId15"/>
    <p:sldId id="509" r:id="rId16"/>
    <p:sldId id="506" r:id="rId17"/>
    <p:sldId id="507" r:id="rId18"/>
    <p:sldId id="765" r:id="rId19"/>
    <p:sldId id="766" r:id="rId20"/>
    <p:sldId id="767" r:id="rId21"/>
    <p:sldId id="768" r:id="rId22"/>
    <p:sldId id="769" r:id="rId23"/>
    <p:sldId id="770" r:id="rId24"/>
    <p:sldId id="450" r:id="rId25"/>
    <p:sldId id="451" r:id="rId26"/>
    <p:sldId id="395" r:id="rId27"/>
    <p:sldId id="532" r:id="rId28"/>
    <p:sldId id="493" r:id="rId29"/>
    <p:sldId id="518" r:id="rId30"/>
    <p:sldId id="771" r:id="rId31"/>
    <p:sldId id="443" r:id="rId32"/>
    <p:sldId id="772" r:id="rId33"/>
    <p:sldId id="773" r:id="rId34"/>
    <p:sldId id="473" r:id="rId35"/>
    <p:sldId id="535" r:id="rId36"/>
    <p:sldId id="774" r:id="rId37"/>
    <p:sldId id="775" r:id="rId38"/>
    <p:sldId id="776" r:id="rId39"/>
    <p:sldId id="777" r:id="rId40"/>
    <p:sldId id="778" r:id="rId41"/>
    <p:sldId id="779" r:id="rId42"/>
    <p:sldId id="780" r:id="rId43"/>
    <p:sldId id="781" r:id="rId44"/>
    <p:sldId id="782" r:id="rId45"/>
    <p:sldId id="508"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4660"/>
  </p:normalViewPr>
  <p:slideViewPr>
    <p:cSldViewPr snapToGrid="0">
      <p:cViewPr varScale="1">
        <p:scale>
          <a:sx n="90" d="100"/>
          <a:sy n="90" d="100"/>
        </p:scale>
        <p:origin x="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am Mehrpooya" userId="4b9f82e025d95d25" providerId="LiveId" clId="{B6433161-DB25-4147-B422-37E6EC7E6238}"/>
    <pc:docChg chg="custSel modSld">
      <pc:chgData name="Maryam Mehrpooya" userId="4b9f82e025d95d25" providerId="LiveId" clId="{B6433161-DB25-4147-B422-37E6EC7E6238}" dt="2019-08-03T03:44:42.348" v="1" actId="313"/>
      <pc:docMkLst>
        <pc:docMk/>
      </pc:docMkLst>
      <pc:sldChg chg="modSp">
        <pc:chgData name="Maryam Mehrpooya" userId="4b9f82e025d95d25" providerId="LiveId" clId="{B6433161-DB25-4147-B422-37E6EC7E6238}" dt="2019-08-03T03:44:42.348" v="1" actId="313"/>
        <pc:sldMkLst>
          <pc:docMk/>
          <pc:sldMk cId="1248375907" sldId="256"/>
        </pc:sldMkLst>
        <pc:spChg chg="mod">
          <ac:chgData name="Maryam Mehrpooya" userId="4b9f82e025d95d25" providerId="LiveId" clId="{B6433161-DB25-4147-B422-37E6EC7E6238}" dt="2019-08-03T03:44:42.348" v="1" actId="313"/>
          <ac:spMkLst>
            <pc:docMk/>
            <pc:sldMk cId="1248375907" sldId="256"/>
            <ac:spMk id="2" creationId="{C94A91DD-AB8B-4CB1-957B-4C336EAD808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46FB9F-90D4-4101-860E-56A6205EF18F}" type="datetimeFigureOut">
              <a:rPr lang="en-US" smtClean="0"/>
              <a:t>8/3/2019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A61C6E-218B-41CC-84A5-7F1A1703BF32}" type="slidenum">
              <a:rPr lang="en-US" smtClean="0"/>
              <a:t>‹#›</a:t>
            </a:fld>
            <a:endParaRPr lang="en-US"/>
          </a:p>
        </p:txBody>
      </p:sp>
    </p:spTree>
    <p:extLst>
      <p:ext uri="{BB962C8B-B14F-4D97-AF65-F5344CB8AC3E}">
        <p14:creationId xmlns:p14="http://schemas.microsoft.com/office/powerpoint/2010/main" val="3633156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3017EA44-AFF6-4F08-9B43-5CF38D4A07A1}"/>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r"/>
            <a:fld id="{7CC7BD35-BD94-4CFF-89AD-3F10178DB38D}" type="slidenum">
              <a:rPr lang="en-US" altLang="en-US" sz="1200">
                <a:latin typeface="Arial" panose="020B0604020202020204" pitchFamily="34" charset="0"/>
                <a:ea typeface="MS PGothic" panose="020B0600070205080204" pitchFamily="34" charset="-128"/>
              </a:rPr>
              <a:pPr algn="r"/>
              <a:t>25</a:t>
            </a:fld>
            <a:endParaRPr lang="en-US" altLang="en-US" sz="1200">
              <a:latin typeface="Arial" panose="020B0604020202020204" pitchFamily="34" charset="0"/>
              <a:ea typeface="MS PGothic" panose="020B0600070205080204" pitchFamily="34" charset="-128"/>
            </a:endParaRPr>
          </a:p>
        </p:txBody>
      </p:sp>
      <p:sp>
        <p:nvSpPr>
          <p:cNvPr id="112643" name="Rectangle 2">
            <a:extLst>
              <a:ext uri="{FF2B5EF4-FFF2-40B4-BE49-F238E27FC236}">
                <a16:creationId xmlns:a16="http://schemas.microsoft.com/office/drawing/2014/main" id="{6497BE34-0AD6-47AA-98D7-313B6AB04BF0}"/>
              </a:ext>
            </a:extLst>
          </p:cNvPr>
          <p:cNvSpPr>
            <a:spLocks noGrp="1" noRot="1" noChangeAspect="1" noChangeArrowheads="1" noTextEdit="1"/>
          </p:cNvSpPr>
          <p:nvPr>
            <p:ph type="sldImg"/>
          </p:nvPr>
        </p:nvSpPr>
        <p:spPr>
          <a:solidFill>
            <a:srgbClr val="FFFFFF"/>
          </a:solidFill>
          <a:ln/>
        </p:spPr>
      </p:sp>
      <p:sp>
        <p:nvSpPr>
          <p:cNvPr id="112644" name="Notes Placeholder 4">
            <a:extLst>
              <a:ext uri="{FF2B5EF4-FFF2-40B4-BE49-F238E27FC236}">
                <a16:creationId xmlns:a16="http://schemas.microsoft.com/office/drawing/2014/main" id="{C1B480AA-7165-4C09-A4BB-B68E41039FC5}"/>
              </a:ext>
            </a:extLst>
          </p:cNvPr>
          <p:cNvSpPr>
            <a:spLocks noGrp="1"/>
          </p:cNvSpPr>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spcBef>
                <a:spcPct val="30000"/>
              </a:spcBef>
            </a:pPr>
            <a:endParaRPr lang="en-US" altLang="en-US" sz="1200">
              <a:latin typeface="Arial" panose="020B0604020202020204" pitchFamily="34" charset="0"/>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0E0F9082-6D44-4E98-A521-A389045E04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eaLnBrk="0" hangingPunct="0">
              <a:defRPr sz="1600" b="1">
                <a:solidFill>
                  <a:srgbClr val="333333"/>
                </a:solidFill>
                <a:latin typeface="Arial" panose="020B0604020202020204" pitchFamily="34" charset="0"/>
              </a:defRPr>
            </a:lvl1pPr>
            <a:lvl2pPr marL="742950" indent="-285750" defTabSz="923925" eaLnBrk="0" hangingPunct="0">
              <a:defRPr sz="1600" b="1">
                <a:solidFill>
                  <a:srgbClr val="333333"/>
                </a:solidFill>
                <a:latin typeface="Arial" panose="020B0604020202020204" pitchFamily="34" charset="0"/>
              </a:defRPr>
            </a:lvl2pPr>
            <a:lvl3pPr marL="1143000" indent="-228600" defTabSz="923925" eaLnBrk="0" hangingPunct="0">
              <a:defRPr sz="1600" b="1">
                <a:solidFill>
                  <a:srgbClr val="333333"/>
                </a:solidFill>
                <a:latin typeface="Arial" panose="020B0604020202020204" pitchFamily="34" charset="0"/>
              </a:defRPr>
            </a:lvl3pPr>
            <a:lvl4pPr marL="1600200" indent="-228600" defTabSz="923925" eaLnBrk="0" hangingPunct="0">
              <a:defRPr sz="1600" b="1">
                <a:solidFill>
                  <a:srgbClr val="333333"/>
                </a:solidFill>
                <a:latin typeface="Arial" panose="020B0604020202020204" pitchFamily="34" charset="0"/>
              </a:defRPr>
            </a:lvl4pPr>
            <a:lvl5pPr marL="2057400" indent="-228600" defTabSz="923925" eaLnBrk="0" hangingPunct="0">
              <a:defRPr sz="1600" b="1">
                <a:solidFill>
                  <a:srgbClr val="333333"/>
                </a:solidFill>
                <a:latin typeface="Arial" panose="020B0604020202020204" pitchFamily="34" charset="0"/>
              </a:defRPr>
            </a:lvl5pPr>
            <a:lvl6pPr marL="2514600" indent="-228600" algn="ctr" defTabSz="923925"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defTabSz="923925"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defTabSz="923925"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defTabSz="923925" eaLnBrk="0" fontAlgn="base" hangingPunct="0">
              <a:spcBef>
                <a:spcPct val="50000"/>
              </a:spcBef>
              <a:spcAft>
                <a:spcPct val="0"/>
              </a:spcAft>
              <a:defRPr sz="1600" b="1">
                <a:solidFill>
                  <a:srgbClr val="333333"/>
                </a:solidFill>
                <a:latin typeface="Arial" panose="020B0604020202020204" pitchFamily="34" charset="0"/>
              </a:defRPr>
            </a:lvl9pPr>
          </a:lstStyle>
          <a:p>
            <a:fld id="{3C377A4A-AC8B-4AC7-9824-E17E1142ED2A}" type="slidenum">
              <a:rPr lang="en-US" altLang="en-US" sz="1200" b="0">
                <a:solidFill>
                  <a:schemeClr val="tx1"/>
                </a:solidFill>
                <a:latin typeface="Times" panose="02020603050405020304" pitchFamily="18" charset="0"/>
              </a:rPr>
              <a:pPr/>
              <a:t>26</a:t>
            </a:fld>
            <a:endParaRPr lang="en-US" altLang="en-US" sz="1200" b="0">
              <a:solidFill>
                <a:schemeClr val="tx1"/>
              </a:solidFill>
              <a:latin typeface="Times" panose="02020603050405020304" pitchFamily="18" charset="0"/>
            </a:endParaRPr>
          </a:p>
        </p:txBody>
      </p:sp>
      <p:sp>
        <p:nvSpPr>
          <p:cNvPr id="27651" name="Rectangle 1026">
            <a:extLst>
              <a:ext uri="{FF2B5EF4-FFF2-40B4-BE49-F238E27FC236}">
                <a16:creationId xmlns:a16="http://schemas.microsoft.com/office/drawing/2014/main" id="{7282C1BC-30D8-4D3A-BFBB-D939A692B271}"/>
              </a:ext>
            </a:extLst>
          </p:cNvPr>
          <p:cNvSpPr>
            <a:spLocks noGrp="1" noRot="1" noChangeAspect="1" noChangeArrowheads="1" noTextEdit="1"/>
          </p:cNvSpPr>
          <p:nvPr>
            <p:ph type="sldImg"/>
          </p:nvPr>
        </p:nvSpPr>
        <p:spPr>
          <a:ln/>
        </p:spPr>
      </p:sp>
      <p:sp>
        <p:nvSpPr>
          <p:cNvPr id="27652" name="Rectangle 1027">
            <a:extLst>
              <a:ext uri="{FF2B5EF4-FFF2-40B4-BE49-F238E27FC236}">
                <a16:creationId xmlns:a16="http://schemas.microsoft.com/office/drawing/2014/main" id="{7FD3FF25-F3B8-4943-BD18-490E599A8CC0}"/>
              </a:ext>
            </a:extLst>
          </p:cNvPr>
          <p:cNvSpPr>
            <a:spLocks noGrp="1" noChangeArrowheads="1"/>
          </p:cNvSpPr>
          <p:nvPr>
            <p:ph type="body" idx="1"/>
          </p:nvPr>
        </p:nvSpPr>
        <p:spPr>
          <a:xfrm>
            <a:off x="696913" y="4405313"/>
            <a:ext cx="5603875" cy="4171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2705564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2501263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775110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E97AA0-8B35-46D9-97DF-5CEDDABD7FE0}" type="datetimeFigureOut">
              <a:rPr lang="en-US" smtClean="0"/>
              <a:t>8/3/2019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402574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E97AA0-8B35-46D9-97DF-5CEDDABD7FE0}" type="datetimeFigureOut">
              <a:rPr lang="en-US" smtClean="0"/>
              <a:t>8/3/2019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3813425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E97AA0-8B35-46D9-97DF-5CEDDABD7FE0}" type="datetimeFigureOut">
              <a:rPr lang="en-US" smtClean="0"/>
              <a:t>8/3/2019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377831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E97AA0-8B35-46D9-97DF-5CEDDABD7FE0}" type="datetimeFigureOut">
              <a:rPr lang="en-US" smtClean="0"/>
              <a:t>8/3/2019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3240480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AE97AA0-8B35-46D9-97DF-5CEDDABD7FE0}" type="datetimeFigureOut">
              <a:rPr lang="en-US" smtClean="0"/>
              <a:t>8/3/2019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1240786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AE97AA0-8B35-46D9-97DF-5CEDDABD7FE0}" type="datetimeFigureOut">
              <a:rPr lang="en-US" smtClean="0"/>
              <a:t>8/3/2019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45195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AE97AA0-8B35-46D9-97DF-5CEDDABD7FE0}" type="datetimeFigureOut">
              <a:rPr lang="en-US" smtClean="0"/>
              <a:t>8/3/2019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312344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773886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191133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1665287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1859432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4175478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2342066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E97AA0-8B35-46D9-97DF-5CEDDABD7FE0}" type="datetimeFigureOut">
              <a:rPr lang="en-US" smtClean="0"/>
              <a:t>8/3/2019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02A5B-A6B0-440A-BD74-C04D433D3EEF}" type="slidenum">
              <a:rPr lang="en-US" smtClean="0"/>
              <a:t>‹#›</a:t>
            </a:fld>
            <a:endParaRPr lang="en-US"/>
          </a:p>
        </p:txBody>
      </p:sp>
    </p:spTree>
    <p:extLst>
      <p:ext uri="{BB962C8B-B14F-4D97-AF65-F5344CB8AC3E}">
        <p14:creationId xmlns:p14="http://schemas.microsoft.com/office/powerpoint/2010/main" val="3473420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E97AA0-8B35-46D9-97DF-5CEDDABD7FE0}" type="datetimeFigureOut">
              <a:rPr lang="en-US" smtClean="0"/>
              <a:t>8/3/2019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A802A5B-A6B0-440A-BD74-C04D433D3EEF}" type="slidenum">
              <a:rPr lang="en-US" smtClean="0"/>
              <a:t>‹#›</a:t>
            </a:fld>
            <a:endParaRPr lang="en-US"/>
          </a:p>
        </p:txBody>
      </p:sp>
    </p:spTree>
    <p:extLst>
      <p:ext uri="{BB962C8B-B14F-4D97-AF65-F5344CB8AC3E}">
        <p14:creationId xmlns:p14="http://schemas.microsoft.com/office/powerpoint/2010/main" val="1777935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content.nejm.org/content/vol361/issue11/images/large/18t1.jpe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A91DD-AB8B-4CB1-957B-4C336EAD808B}"/>
              </a:ext>
            </a:extLst>
          </p:cNvPr>
          <p:cNvSpPr>
            <a:spLocks noGrp="1"/>
          </p:cNvSpPr>
          <p:nvPr>
            <p:ph type="ctrTitle"/>
          </p:nvPr>
        </p:nvSpPr>
        <p:spPr>
          <a:xfrm>
            <a:off x="2286000" y="927100"/>
            <a:ext cx="9217023" cy="2305199"/>
          </a:xfrm>
        </p:spPr>
        <p:txBody>
          <a:bodyPr>
            <a:noAutofit/>
          </a:bodyPr>
          <a:lstStyle/>
          <a:p>
            <a:pPr algn="l"/>
            <a:r>
              <a:rPr lang="en-US" sz="4400" b="1" i="1" dirty="0"/>
              <a:t>New Studies Concerning Antiplatelet Agents , Focus on Ticagrelor </a:t>
            </a:r>
            <a:br>
              <a:rPr lang="en-US" sz="4400" dirty="0"/>
            </a:br>
            <a:r>
              <a:rPr lang="en-US" sz="4400" dirty="0"/>
              <a:t> </a:t>
            </a:r>
          </a:p>
        </p:txBody>
      </p:sp>
      <p:sp>
        <p:nvSpPr>
          <p:cNvPr id="3" name="Subtitle 2">
            <a:extLst>
              <a:ext uri="{FF2B5EF4-FFF2-40B4-BE49-F238E27FC236}">
                <a16:creationId xmlns:a16="http://schemas.microsoft.com/office/drawing/2014/main" id="{96B77C1A-E99A-4408-B452-5466F2032FE5}"/>
              </a:ext>
            </a:extLst>
          </p:cNvPr>
          <p:cNvSpPr>
            <a:spLocks noGrp="1"/>
          </p:cNvSpPr>
          <p:nvPr>
            <p:ph type="subTitle" idx="1"/>
          </p:nvPr>
        </p:nvSpPr>
        <p:spPr>
          <a:xfrm>
            <a:off x="4515378" y="4205817"/>
            <a:ext cx="6987645" cy="1388534"/>
          </a:xfrm>
        </p:spPr>
        <p:txBody>
          <a:bodyPr>
            <a:normAutofit fontScale="70000" lnSpcReduction="20000"/>
          </a:bodyPr>
          <a:lstStyle/>
          <a:p>
            <a:pPr algn="l"/>
            <a:r>
              <a:rPr lang="en-US" altLang="en-US" sz="3200" i="1" dirty="0">
                <a:solidFill>
                  <a:srgbClr val="FF0000"/>
                </a:solidFill>
              </a:rPr>
              <a:t>Maryam </a:t>
            </a:r>
            <a:r>
              <a:rPr lang="en-US" altLang="en-US" sz="3200" i="1" dirty="0" err="1">
                <a:solidFill>
                  <a:srgbClr val="FF0000"/>
                </a:solidFill>
              </a:rPr>
              <a:t>Mehrpooya</a:t>
            </a:r>
            <a:r>
              <a:rPr lang="en-US" altLang="en-US" sz="3200" i="1" dirty="0">
                <a:solidFill>
                  <a:srgbClr val="FF0000"/>
                </a:solidFill>
              </a:rPr>
              <a:t>  MD,</a:t>
            </a:r>
            <a:br>
              <a:rPr lang="en-US" altLang="en-US" sz="2400" i="1" dirty="0">
                <a:solidFill>
                  <a:srgbClr val="FF0000"/>
                </a:solidFill>
              </a:rPr>
            </a:br>
            <a:r>
              <a:rPr lang="en-US" altLang="en-US" sz="2400" i="1" dirty="0">
                <a:solidFill>
                  <a:srgbClr val="FF0000"/>
                </a:solidFill>
              </a:rPr>
              <a:t>Associate professor of cardiology</a:t>
            </a:r>
          </a:p>
          <a:p>
            <a:pPr algn="l"/>
            <a:r>
              <a:rPr lang="en-US" altLang="en-US" sz="2400" i="1" dirty="0">
                <a:solidFill>
                  <a:srgbClr val="FF0000"/>
                </a:solidFill>
              </a:rPr>
              <a:t>Fellowship of Interventional Cardiology</a:t>
            </a:r>
            <a:endParaRPr lang="fa-IR" altLang="en-US" sz="2400" i="1" dirty="0">
              <a:solidFill>
                <a:srgbClr val="FF0000"/>
              </a:solidFill>
            </a:endParaRPr>
          </a:p>
          <a:p>
            <a:pPr algn="l"/>
            <a:r>
              <a:rPr lang="en-US" altLang="en-US" sz="2400" i="1" dirty="0">
                <a:solidFill>
                  <a:srgbClr val="FF0000"/>
                </a:solidFill>
              </a:rPr>
              <a:t>TUMS- Imam Khomeini Hospital</a:t>
            </a:r>
          </a:p>
          <a:p>
            <a:pPr algn="l"/>
            <a:endParaRPr lang="en-US" dirty="0"/>
          </a:p>
        </p:txBody>
      </p:sp>
    </p:spTree>
    <p:extLst>
      <p:ext uri="{BB962C8B-B14F-4D97-AF65-F5344CB8AC3E}">
        <p14:creationId xmlns:p14="http://schemas.microsoft.com/office/powerpoint/2010/main" val="1248375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134CD11-730F-4252-B800-FC6A073FD009}"/>
              </a:ext>
            </a:extLst>
          </p:cNvPr>
          <p:cNvPicPr>
            <a:picLocks noGrp="1" noChangeAspect="1"/>
          </p:cNvPicPr>
          <p:nvPr>
            <p:ph idx="1"/>
          </p:nvPr>
        </p:nvPicPr>
        <p:blipFill rotWithShape="1">
          <a:blip r:embed="rId2"/>
          <a:srcRect l="23260" t="12328" r="37812" b="5323"/>
          <a:stretch/>
        </p:blipFill>
        <p:spPr>
          <a:xfrm>
            <a:off x="3260651" y="160399"/>
            <a:ext cx="4749209" cy="6697601"/>
          </a:xfrm>
          <a:prstGeom prst="rect">
            <a:avLst/>
          </a:prstGeom>
        </p:spPr>
      </p:pic>
    </p:spTree>
    <p:extLst>
      <p:ext uri="{BB962C8B-B14F-4D97-AF65-F5344CB8AC3E}">
        <p14:creationId xmlns:p14="http://schemas.microsoft.com/office/powerpoint/2010/main" val="3198894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6221A73-9D75-401E-A8F1-8AE4FF82BD38}"/>
              </a:ext>
            </a:extLst>
          </p:cNvPr>
          <p:cNvPicPr>
            <a:picLocks noGrp="1" noChangeAspect="1"/>
          </p:cNvPicPr>
          <p:nvPr>
            <p:ph idx="1"/>
          </p:nvPr>
        </p:nvPicPr>
        <p:blipFill rotWithShape="1">
          <a:blip r:embed="rId2"/>
          <a:srcRect l="20185" t="40300" r="19106" b="4264"/>
          <a:stretch/>
        </p:blipFill>
        <p:spPr>
          <a:xfrm>
            <a:off x="1715208" y="567071"/>
            <a:ext cx="9080383" cy="5527784"/>
          </a:xfrm>
          <a:prstGeom prst="rect">
            <a:avLst/>
          </a:prstGeom>
        </p:spPr>
      </p:pic>
    </p:spTree>
    <p:extLst>
      <p:ext uri="{BB962C8B-B14F-4D97-AF65-F5344CB8AC3E}">
        <p14:creationId xmlns:p14="http://schemas.microsoft.com/office/powerpoint/2010/main" val="1822528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4451698-E30C-4BE6-9FAB-49B85C140260}"/>
              </a:ext>
            </a:extLst>
          </p:cNvPr>
          <p:cNvPicPr>
            <a:picLocks noGrp="1" noChangeAspect="1"/>
          </p:cNvPicPr>
          <p:nvPr>
            <p:ph idx="1"/>
          </p:nvPr>
        </p:nvPicPr>
        <p:blipFill rotWithShape="1">
          <a:blip r:embed="rId2"/>
          <a:srcRect l="12344" t="16950" r="9885" b="3856"/>
          <a:stretch/>
        </p:blipFill>
        <p:spPr>
          <a:xfrm>
            <a:off x="2310809" y="650742"/>
            <a:ext cx="8123275" cy="5514620"/>
          </a:xfrm>
          <a:prstGeom prst="rect">
            <a:avLst/>
          </a:prstGeom>
        </p:spPr>
      </p:pic>
    </p:spTree>
    <p:extLst>
      <p:ext uri="{BB962C8B-B14F-4D97-AF65-F5344CB8AC3E}">
        <p14:creationId xmlns:p14="http://schemas.microsoft.com/office/powerpoint/2010/main" val="2370887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9AC2D07-7D62-4F38-ADBE-5F00C2940B76}"/>
              </a:ext>
            </a:extLst>
          </p:cNvPr>
          <p:cNvPicPr>
            <a:picLocks noGrp="1" noChangeAspect="1"/>
          </p:cNvPicPr>
          <p:nvPr>
            <p:ph idx="1"/>
          </p:nvPr>
        </p:nvPicPr>
        <p:blipFill>
          <a:blip r:embed="rId2"/>
          <a:stretch>
            <a:fillRect/>
          </a:stretch>
        </p:blipFill>
        <p:spPr>
          <a:xfrm>
            <a:off x="3086100" y="1247775"/>
            <a:ext cx="6815137" cy="4543425"/>
          </a:xfrm>
          <a:prstGeom prst="rect">
            <a:avLst/>
          </a:prstGeom>
        </p:spPr>
      </p:pic>
    </p:spTree>
    <p:extLst>
      <p:ext uri="{BB962C8B-B14F-4D97-AF65-F5344CB8AC3E}">
        <p14:creationId xmlns:p14="http://schemas.microsoft.com/office/powerpoint/2010/main" val="3772761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Table 1">
            <a:hlinkClick r:id="rId2"/>
            <a:extLst>
              <a:ext uri="{FF2B5EF4-FFF2-40B4-BE49-F238E27FC236}">
                <a16:creationId xmlns:a16="http://schemas.microsoft.com/office/drawing/2014/main" id="{59AA9072-70E5-4554-95F0-8A3CD7EEED47}"/>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00200"/>
            <a:ext cx="9144000" cy="4876800"/>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64515" name="Rectangle 11">
            <a:extLst>
              <a:ext uri="{FF2B5EF4-FFF2-40B4-BE49-F238E27FC236}">
                <a16:creationId xmlns:a16="http://schemas.microsoft.com/office/drawing/2014/main" id="{3DD19529-01B5-4191-AB58-9D09C7D2FDCE}"/>
              </a:ext>
            </a:extLst>
          </p:cNvPr>
          <p:cNvSpPr>
            <a:spLocks noChangeArrowheads="1"/>
          </p:cNvSpPr>
          <p:nvPr/>
        </p:nvSpPr>
        <p:spPr bwMode="auto">
          <a:xfrm>
            <a:off x="2057401" y="6551614"/>
            <a:ext cx="3876675"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lnSpc>
                <a:spcPct val="85000"/>
              </a:lnSpc>
            </a:pPr>
            <a:r>
              <a:rPr lang="en-US" altLang="en-US" sz="1600" i="1">
                <a:solidFill>
                  <a:srgbClr val="FFFF00"/>
                </a:solidFill>
                <a:latin typeface="Arial" panose="020B0604020202020204" pitchFamily="34" charset="0"/>
              </a:rPr>
              <a:t>Schӧmig, A NEJM 2009; 361: 1108-1111</a:t>
            </a:r>
          </a:p>
        </p:txBody>
      </p:sp>
      <p:sp>
        <p:nvSpPr>
          <p:cNvPr id="64516" name="Text Box 12">
            <a:extLst>
              <a:ext uri="{FF2B5EF4-FFF2-40B4-BE49-F238E27FC236}">
                <a16:creationId xmlns:a16="http://schemas.microsoft.com/office/drawing/2014/main" id="{0A52BFAD-E4D0-450D-B790-99B2B949F7D4}"/>
              </a:ext>
            </a:extLst>
          </p:cNvPr>
          <p:cNvSpPr txBox="1">
            <a:spLocks noChangeArrowheads="1"/>
          </p:cNvSpPr>
          <p:nvPr/>
        </p:nvSpPr>
        <p:spPr bwMode="auto">
          <a:xfrm>
            <a:off x="1828800" y="228601"/>
            <a:ext cx="84645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eaLnBrk="1" hangingPunct="1"/>
            <a:r>
              <a:rPr lang="en-US" altLang="en-US" sz="3600">
                <a:solidFill>
                  <a:schemeClr val="hlink"/>
                </a:solidFill>
                <a:latin typeface="Arial" panose="020B0604020202020204" pitchFamily="34" charset="0"/>
              </a:rPr>
              <a:t>Risks Associated with ADP receptor</a:t>
            </a:r>
          </a:p>
          <a:p>
            <a:pPr algn="ctr" eaLnBrk="1" hangingPunct="1"/>
            <a:r>
              <a:rPr lang="en-US" altLang="en-US" sz="3600">
                <a:solidFill>
                  <a:schemeClr val="hlink"/>
                </a:solidFill>
                <a:latin typeface="Arial" panose="020B0604020202020204" pitchFamily="34" charset="0"/>
              </a:rPr>
              <a:t>Antagonists in Patients with ACS by Trial</a:t>
            </a:r>
          </a:p>
        </p:txBody>
      </p:sp>
      <p:grpSp>
        <p:nvGrpSpPr>
          <p:cNvPr id="2" name="Group 37">
            <a:extLst>
              <a:ext uri="{FF2B5EF4-FFF2-40B4-BE49-F238E27FC236}">
                <a16:creationId xmlns:a16="http://schemas.microsoft.com/office/drawing/2014/main" id="{799A27FE-36E1-44CE-A5EA-24763A4D3160}"/>
              </a:ext>
            </a:extLst>
          </p:cNvPr>
          <p:cNvGrpSpPr>
            <a:grpSpLocks/>
          </p:cNvGrpSpPr>
          <p:nvPr/>
        </p:nvGrpSpPr>
        <p:grpSpPr bwMode="auto">
          <a:xfrm>
            <a:off x="5715000" y="4114800"/>
            <a:ext cx="2362200" cy="1143000"/>
            <a:chOff x="2640" y="2592"/>
            <a:chExt cx="1488" cy="720"/>
          </a:xfrm>
        </p:grpSpPr>
        <p:sp>
          <p:nvSpPr>
            <p:cNvPr id="64525" name="Oval 30">
              <a:extLst>
                <a:ext uri="{FF2B5EF4-FFF2-40B4-BE49-F238E27FC236}">
                  <a16:creationId xmlns:a16="http://schemas.microsoft.com/office/drawing/2014/main" id="{3B4F8E40-4014-4050-8498-D1AE5BBFB1FB}"/>
                </a:ext>
              </a:extLst>
            </p:cNvPr>
            <p:cNvSpPr>
              <a:spLocks noChangeArrowheads="1"/>
            </p:cNvSpPr>
            <p:nvPr/>
          </p:nvSpPr>
          <p:spPr bwMode="auto">
            <a:xfrm>
              <a:off x="2640" y="2976"/>
              <a:ext cx="1488" cy="336"/>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sp>
          <p:nvSpPr>
            <p:cNvPr id="64526" name="Oval 31">
              <a:extLst>
                <a:ext uri="{FF2B5EF4-FFF2-40B4-BE49-F238E27FC236}">
                  <a16:creationId xmlns:a16="http://schemas.microsoft.com/office/drawing/2014/main" id="{F13AE067-4E66-432B-81E0-546311C4E2C0}"/>
                </a:ext>
              </a:extLst>
            </p:cNvPr>
            <p:cNvSpPr>
              <a:spLocks noChangeArrowheads="1"/>
            </p:cNvSpPr>
            <p:nvPr/>
          </p:nvSpPr>
          <p:spPr bwMode="auto">
            <a:xfrm>
              <a:off x="2640" y="2592"/>
              <a:ext cx="1488" cy="336"/>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grpSp>
      <p:grpSp>
        <p:nvGrpSpPr>
          <p:cNvPr id="3" name="Group 38">
            <a:extLst>
              <a:ext uri="{FF2B5EF4-FFF2-40B4-BE49-F238E27FC236}">
                <a16:creationId xmlns:a16="http://schemas.microsoft.com/office/drawing/2014/main" id="{A6759753-5EBF-4540-A6BA-7FFFEF252C16}"/>
              </a:ext>
            </a:extLst>
          </p:cNvPr>
          <p:cNvGrpSpPr>
            <a:grpSpLocks/>
          </p:cNvGrpSpPr>
          <p:nvPr/>
        </p:nvGrpSpPr>
        <p:grpSpPr bwMode="auto">
          <a:xfrm>
            <a:off x="3505200" y="4191000"/>
            <a:ext cx="2133600" cy="1066800"/>
            <a:chOff x="1248" y="2640"/>
            <a:chExt cx="1344" cy="672"/>
          </a:xfrm>
        </p:grpSpPr>
        <p:sp>
          <p:nvSpPr>
            <p:cNvPr id="64523" name="Oval 29">
              <a:extLst>
                <a:ext uri="{FF2B5EF4-FFF2-40B4-BE49-F238E27FC236}">
                  <a16:creationId xmlns:a16="http://schemas.microsoft.com/office/drawing/2014/main" id="{36C2C460-16A2-47D9-A437-F23508FBA5AE}"/>
                </a:ext>
              </a:extLst>
            </p:cNvPr>
            <p:cNvSpPr>
              <a:spLocks noChangeArrowheads="1"/>
            </p:cNvSpPr>
            <p:nvPr/>
          </p:nvSpPr>
          <p:spPr bwMode="auto">
            <a:xfrm>
              <a:off x="1248" y="2976"/>
              <a:ext cx="1344" cy="336"/>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sp>
          <p:nvSpPr>
            <p:cNvPr id="64524" name="Oval 32">
              <a:extLst>
                <a:ext uri="{FF2B5EF4-FFF2-40B4-BE49-F238E27FC236}">
                  <a16:creationId xmlns:a16="http://schemas.microsoft.com/office/drawing/2014/main" id="{01105D9E-E9A8-4393-BD62-88DC4B3EF838}"/>
                </a:ext>
              </a:extLst>
            </p:cNvPr>
            <p:cNvSpPr>
              <a:spLocks noChangeArrowheads="1"/>
            </p:cNvSpPr>
            <p:nvPr/>
          </p:nvSpPr>
          <p:spPr bwMode="auto">
            <a:xfrm>
              <a:off x="1248" y="2640"/>
              <a:ext cx="1344" cy="288"/>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grpSp>
      <p:grpSp>
        <p:nvGrpSpPr>
          <p:cNvPr id="4" name="Group 36">
            <a:extLst>
              <a:ext uri="{FF2B5EF4-FFF2-40B4-BE49-F238E27FC236}">
                <a16:creationId xmlns:a16="http://schemas.microsoft.com/office/drawing/2014/main" id="{2CC6293B-FEB3-41CF-9877-F7C32FBFD6AA}"/>
              </a:ext>
            </a:extLst>
          </p:cNvPr>
          <p:cNvGrpSpPr>
            <a:grpSpLocks/>
          </p:cNvGrpSpPr>
          <p:nvPr/>
        </p:nvGrpSpPr>
        <p:grpSpPr bwMode="auto">
          <a:xfrm>
            <a:off x="8305800" y="2971800"/>
            <a:ext cx="2362200" cy="2286000"/>
            <a:chOff x="4272" y="1872"/>
            <a:chExt cx="1488" cy="1440"/>
          </a:xfrm>
        </p:grpSpPr>
        <p:sp>
          <p:nvSpPr>
            <p:cNvPr id="64520" name="Oval 33">
              <a:extLst>
                <a:ext uri="{FF2B5EF4-FFF2-40B4-BE49-F238E27FC236}">
                  <a16:creationId xmlns:a16="http://schemas.microsoft.com/office/drawing/2014/main" id="{1F81BCD4-5D59-4504-BBCA-C49458E18673}"/>
                </a:ext>
              </a:extLst>
            </p:cNvPr>
            <p:cNvSpPr>
              <a:spLocks noChangeArrowheads="1"/>
            </p:cNvSpPr>
            <p:nvPr/>
          </p:nvSpPr>
          <p:spPr bwMode="auto">
            <a:xfrm>
              <a:off x="4272" y="1872"/>
              <a:ext cx="1488" cy="240"/>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sp>
          <p:nvSpPr>
            <p:cNvPr id="64521" name="Oval 34">
              <a:extLst>
                <a:ext uri="{FF2B5EF4-FFF2-40B4-BE49-F238E27FC236}">
                  <a16:creationId xmlns:a16="http://schemas.microsoft.com/office/drawing/2014/main" id="{63D201B7-95EC-4300-AC8E-BC6DEF3B01FA}"/>
                </a:ext>
              </a:extLst>
            </p:cNvPr>
            <p:cNvSpPr>
              <a:spLocks noChangeArrowheads="1"/>
            </p:cNvSpPr>
            <p:nvPr/>
          </p:nvSpPr>
          <p:spPr bwMode="auto">
            <a:xfrm>
              <a:off x="4272" y="2640"/>
              <a:ext cx="1488" cy="288"/>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sp>
          <p:nvSpPr>
            <p:cNvPr id="64522" name="Oval 35">
              <a:extLst>
                <a:ext uri="{FF2B5EF4-FFF2-40B4-BE49-F238E27FC236}">
                  <a16:creationId xmlns:a16="http://schemas.microsoft.com/office/drawing/2014/main" id="{F2B10089-6809-4523-B19E-D4FBAE884E82}"/>
                </a:ext>
              </a:extLst>
            </p:cNvPr>
            <p:cNvSpPr>
              <a:spLocks noChangeArrowheads="1"/>
            </p:cNvSpPr>
            <p:nvPr/>
          </p:nvSpPr>
          <p:spPr bwMode="auto">
            <a:xfrm>
              <a:off x="4272" y="3024"/>
              <a:ext cx="1488" cy="288"/>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endParaRPr lang="en-US"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5378F5E-BA41-4571-A6EC-C90218177A4C}"/>
              </a:ext>
            </a:extLst>
          </p:cNvPr>
          <p:cNvPicPr>
            <a:picLocks noGrp="1" noChangeAspect="1"/>
          </p:cNvPicPr>
          <p:nvPr>
            <p:ph idx="1"/>
          </p:nvPr>
        </p:nvPicPr>
        <p:blipFill rotWithShape="1">
          <a:blip r:embed="rId2"/>
          <a:srcRect l="13203" t="12431" r="14421" b="3867"/>
          <a:stretch/>
        </p:blipFill>
        <p:spPr>
          <a:xfrm>
            <a:off x="2241550" y="308096"/>
            <a:ext cx="7823200" cy="6031628"/>
          </a:xfrm>
          <a:prstGeom prst="rect">
            <a:avLst/>
          </a:prstGeom>
        </p:spPr>
      </p:pic>
    </p:spTree>
    <p:extLst>
      <p:ext uri="{BB962C8B-B14F-4D97-AF65-F5344CB8AC3E}">
        <p14:creationId xmlns:p14="http://schemas.microsoft.com/office/powerpoint/2010/main" val="511223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FBF8-C353-40A7-B13E-4C4961F94446}"/>
              </a:ext>
            </a:extLst>
          </p:cNvPr>
          <p:cNvSpPr>
            <a:spLocks noGrp="1"/>
          </p:cNvSpPr>
          <p:nvPr>
            <p:ph type="title"/>
          </p:nvPr>
        </p:nvSpPr>
        <p:spPr>
          <a:xfrm>
            <a:off x="1484311" y="396950"/>
            <a:ext cx="10018713" cy="2041450"/>
          </a:xfrm>
        </p:spPr>
        <p:txBody>
          <a:bodyPr>
            <a:normAutofit fontScale="90000"/>
          </a:bodyPr>
          <a:lstStyle/>
          <a:p>
            <a:r>
              <a:rPr lang="en-US" b="1" dirty="0">
                <a:solidFill>
                  <a:srgbClr val="FF0000"/>
                </a:solidFill>
              </a:rPr>
              <a:t>Pharmacogenomic Approach to Selecting Antiplatelet Therapy in Acute Coronary Syndromes: PHARMCLO trial</a:t>
            </a:r>
            <a:br>
              <a:rPr lang="en-US" b="1" dirty="0">
                <a:solidFill>
                  <a:srgbClr val="FF0000"/>
                </a:solidFill>
              </a:rPr>
            </a:br>
            <a:endParaRPr lang="en-US" dirty="0"/>
          </a:p>
        </p:txBody>
      </p:sp>
      <p:sp>
        <p:nvSpPr>
          <p:cNvPr id="3" name="Content Placeholder 2">
            <a:extLst>
              <a:ext uri="{FF2B5EF4-FFF2-40B4-BE49-F238E27FC236}">
                <a16:creationId xmlns:a16="http://schemas.microsoft.com/office/drawing/2014/main" id="{0DB0AEE7-584C-49D2-A37A-6465D69EF729}"/>
              </a:ext>
            </a:extLst>
          </p:cNvPr>
          <p:cNvSpPr>
            <a:spLocks noGrp="1"/>
          </p:cNvSpPr>
          <p:nvPr>
            <p:ph idx="1"/>
          </p:nvPr>
        </p:nvSpPr>
        <p:spPr/>
        <p:txBody>
          <a:bodyPr>
            <a:normAutofit lnSpcReduction="10000"/>
          </a:bodyPr>
          <a:lstStyle/>
          <a:p>
            <a:r>
              <a:rPr lang="en-US" dirty="0">
                <a:solidFill>
                  <a:srgbClr val="FF0000"/>
                </a:solidFill>
              </a:rPr>
              <a:t>Background: </a:t>
            </a:r>
            <a:r>
              <a:rPr lang="en-US" dirty="0"/>
              <a:t>Clopidogrel is still frequently used in patients with acute coronary syndromes (ACS), but its efficacy is hampered by interpatient response variability, due to genetic polymorphisms associated with clopidogrel metabolism.</a:t>
            </a:r>
          </a:p>
          <a:p>
            <a:r>
              <a:rPr lang="en-US" dirty="0">
                <a:solidFill>
                  <a:srgbClr val="FF0000"/>
                </a:solidFill>
              </a:rPr>
              <a:t>Objective: </a:t>
            </a:r>
            <a:r>
              <a:rPr lang="en-US" dirty="0"/>
              <a:t>To evaluate whether selecting antiplatelet therapy (clopidogrel, prasugrel or ticagrelor) on the basis of a patient’s genetic and clinical characteristics leads to better clinical outcomes in comparison with the standard of care, which bases the selection on clinical characteristics alone</a:t>
            </a:r>
          </a:p>
        </p:txBody>
      </p:sp>
    </p:spTree>
    <p:extLst>
      <p:ext uri="{BB962C8B-B14F-4D97-AF65-F5344CB8AC3E}">
        <p14:creationId xmlns:p14="http://schemas.microsoft.com/office/powerpoint/2010/main" val="1305242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8950-E3C2-4CF4-A736-4477443F2D16}"/>
              </a:ext>
            </a:extLst>
          </p:cNvPr>
          <p:cNvSpPr>
            <a:spLocks noGrp="1"/>
          </p:cNvSpPr>
          <p:nvPr>
            <p:ph type="title"/>
          </p:nvPr>
        </p:nvSpPr>
        <p:spPr>
          <a:xfrm>
            <a:off x="1484311" y="685801"/>
            <a:ext cx="10018713" cy="1100470"/>
          </a:xfrm>
        </p:spPr>
        <p:txBody>
          <a:bodyPr>
            <a:normAutofit/>
          </a:bodyPr>
          <a:lstStyle/>
          <a:p>
            <a:r>
              <a:rPr lang="en-US" sz="3600" b="1" dirty="0">
                <a:solidFill>
                  <a:srgbClr val="FF0000"/>
                </a:solidFill>
              </a:rPr>
              <a:t>Methods:</a:t>
            </a:r>
          </a:p>
        </p:txBody>
      </p:sp>
      <p:sp>
        <p:nvSpPr>
          <p:cNvPr id="3" name="Content Placeholder 2">
            <a:extLst>
              <a:ext uri="{FF2B5EF4-FFF2-40B4-BE49-F238E27FC236}">
                <a16:creationId xmlns:a16="http://schemas.microsoft.com/office/drawing/2014/main" id="{87E06ECC-EED3-498F-84F1-79D8F2DB8F81}"/>
              </a:ext>
            </a:extLst>
          </p:cNvPr>
          <p:cNvSpPr>
            <a:spLocks noGrp="1"/>
          </p:cNvSpPr>
          <p:nvPr>
            <p:ph idx="1"/>
          </p:nvPr>
        </p:nvSpPr>
        <p:spPr>
          <a:xfrm>
            <a:off x="1484310" y="1580707"/>
            <a:ext cx="10018713" cy="4210493"/>
          </a:xfrm>
        </p:spPr>
        <p:txBody>
          <a:bodyPr/>
          <a:lstStyle/>
          <a:p>
            <a:pPr>
              <a:buFont typeface="Wingdings" panose="05000000000000000000" pitchFamily="2" charset="2"/>
              <a:buChar char="Ø"/>
            </a:pPr>
            <a:r>
              <a:rPr lang="en-US" dirty="0"/>
              <a:t> Patients hospitalized for ACS were randomly assigned to standard of care or pharmacogenomic arm, which included the genotyping of ABCB1, CYP2C19*2, CYP2C19*17 using an ST Q3 system that provide the data within 70 minutes at each patient’s bedside. </a:t>
            </a:r>
          </a:p>
          <a:p>
            <a:pPr marL="0" indent="0">
              <a:buNone/>
            </a:pPr>
            <a:endParaRPr lang="en-US" dirty="0"/>
          </a:p>
          <a:p>
            <a:pPr>
              <a:buFont typeface="Wingdings" panose="05000000000000000000" pitchFamily="2" charset="2"/>
              <a:buChar char="Ø"/>
            </a:pPr>
            <a:r>
              <a:rPr lang="en-US" dirty="0"/>
              <a:t> The patients were followed up for 12 ± 1 months for the primary composite endpoint of cardiovascular death and the first occurrence of non-fatal myocardial infarction, non-fatal stroke and BARC 3 to 5-defined major bleeding.</a:t>
            </a:r>
          </a:p>
          <a:p>
            <a:pPr marL="0" indent="0">
              <a:buNone/>
            </a:pPr>
            <a:endParaRPr lang="en-US" dirty="0"/>
          </a:p>
        </p:txBody>
      </p:sp>
    </p:spTree>
    <p:extLst>
      <p:ext uri="{BB962C8B-B14F-4D97-AF65-F5344CB8AC3E}">
        <p14:creationId xmlns:p14="http://schemas.microsoft.com/office/powerpoint/2010/main" val="2335359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73DF-5ACB-4B28-A0A5-EFDB7151B55E}"/>
              </a:ext>
            </a:extLst>
          </p:cNvPr>
          <p:cNvSpPr>
            <a:spLocks noGrp="1"/>
          </p:cNvSpPr>
          <p:nvPr>
            <p:ph type="title"/>
          </p:nvPr>
        </p:nvSpPr>
        <p:spPr/>
        <p:txBody>
          <a:bodyPr>
            <a:noAutofit/>
          </a:bodyPr>
          <a:lstStyle/>
          <a:p>
            <a:pPr algn="l"/>
            <a:r>
              <a:rPr lang="en-US" sz="2400" b="1" dirty="0">
                <a:solidFill>
                  <a:srgbClr val="FF0000"/>
                </a:solidFill>
              </a:rPr>
              <a:t>The primary endpoint </a:t>
            </a:r>
            <a:r>
              <a:rPr lang="en-US" sz="2400" dirty="0"/>
              <a:t>was the composite of cardiovascular death and the first occurrence of non-fatal myocardial infarction, non-fatal stroke and 3 to 5-defined major bleeding within 12 months of randomization.</a:t>
            </a:r>
            <a:br>
              <a:rPr lang="en-US" sz="2400" dirty="0"/>
            </a:br>
            <a:endParaRPr lang="en-US" sz="2400" dirty="0"/>
          </a:p>
        </p:txBody>
      </p:sp>
      <p:sp>
        <p:nvSpPr>
          <p:cNvPr id="3" name="Content Placeholder 2">
            <a:extLst>
              <a:ext uri="{FF2B5EF4-FFF2-40B4-BE49-F238E27FC236}">
                <a16:creationId xmlns:a16="http://schemas.microsoft.com/office/drawing/2014/main" id="{0855A400-7ABB-4DB6-A745-A63AF48E9BFC}"/>
              </a:ext>
            </a:extLst>
          </p:cNvPr>
          <p:cNvSpPr>
            <a:spLocks noGrp="1"/>
          </p:cNvSpPr>
          <p:nvPr>
            <p:ph idx="1"/>
          </p:nvPr>
        </p:nvSpPr>
        <p:spPr/>
        <p:txBody>
          <a:bodyPr/>
          <a:lstStyle/>
          <a:p>
            <a:pPr marL="0" indent="0">
              <a:buNone/>
            </a:pPr>
            <a:r>
              <a:rPr lang="en-US" b="1" dirty="0">
                <a:solidFill>
                  <a:schemeClr val="accent5">
                    <a:lumMod val="75000"/>
                  </a:schemeClr>
                </a:solidFill>
              </a:rPr>
              <a:t>The secondary end-point </a:t>
            </a:r>
            <a:r>
              <a:rPr lang="en-US" dirty="0"/>
              <a:t>was the composite of the primary endpoint plus the occurrence of definite or probable stent thrombosis.</a:t>
            </a:r>
          </a:p>
        </p:txBody>
      </p:sp>
    </p:spTree>
    <p:extLst>
      <p:ext uri="{BB962C8B-B14F-4D97-AF65-F5344CB8AC3E}">
        <p14:creationId xmlns:p14="http://schemas.microsoft.com/office/powerpoint/2010/main" val="1191729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DC2F-E1C6-421C-96F5-A5450379A61A}"/>
              </a:ext>
            </a:extLst>
          </p:cNvPr>
          <p:cNvSpPr>
            <a:spLocks noGrp="1"/>
          </p:cNvSpPr>
          <p:nvPr>
            <p:ph type="title"/>
          </p:nvPr>
        </p:nvSpPr>
        <p:spPr>
          <a:xfrm>
            <a:off x="1484311" y="685801"/>
            <a:ext cx="10018713" cy="717698"/>
          </a:xfrm>
        </p:spPr>
        <p:txBody>
          <a:bodyPr>
            <a:normAutofit/>
          </a:bodyPr>
          <a:lstStyle/>
          <a:p>
            <a:r>
              <a:rPr lang="en-US" sz="3600" b="1" dirty="0">
                <a:solidFill>
                  <a:srgbClr val="FF0000"/>
                </a:solidFill>
              </a:rPr>
              <a:t>Results: </a:t>
            </a:r>
          </a:p>
        </p:txBody>
      </p:sp>
      <p:sp>
        <p:nvSpPr>
          <p:cNvPr id="3" name="Content Placeholder 2">
            <a:extLst>
              <a:ext uri="{FF2B5EF4-FFF2-40B4-BE49-F238E27FC236}">
                <a16:creationId xmlns:a16="http://schemas.microsoft.com/office/drawing/2014/main" id="{77DFD218-E232-4E08-9FCA-427EA49AD17E}"/>
              </a:ext>
            </a:extLst>
          </p:cNvPr>
          <p:cNvSpPr>
            <a:spLocks noGrp="1"/>
          </p:cNvSpPr>
          <p:nvPr>
            <p:ph idx="1"/>
          </p:nvPr>
        </p:nvSpPr>
        <p:spPr>
          <a:xfrm>
            <a:off x="1484310" y="1297172"/>
            <a:ext cx="10018713" cy="4494029"/>
          </a:xfrm>
        </p:spPr>
        <p:txBody>
          <a:bodyPr>
            <a:normAutofit/>
          </a:bodyPr>
          <a:lstStyle/>
          <a:p>
            <a:pPr>
              <a:buFont typeface="Wingdings" panose="05000000000000000000" pitchFamily="2" charset="2"/>
              <a:buChar char="Ø"/>
            </a:pPr>
            <a:r>
              <a:rPr lang="en-US" dirty="0"/>
              <a:t> After enrolling 888 patients, the study was prematurely stopped. Clopidogrel was used more frequently in the standard of care arm (50.7% </a:t>
            </a:r>
            <a:r>
              <a:rPr lang="en-US" i="1" dirty="0"/>
              <a:t>vs </a:t>
            </a:r>
            <a:r>
              <a:rPr lang="en-US" dirty="0"/>
              <a:t>43.3%), ticagrelor in the pharmacogenomic arm (42.6% </a:t>
            </a:r>
            <a:r>
              <a:rPr lang="en-US" i="1" dirty="0"/>
              <a:t>vs </a:t>
            </a:r>
            <a:r>
              <a:rPr lang="en-US" dirty="0"/>
              <a:t>32.7%; P=0.02), and prasugrel was equally used in both arms.</a:t>
            </a:r>
          </a:p>
          <a:p>
            <a:pPr marL="0" indent="0">
              <a:buNone/>
            </a:pPr>
            <a:endParaRPr lang="en-US" dirty="0"/>
          </a:p>
          <a:p>
            <a:pPr>
              <a:buFont typeface="Wingdings" panose="05000000000000000000" pitchFamily="2" charset="2"/>
              <a:buChar char="Ø"/>
            </a:pPr>
            <a:r>
              <a:rPr lang="en-US" dirty="0"/>
              <a:t> The primary endpoint occurred in 71 patients (15.9%) in the pharmacogenomic arm and in 114 (25.9%) in the standard of care arm (hazard ratio 0.58; 95% confidence interval [CI] 0.43 to0.78; P&lt;0.001).</a:t>
            </a:r>
          </a:p>
        </p:txBody>
      </p:sp>
    </p:spTree>
    <p:extLst>
      <p:ext uri="{BB962C8B-B14F-4D97-AF65-F5344CB8AC3E}">
        <p14:creationId xmlns:p14="http://schemas.microsoft.com/office/powerpoint/2010/main" val="1453896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1F99-3539-4832-AF99-B3A626428D21}"/>
              </a:ext>
            </a:extLst>
          </p:cNvPr>
          <p:cNvSpPr>
            <a:spLocks noGrp="1"/>
          </p:cNvSpPr>
          <p:nvPr>
            <p:ph type="title"/>
          </p:nvPr>
        </p:nvSpPr>
        <p:spPr/>
        <p:txBody>
          <a:bodyPr>
            <a:normAutofit/>
          </a:bodyPr>
          <a:lstStyle/>
          <a:p>
            <a:r>
              <a:rPr lang="en-US" sz="3600" b="1" dirty="0">
                <a:solidFill>
                  <a:srgbClr val="FF0000"/>
                </a:solidFill>
              </a:rPr>
              <a:t>Conclusion: </a:t>
            </a:r>
          </a:p>
        </p:txBody>
      </p:sp>
      <p:sp>
        <p:nvSpPr>
          <p:cNvPr id="3" name="Content Placeholder 2">
            <a:extLst>
              <a:ext uri="{FF2B5EF4-FFF2-40B4-BE49-F238E27FC236}">
                <a16:creationId xmlns:a16="http://schemas.microsoft.com/office/drawing/2014/main" id="{CCC9908B-473F-4E4E-893F-CCFD6CED7967}"/>
              </a:ext>
            </a:extLst>
          </p:cNvPr>
          <p:cNvSpPr>
            <a:spLocks noGrp="1"/>
          </p:cNvSpPr>
          <p:nvPr>
            <p:ph idx="1"/>
          </p:nvPr>
        </p:nvSpPr>
        <p:spPr>
          <a:xfrm>
            <a:off x="1484311" y="2277385"/>
            <a:ext cx="10018713" cy="3124201"/>
          </a:xfrm>
        </p:spPr>
        <p:txBody>
          <a:bodyPr>
            <a:normAutofit/>
          </a:bodyPr>
          <a:lstStyle/>
          <a:p>
            <a:pPr marL="0" indent="0">
              <a:buNone/>
            </a:pPr>
            <a:r>
              <a:rPr lang="en-US" sz="3600" dirty="0"/>
              <a:t>A personalized approach to selecting antiplatelet therapy for ACS patients may reduce ischemic and bleeding events</a:t>
            </a:r>
          </a:p>
        </p:txBody>
      </p:sp>
    </p:spTree>
    <p:extLst>
      <p:ext uri="{BB962C8B-B14F-4D97-AF65-F5344CB8AC3E}">
        <p14:creationId xmlns:p14="http://schemas.microsoft.com/office/powerpoint/2010/main" val="1468803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a:extLst>
              <a:ext uri="{FF2B5EF4-FFF2-40B4-BE49-F238E27FC236}">
                <a16:creationId xmlns:a16="http://schemas.microsoft.com/office/drawing/2014/main" id="{7A91F98F-DB9B-4B1A-8CB3-D1132104E59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0439" r="20866"/>
          <a:stretch/>
        </p:blipFill>
        <p:spPr>
          <a:xfrm>
            <a:off x="2495601" y="153323"/>
            <a:ext cx="6192687" cy="59333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83BE793-335F-404A-BAC1-C75B279957AE}"/>
              </a:ext>
            </a:extLst>
          </p:cNvPr>
          <p:cNvPicPr>
            <a:picLocks noGrp="1" noChangeAspect="1"/>
          </p:cNvPicPr>
          <p:nvPr>
            <p:ph idx="1"/>
          </p:nvPr>
        </p:nvPicPr>
        <p:blipFill rotWithShape="1">
          <a:blip r:embed="rId2"/>
          <a:srcRect l="17090" t="12790" r="18302" b="3571"/>
          <a:stretch/>
        </p:blipFill>
        <p:spPr>
          <a:xfrm>
            <a:off x="2623930" y="233605"/>
            <a:ext cx="7466275" cy="6443667"/>
          </a:xfrm>
          <a:prstGeom prst="rect">
            <a:avLst/>
          </a:prstGeom>
        </p:spPr>
      </p:pic>
    </p:spTree>
    <p:extLst>
      <p:ext uri="{BB962C8B-B14F-4D97-AF65-F5344CB8AC3E}">
        <p14:creationId xmlns:p14="http://schemas.microsoft.com/office/powerpoint/2010/main" val="44955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F377F-F0DE-4ACA-8A7F-27CE564BA21C}"/>
              </a:ext>
            </a:extLst>
          </p:cNvPr>
          <p:cNvSpPr>
            <a:spLocks noGrp="1"/>
          </p:cNvSpPr>
          <p:nvPr>
            <p:ph type="title"/>
          </p:nvPr>
        </p:nvSpPr>
        <p:spPr/>
        <p:txBody>
          <a:bodyPr/>
          <a:lstStyle/>
          <a:p>
            <a:r>
              <a:rPr lang="en-US" b="1" dirty="0">
                <a:solidFill>
                  <a:srgbClr val="FF0000"/>
                </a:solidFill>
              </a:rPr>
              <a:t>BACKGROUND</a:t>
            </a:r>
            <a:endParaRPr lang="en-US" dirty="0">
              <a:solidFill>
                <a:srgbClr val="FF0000"/>
              </a:solidFill>
            </a:endParaRPr>
          </a:p>
        </p:txBody>
      </p:sp>
      <p:sp>
        <p:nvSpPr>
          <p:cNvPr id="3" name="Content Placeholder 2">
            <a:extLst>
              <a:ext uri="{FF2B5EF4-FFF2-40B4-BE49-F238E27FC236}">
                <a16:creationId xmlns:a16="http://schemas.microsoft.com/office/drawing/2014/main" id="{90EF2B78-2961-4769-B0E6-3EF5730B81FE}"/>
              </a:ext>
            </a:extLst>
          </p:cNvPr>
          <p:cNvSpPr>
            <a:spLocks noGrp="1"/>
          </p:cNvSpPr>
          <p:nvPr>
            <p:ph idx="1"/>
          </p:nvPr>
        </p:nvSpPr>
        <p:spPr>
          <a:xfrm>
            <a:off x="1484310" y="1844703"/>
            <a:ext cx="10018713" cy="3946497"/>
          </a:xfrm>
        </p:spPr>
        <p:txBody>
          <a:bodyPr/>
          <a:lstStyle/>
          <a:p>
            <a:pPr marL="0" indent="0">
              <a:buNone/>
            </a:pPr>
            <a:r>
              <a:rPr lang="en-US" dirty="0"/>
              <a:t>Switching between different classes of P2Y12 inhibitors, including </a:t>
            </a:r>
          </a:p>
          <a:p>
            <a:pPr marL="0" indent="0">
              <a:buNone/>
            </a:pPr>
            <a:r>
              <a:rPr lang="en-US" dirty="0"/>
              <a:t>de-escalation from ticagrelor to clopidogrel, commonly occurs in clinical practice. However, the pharmacodynamic profiles of this strategy have been poorly explored.</a:t>
            </a:r>
          </a:p>
        </p:txBody>
      </p:sp>
    </p:spTree>
    <p:extLst>
      <p:ext uri="{BB962C8B-B14F-4D97-AF65-F5344CB8AC3E}">
        <p14:creationId xmlns:p14="http://schemas.microsoft.com/office/powerpoint/2010/main" val="815866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2C7E-7B07-4948-AB90-2EFD8251C5F1}"/>
              </a:ext>
            </a:extLst>
          </p:cNvPr>
          <p:cNvSpPr>
            <a:spLocks noGrp="1"/>
          </p:cNvSpPr>
          <p:nvPr>
            <p:ph type="title"/>
          </p:nvPr>
        </p:nvSpPr>
        <p:spPr>
          <a:xfrm>
            <a:off x="1484311" y="222637"/>
            <a:ext cx="10018713" cy="1152939"/>
          </a:xfrm>
        </p:spPr>
        <p:txBody>
          <a:bodyPr/>
          <a:lstStyle/>
          <a:p>
            <a:r>
              <a:rPr lang="en-US" b="1" dirty="0">
                <a:solidFill>
                  <a:srgbClr val="FF0000"/>
                </a:solidFill>
              </a:rPr>
              <a:t>METHODS</a:t>
            </a:r>
          </a:p>
        </p:txBody>
      </p:sp>
      <p:sp>
        <p:nvSpPr>
          <p:cNvPr id="3" name="Content Placeholder 2">
            <a:extLst>
              <a:ext uri="{FF2B5EF4-FFF2-40B4-BE49-F238E27FC236}">
                <a16:creationId xmlns:a16="http://schemas.microsoft.com/office/drawing/2014/main" id="{AA7188A4-4F67-4954-A56D-E17F3413631A}"/>
              </a:ext>
            </a:extLst>
          </p:cNvPr>
          <p:cNvSpPr>
            <a:spLocks noGrp="1"/>
          </p:cNvSpPr>
          <p:nvPr>
            <p:ph idx="1"/>
          </p:nvPr>
        </p:nvSpPr>
        <p:spPr>
          <a:xfrm>
            <a:off x="1484310" y="1526651"/>
            <a:ext cx="10018713" cy="4264550"/>
          </a:xfrm>
        </p:spPr>
        <p:txBody>
          <a:bodyPr>
            <a:normAutofit fontScale="85000" lnSpcReduction="20000"/>
          </a:bodyPr>
          <a:lstStyle/>
          <a:p>
            <a:r>
              <a:rPr lang="en-US" dirty="0"/>
              <a:t>This was a prospective, randomized, open-label study conducted in patients on maintenance dosing (MD) of aspirin (81 mg/d) and clopidogrel (75 mg/d). After a 7-day run-in with ticagrelor (180 mg loading dose [LD] followed by 90 mg twice daily MD), patients (n=80) were randomized into 1 of 4 groups: </a:t>
            </a:r>
          </a:p>
          <a:p>
            <a:r>
              <a:rPr lang="en-US" dirty="0"/>
              <a:t>group A, clopidogrel 600 mg LD 24 hours after the last MD of ticagrelor (C-600 mg-24h); </a:t>
            </a:r>
          </a:p>
          <a:p>
            <a:r>
              <a:rPr lang="en-US" dirty="0"/>
              <a:t>group B, clopidogrel 600 mg LD 12 hours after the last MD of ticagrelor (C-600 mg-12h);</a:t>
            </a:r>
          </a:p>
          <a:p>
            <a:r>
              <a:rPr lang="en-US" dirty="0"/>
              <a:t> group C, clopidogrel 75 mg/d MD 24 hours after the last MD of ticagrelor (C-75 mg-24h); and</a:t>
            </a:r>
          </a:p>
          <a:p>
            <a:r>
              <a:rPr lang="en-US" dirty="0"/>
              <a:t> group D, ticagrelor 90 mg twice daily MD (T-90 mg twice daily). MD of the randomized treatment was maintained for 10±3 days.</a:t>
            </a:r>
          </a:p>
          <a:p>
            <a:r>
              <a:rPr lang="en-US" dirty="0"/>
              <a:t>Pharmacodynamic assessments were performed at baseline, after run-in, and at 2, 24, 48, and 72 hours and 10 days with P2Y12 reaction units by Verify Now; platelet reactivity index was assessed by vasodilator-stimulated phosphoprotein; and maximal platelet aggregation was determined by light transmittance aggregometry.</a:t>
            </a:r>
          </a:p>
        </p:txBody>
      </p:sp>
    </p:spTree>
    <p:extLst>
      <p:ext uri="{BB962C8B-B14F-4D97-AF65-F5344CB8AC3E}">
        <p14:creationId xmlns:p14="http://schemas.microsoft.com/office/powerpoint/2010/main" val="3229623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FF3FC35-AB9A-4E67-8239-993335B8DBE8}"/>
              </a:ext>
            </a:extLst>
          </p:cNvPr>
          <p:cNvPicPr>
            <a:picLocks noGrp="1" noChangeAspect="1"/>
          </p:cNvPicPr>
          <p:nvPr>
            <p:ph idx="1"/>
          </p:nvPr>
        </p:nvPicPr>
        <p:blipFill rotWithShape="1">
          <a:blip r:embed="rId2"/>
          <a:srcRect l="4515" t="26201" r="2463" b="13823"/>
          <a:stretch/>
        </p:blipFill>
        <p:spPr>
          <a:xfrm>
            <a:off x="1106211" y="1375575"/>
            <a:ext cx="10340727" cy="4444779"/>
          </a:xfrm>
          <a:prstGeom prst="rect">
            <a:avLst/>
          </a:prstGeom>
        </p:spPr>
      </p:pic>
    </p:spTree>
    <p:extLst>
      <p:ext uri="{BB962C8B-B14F-4D97-AF65-F5344CB8AC3E}">
        <p14:creationId xmlns:p14="http://schemas.microsoft.com/office/powerpoint/2010/main" val="2485753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0B284BC-959B-445B-B172-376D5E242D31}"/>
              </a:ext>
            </a:extLst>
          </p:cNvPr>
          <p:cNvPicPr>
            <a:picLocks noGrp="1" noChangeAspect="1"/>
          </p:cNvPicPr>
          <p:nvPr>
            <p:ph idx="1"/>
          </p:nvPr>
        </p:nvPicPr>
        <p:blipFill rotWithShape="1">
          <a:blip r:embed="rId2"/>
          <a:srcRect l="4336" t="13387" r="3099" b="4676"/>
          <a:stretch/>
        </p:blipFill>
        <p:spPr>
          <a:xfrm>
            <a:off x="1635448" y="620202"/>
            <a:ext cx="9798528" cy="5782369"/>
          </a:xfrm>
          <a:prstGeom prst="rect">
            <a:avLst/>
          </a:prstGeom>
        </p:spPr>
      </p:pic>
    </p:spTree>
    <p:extLst>
      <p:ext uri="{BB962C8B-B14F-4D97-AF65-F5344CB8AC3E}">
        <p14:creationId xmlns:p14="http://schemas.microsoft.com/office/powerpoint/2010/main" val="2896804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259A3DD-5D6A-477C-B5CC-17C6F2A80DC6}"/>
              </a:ext>
            </a:extLst>
          </p:cNvPr>
          <p:cNvPicPr>
            <a:picLocks noGrp="1" noChangeAspect="1"/>
          </p:cNvPicPr>
          <p:nvPr>
            <p:ph idx="1"/>
          </p:nvPr>
        </p:nvPicPr>
        <p:blipFill rotWithShape="1">
          <a:blip r:embed="rId2"/>
          <a:srcRect l="10038" t="12838" r="11989" b="3833"/>
          <a:stretch/>
        </p:blipFill>
        <p:spPr>
          <a:xfrm>
            <a:off x="2226365" y="648799"/>
            <a:ext cx="8277307" cy="5963477"/>
          </a:xfrm>
          <a:prstGeom prst="rect">
            <a:avLst/>
          </a:prstGeom>
        </p:spPr>
      </p:pic>
    </p:spTree>
    <p:extLst>
      <p:ext uri="{BB962C8B-B14F-4D97-AF65-F5344CB8AC3E}">
        <p14:creationId xmlns:p14="http://schemas.microsoft.com/office/powerpoint/2010/main" val="3920733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8C73D-0632-4C46-A884-C829D9B1A05E}"/>
              </a:ext>
            </a:extLst>
          </p:cNvPr>
          <p:cNvSpPr>
            <a:spLocks noGrp="1"/>
          </p:cNvSpPr>
          <p:nvPr>
            <p:ph type="title"/>
          </p:nvPr>
        </p:nvSpPr>
        <p:spPr>
          <a:xfrm>
            <a:off x="1484311" y="685801"/>
            <a:ext cx="10018713" cy="912412"/>
          </a:xfrm>
        </p:spPr>
        <p:txBody>
          <a:bodyPr/>
          <a:lstStyle/>
          <a:p>
            <a:r>
              <a:rPr lang="en-US" b="1" dirty="0">
                <a:solidFill>
                  <a:srgbClr val="FF0000"/>
                </a:solidFill>
              </a:rPr>
              <a:t>RESULTS</a:t>
            </a:r>
            <a:endParaRPr lang="en-US" dirty="0">
              <a:solidFill>
                <a:srgbClr val="FF0000"/>
              </a:solidFill>
            </a:endParaRPr>
          </a:p>
        </p:txBody>
      </p:sp>
      <p:sp>
        <p:nvSpPr>
          <p:cNvPr id="3" name="Content Placeholder 2">
            <a:extLst>
              <a:ext uri="{FF2B5EF4-FFF2-40B4-BE49-F238E27FC236}">
                <a16:creationId xmlns:a16="http://schemas.microsoft.com/office/drawing/2014/main" id="{4824D629-ABF8-4B42-B7A7-F91882CBEB8D}"/>
              </a:ext>
            </a:extLst>
          </p:cNvPr>
          <p:cNvSpPr>
            <a:spLocks noGrp="1"/>
          </p:cNvSpPr>
          <p:nvPr>
            <p:ph idx="1"/>
          </p:nvPr>
        </p:nvSpPr>
        <p:spPr>
          <a:xfrm>
            <a:off x="1484310" y="1176793"/>
            <a:ext cx="10018713" cy="4614407"/>
          </a:xfrm>
        </p:spPr>
        <p:txBody>
          <a:bodyPr>
            <a:normAutofit/>
          </a:bodyPr>
          <a:lstStyle/>
          <a:p>
            <a:pPr marL="0" indent="0">
              <a:buNone/>
            </a:pPr>
            <a:r>
              <a:rPr lang="en-US" dirty="0"/>
              <a:t>T-90 mg twice daily led to lower platelet reactivity than any clopidogrel regimen using all assays at all time points. P2Y12 reaction unit levels were similar between the C-600 mg-24h (group A) and the C-75 mg-24h (group C) (</a:t>
            </a:r>
            <a:r>
              <a:rPr lang="en-US" i="1" dirty="0"/>
              <a:t>P</a:t>
            </a:r>
            <a:r>
              <a:rPr lang="en-US" dirty="0"/>
              <a:t>=0.29), including at 48 hours (primary end point; least mean difference, −6.9; 95% confidence interval, −38.1 to 24.3; </a:t>
            </a:r>
            <a:r>
              <a:rPr lang="en-US" i="1" dirty="0"/>
              <a:t>P</a:t>
            </a:r>
            <a:r>
              <a:rPr lang="en-US" dirty="0"/>
              <a:t>=0.66). P2Y12 reaction unit levels were lower with C-600 mg-12h (group B) than with C-75 mg-24h (group C; </a:t>
            </a:r>
            <a:r>
              <a:rPr lang="en-US" i="1" dirty="0"/>
              <a:t>P</a:t>
            </a:r>
            <a:r>
              <a:rPr lang="en-US" dirty="0"/>
              <a:t>=0.024).</a:t>
            </a:r>
          </a:p>
          <a:p>
            <a:pPr marL="0" indent="0">
              <a:buNone/>
            </a:pPr>
            <a:r>
              <a:rPr lang="en-US" dirty="0"/>
              <a:t>Maximal platelet aggregation over time was lower with both C-600 mg-24h (group A; </a:t>
            </a:r>
            <a:r>
              <a:rPr lang="en-US" i="1" dirty="0"/>
              <a:t>P</a:t>
            </a:r>
            <a:r>
              <a:rPr lang="en-US" dirty="0"/>
              <a:t>=0.041) and C-600 mg-12h (group B; </a:t>
            </a:r>
            <a:r>
              <a:rPr lang="en-US" i="1" dirty="0"/>
              <a:t>P</a:t>
            </a:r>
            <a:r>
              <a:rPr lang="en-US" dirty="0"/>
              <a:t>=0.028) compared with C-75 mg-24h (group C).</a:t>
            </a:r>
          </a:p>
        </p:txBody>
      </p:sp>
    </p:spTree>
    <p:extLst>
      <p:ext uri="{BB962C8B-B14F-4D97-AF65-F5344CB8AC3E}">
        <p14:creationId xmlns:p14="http://schemas.microsoft.com/office/powerpoint/2010/main" val="2230293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EAE2F-F9C7-4265-9BDE-CA348A59E8DD}"/>
              </a:ext>
            </a:extLst>
          </p:cNvPr>
          <p:cNvSpPr>
            <a:spLocks noGrp="1"/>
          </p:cNvSpPr>
          <p:nvPr>
            <p:ph idx="1"/>
          </p:nvPr>
        </p:nvSpPr>
        <p:spPr>
          <a:xfrm>
            <a:off x="1484310" y="874643"/>
            <a:ext cx="10018713" cy="4916557"/>
          </a:xfrm>
        </p:spPr>
        <p:txBody>
          <a:bodyPr>
            <a:normAutofit/>
          </a:bodyPr>
          <a:lstStyle/>
          <a:p>
            <a:pPr marL="0" indent="0">
              <a:buNone/>
            </a:pPr>
            <a:r>
              <a:rPr lang="en-US" dirty="0"/>
              <a:t>Platelet reactivity index profiles paralleled those observed with P2Y12 reaction units. There were no pharmacodynamic differences for all tests between C-600 mg-24h (group A) and C-600 mg-12h (group B). </a:t>
            </a:r>
          </a:p>
          <a:p>
            <a:pPr marL="0" indent="0">
              <a:buNone/>
            </a:pPr>
            <a:endParaRPr lang="en-US" dirty="0"/>
          </a:p>
          <a:p>
            <a:pPr marL="0" indent="0">
              <a:buNone/>
            </a:pPr>
            <a:r>
              <a:rPr lang="en-US" dirty="0"/>
              <a:t>In group C (C-75 mg-24h), platelet reactivity increased compared with baseline as early as 24 hours, reaching statistical significance at 48 and 72 hours and up to 10 days.</a:t>
            </a:r>
          </a:p>
          <a:p>
            <a:pPr marL="0" indent="0">
              <a:buNone/>
            </a:pPr>
            <a:endParaRPr lang="en-US" dirty="0"/>
          </a:p>
          <a:p>
            <a:pPr marL="0" indent="0">
              <a:buNone/>
            </a:pPr>
            <a:r>
              <a:rPr lang="en-US" dirty="0"/>
              <a:t>These pharmacodynamic findings were delayed and blunted in magnitude with the administration of an LD, regardless of the timing of administration.</a:t>
            </a:r>
          </a:p>
        </p:txBody>
      </p:sp>
    </p:spTree>
    <p:extLst>
      <p:ext uri="{BB962C8B-B14F-4D97-AF65-F5344CB8AC3E}">
        <p14:creationId xmlns:p14="http://schemas.microsoft.com/office/powerpoint/2010/main" val="363856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D6E1-3E3E-4CDC-8585-2A66B27E8E5C}"/>
              </a:ext>
            </a:extLst>
          </p:cNvPr>
          <p:cNvSpPr>
            <a:spLocks noGrp="1"/>
          </p:cNvSpPr>
          <p:nvPr>
            <p:ph type="title"/>
          </p:nvPr>
        </p:nvSpPr>
        <p:spPr/>
        <p:txBody>
          <a:bodyPr/>
          <a:lstStyle/>
          <a:p>
            <a:r>
              <a:rPr lang="en-US" dirty="0">
                <a:solidFill>
                  <a:srgbClr val="FF0000"/>
                </a:solidFill>
              </a:rPr>
              <a:t>CONCLUSIONS</a:t>
            </a:r>
          </a:p>
        </p:txBody>
      </p:sp>
      <p:sp>
        <p:nvSpPr>
          <p:cNvPr id="3" name="Content Placeholder 2">
            <a:extLst>
              <a:ext uri="{FF2B5EF4-FFF2-40B4-BE49-F238E27FC236}">
                <a16:creationId xmlns:a16="http://schemas.microsoft.com/office/drawing/2014/main" id="{98B5E5E1-23AD-4BCA-8D09-A130964F29CC}"/>
              </a:ext>
            </a:extLst>
          </p:cNvPr>
          <p:cNvSpPr>
            <a:spLocks noGrp="1"/>
          </p:cNvSpPr>
          <p:nvPr>
            <p:ph idx="1"/>
          </p:nvPr>
        </p:nvSpPr>
        <p:spPr>
          <a:xfrm>
            <a:off x="1484310" y="2369489"/>
            <a:ext cx="10018713" cy="3421711"/>
          </a:xfrm>
        </p:spPr>
        <p:txBody>
          <a:bodyPr/>
          <a:lstStyle/>
          <a:p>
            <a:pPr marL="0" indent="0">
              <a:buNone/>
            </a:pPr>
            <a:r>
              <a:rPr lang="en-US" dirty="0"/>
              <a:t>De-escalation from ticagrelor to clopidogrel therapy is associated</a:t>
            </a:r>
          </a:p>
          <a:p>
            <a:pPr marL="0" indent="0">
              <a:buNone/>
            </a:pPr>
            <a:r>
              <a:rPr lang="en-US" dirty="0"/>
              <a:t>with an increase in platelet reactivity. The use of an LD before the initiation of</a:t>
            </a:r>
          </a:p>
          <a:p>
            <a:pPr marL="0" indent="0">
              <a:buNone/>
            </a:pPr>
            <a:r>
              <a:rPr lang="en-US" dirty="0"/>
              <a:t>an MD regimen of clopidogrel mitigates these observations, although this is not affected by the timing of its administration after ticagrelor discontinuation.</a:t>
            </a:r>
          </a:p>
        </p:txBody>
      </p:sp>
    </p:spTree>
    <p:extLst>
      <p:ext uri="{BB962C8B-B14F-4D97-AF65-F5344CB8AC3E}">
        <p14:creationId xmlns:p14="http://schemas.microsoft.com/office/powerpoint/2010/main" val="2783243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C0DA03-3AEF-44CB-8BB6-FF6E221F43C1}"/>
              </a:ext>
            </a:extLst>
          </p:cNvPr>
          <p:cNvSpPr>
            <a:spLocks noGrp="1"/>
          </p:cNvSpPr>
          <p:nvPr>
            <p:ph idx="1"/>
          </p:nvPr>
        </p:nvSpPr>
        <p:spPr>
          <a:xfrm>
            <a:off x="1484310" y="453225"/>
            <a:ext cx="10018713" cy="5337976"/>
          </a:xfrm>
        </p:spPr>
        <p:txBody>
          <a:bodyPr/>
          <a:lstStyle/>
          <a:p>
            <a:pPr marL="0" indent="0">
              <a:buNone/>
            </a:pPr>
            <a:r>
              <a:rPr lang="en-US" dirty="0"/>
              <a:t>Details on the modality of switching(timing and dosing) from ticagrelor to clopidogrel in these clinical investigations are not fully reported. Indeed, more studies are warranted to better assess the safety and efficacy of a de-escalation strategy, including the impact of timing and the role of guidance by platelet function or genetic testing.</a:t>
            </a:r>
          </a:p>
        </p:txBody>
      </p:sp>
    </p:spTree>
    <p:extLst>
      <p:ext uri="{BB962C8B-B14F-4D97-AF65-F5344CB8AC3E}">
        <p14:creationId xmlns:p14="http://schemas.microsoft.com/office/powerpoint/2010/main" val="95220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14B4C050-1181-4B11-ABAC-C07336873A90}"/>
              </a:ext>
            </a:extLst>
          </p:cNvPr>
          <p:cNvSpPr>
            <a:spLocks noGrp="1" noRot="1" noChangeArrowheads="1"/>
          </p:cNvSpPr>
          <p:nvPr>
            <p:ph type="title"/>
          </p:nvPr>
        </p:nvSpPr>
        <p:spPr/>
        <p:txBody>
          <a:bodyPr/>
          <a:lstStyle/>
          <a:p>
            <a:pPr eaLnBrk="1" hangingPunct="1">
              <a:defRPr/>
            </a:pPr>
            <a:r>
              <a:rPr lang="en-US">
                <a:solidFill>
                  <a:schemeClr val="hlink"/>
                </a:solidFill>
                <a:latin typeface="Arial" pitchFamily="34" charset="0"/>
              </a:rPr>
              <a:t>Triton-TIMI 38</a:t>
            </a:r>
          </a:p>
        </p:txBody>
      </p:sp>
      <p:sp>
        <p:nvSpPr>
          <p:cNvPr id="203779" name="Rectangle 3">
            <a:extLst>
              <a:ext uri="{FF2B5EF4-FFF2-40B4-BE49-F238E27FC236}">
                <a16:creationId xmlns:a16="http://schemas.microsoft.com/office/drawing/2014/main" id="{11F0B690-EAB5-457C-8CA7-0CD883E8F41B}"/>
              </a:ext>
            </a:extLst>
          </p:cNvPr>
          <p:cNvSpPr>
            <a:spLocks noGrp="1" noChangeArrowheads="1"/>
          </p:cNvSpPr>
          <p:nvPr>
            <p:ph type="body" idx="1"/>
          </p:nvPr>
        </p:nvSpPr>
        <p:spPr/>
        <p:txBody>
          <a:bodyPr/>
          <a:lstStyle/>
          <a:p>
            <a:pPr eaLnBrk="1" hangingPunct="1">
              <a:defRPr/>
            </a:pPr>
            <a:r>
              <a:rPr lang="en-US">
                <a:latin typeface="Arial" pitchFamily="34" charset="0"/>
              </a:rPr>
              <a:t>13,608 patients with moderate to high-risk acute coronary syndromes with scheduled PCI</a:t>
            </a:r>
          </a:p>
          <a:p>
            <a:pPr eaLnBrk="1" hangingPunct="1">
              <a:defRPr/>
            </a:pPr>
            <a:r>
              <a:rPr lang="en-US">
                <a:latin typeface="Arial" pitchFamily="34" charset="0"/>
              </a:rPr>
              <a:t>Randomized to prasugrel (60 mg loading dose and a 10 mg daily maintenance dose) or clopidogrel (300 mg loading dose and a 75 mg daily maintenance dose) for 6-15 months. </a:t>
            </a:r>
          </a:p>
        </p:txBody>
      </p:sp>
      <p:sp>
        <p:nvSpPr>
          <p:cNvPr id="59396" name="Rectangle 4">
            <a:extLst>
              <a:ext uri="{FF2B5EF4-FFF2-40B4-BE49-F238E27FC236}">
                <a16:creationId xmlns:a16="http://schemas.microsoft.com/office/drawing/2014/main" id="{A794183D-D5F7-40BC-B97D-2B46AAEC7B49}"/>
              </a:ext>
            </a:extLst>
          </p:cNvPr>
          <p:cNvSpPr>
            <a:spLocks noChangeArrowheads="1"/>
          </p:cNvSpPr>
          <p:nvPr/>
        </p:nvSpPr>
        <p:spPr bwMode="auto">
          <a:xfrm>
            <a:off x="2209800" y="6172200"/>
            <a:ext cx="53022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lnSpc>
                <a:spcPct val="85000"/>
              </a:lnSpc>
            </a:pPr>
            <a:r>
              <a:rPr lang="en-US" altLang="en-US" i="1">
                <a:solidFill>
                  <a:srgbClr val="FFFF00"/>
                </a:solidFill>
              </a:rPr>
              <a:t>Triton </a:t>
            </a:r>
            <a:r>
              <a:rPr lang="en-US" altLang="en-US" i="1">
                <a:solidFill>
                  <a:srgbClr val="FFFF00"/>
                </a:solidFill>
                <a:latin typeface="Arial" panose="020B0604020202020204" pitchFamily="34" charset="0"/>
              </a:rPr>
              <a:t>–</a:t>
            </a:r>
            <a:r>
              <a:rPr lang="en-US" altLang="en-US" i="1">
                <a:solidFill>
                  <a:srgbClr val="FFFF00"/>
                </a:solidFill>
              </a:rPr>
              <a:t>TIMI Investigators. NEJM; 357: 2001 2015</a:t>
            </a:r>
            <a:r>
              <a:rPr lang="en-US" altLang="en-US"/>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9">
            <a:extLst>
              <a:ext uri="{FF2B5EF4-FFF2-40B4-BE49-F238E27FC236}">
                <a16:creationId xmlns:a16="http://schemas.microsoft.com/office/drawing/2014/main" id="{2440D14A-B45C-478C-A491-328B3B932087}"/>
              </a:ext>
            </a:extLst>
          </p:cNvPr>
          <p:cNvSpPr>
            <a:spLocks noChangeArrowheads="1"/>
          </p:cNvSpPr>
          <p:nvPr/>
        </p:nvSpPr>
        <p:spPr bwMode="auto">
          <a:xfrm>
            <a:off x="2173233" y="1243013"/>
            <a:ext cx="11222" cy="46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sz="300" b="1">
                <a:solidFill>
                  <a:srgbClr val="000000"/>
                </a:solidFill>
                <a:latin typeface="Helvetica" panose="020B0604020202020204" pitchFamily="34" charset="0"/>
                <a:ea typeface="MS PGothic" panose="020B0600070205080204" pitchFamily="34" charset="-128"/>
              </a:rPr>
              <a:t> </a:t>
            </a:r>
            <a:endParaRPr lang="en-US" altLang="en-US" sz="2400">
              <a:latin typeface="Arial" panose="020B0604020202020204" pitchFamily="34" charset="0"/>
              <a:ea typeface="MS PGothic" panose="020B0600070205080204" pitchFamily="34" charset="-128"/>
            </a:endParaRPr>
          </a:p>
        </p:txBody>
      </p:sp>
      <p:sp>
        <p:nvSpPr>
          <p:cNvPr id="60419" name="Line 31">
            <a:extLst>
              <a:ext uri="{FF2B5EF4-FFF2-40B4-BE49-F238E27FC236}">
                <a16:creationId xmlns:a16="http://schemas.microsoft.com/office/drawing/2014/main" id="{7B3A8A22-867B-4B31-BF5C-5B277219EF8B}"/>
              </a:ext>
            </a:extLst>
          </p:cNvPr>
          <p:cNvSpPr>
            <a:spLocks noChangeShapeType="1"/>
          </p:cNvSpPr>
          <p:nvPr/>
        </p:nvSpPr>
        <p:spPr bwMode="auto">
          <a:xfrm>
            <a:off x="2495550" y="6113464"/>
            <a:ext cx="6197600" cy="1587"/>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0" name="Line 33">
            <a:extLst>
              <a:ext uri="{FF2B5EF4-FFF2-40B4-BE49-F238E27FC236}">
                <a16:creationId xmlns:a16="http://schemas.microsoft.com/office/drawing/2014/main" id="{E401C17E-0134-4B7C-A905-DE039C0C1615}"/>
              </a:ext>
            </a:extLst>
          </p:cNvPr>
          <p:cNvSpPr>
            <a:spLocks noChangeShapeType="1"/>
          </p:cNvSpPr>
          <p:nvPr/>
        </p:nvSpPr>
        <p:spPr bwMode="auto">
          <a:xfrm flipV="1">
            <a:off x="2495550" y="1338263"/>
            <a:ext cx="1588" cy="4775200"/>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1" name="Line 35">
            <a:extLst>
              <a:ext uri="{FF2B5EF4-FFF2-40B4-BE49-F238E27FC236}">
                <a16:creationId xmlns:a16="http://schemas.microsoft.com/office/drawing/2014/main" id="{47F6790D-80AB-438D-A9FC-401DD7C66D67}"/>
              </a:ext>
            </a:extLst>
          </p:cNvPr>
          <p:cNvSpPr>
            <a:spLocks noChangeShapeType="1"/>
          </p:cNvSpPr>
          <p:nvPr/>
        </p:nvSpPr>
        <p:spPr bwMode="auto">
          <a:xfrm>
            <a:off x="2393950" y="61134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2" name="Line 36">
            <a:extLst>
              <a:ext uri="{FF2B5EF4-FFF2-40B4-BE49-F238E27FC236}">
                <a16:creationId xmlns:a16="http://schemas.microsoft.com/office/drawing/2014/main" id="{9AFF61FA-A714-48B8-B830-0917491884F3}"/>
              </a:ext>
            </a:extLst>
          </p:cNvPr>
          <p:cNvSpPr>
            <a:spLocks noChangeShapeType="1"/>
          </p:cNvSpPr>
          <p:nvPr/>
        </p:nvSpPr>
        <p:spPr bwMode="auto">
          <a:xfrm>
            <a:off x="2393950" y="57959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3" name="Line 37">
            <a:extLst>
              <a:ext uri="{FF2B5EF4-FFF2-40B4-BE49-F238E27FC236}">
                <a16:creationId xmlns:a16="http://schemas.microsoft.com/office/drawing/2014/main" id="{C4FB5BF6-754F-4187-A525-D02DB3E114F3}"/>
              </a:ext>
            </a:extLst>
          </p:cNvPr>
          <p:cNvSpPr>
            <a:spLocks noChangeShapeType="1"/>
          </p:cNvSpPr>
          <p:nvPr/>
        </p:nvSpPr>
        <p:spPr bwMode="auto">
          <a:xfrm>
            <a:off x="2393950" y="54784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4" name="Line 38">
            <a:extLst>
              <a:ext uri="{FF2B5EF4-FFF2-40B4-BE49-F238E27FC236}">
                <a16:creationId xmlns:a16="http://schemas.microsoft.com/office/drawing/2014/main" id="{C6133388-FA32-4188-83CC-BFF58EE326F4}"/>
              </a:ext>
            </a:extLst>
          </p:cNvPr>
          <p:cNvSpPr>
            <a:spLocks noChangeShapeType="1"/>
          </p:cNvSpPr>
          <p:nvPr/>
        </p:nvSpPr>
        <p:spPr bwMode="auto">
          <a:xfrm>
            <a:off x="2393950" y="51609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5" name="Line 39">
            <a:extLst>
              <a:ext uri="{FF2B5EF4-FFF2-40B4-BE49-F238E27FC236}">
                <a16:creationId xmlns:a16="http://schemas.microsoft.com/office/drawing/2014/main" id="{AD46E54C-CC7F-4593-8402-E2F47AB3D82F}"/>
              </a:ext>
            </a:extLst>
          </p:cNvPr>
          <p:cNvSpPr>
            <a:spLocks noChangeShapeType="1"/>
          </p:cNvSpPr>
          <p:nvPr/>
        </p:nvSpPr>
        <p:spPr bwMode="auto">
          <a:xfrm>
            <a:off x="2393950" y="48434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6" name="Line 40">
            <a:extLst>
              <a:ext uri="{FF2B5EF4-FFF2-40B4-BE49-F238E27FC236}">
                <a16:creationId xmlns:a16="http://schemas.microsoft.com/office/drawing/2014/main" id="{B7C8163F-547D-48D4-9F35-18E6810B467F}"/>
              </a:ext>
            </a:extLst>
          </p:cNvPr>
          <p:cNvSpPr>
            <a:spLocks noChangeShapeType="1"/>
          </p:cNvSpPr>
          <p:nvPr/>
        </p:nvSpPr>
        <p:spPr bwMode="auto">
          <a:xfrm>
            <a:off x="2393950" y="45259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7" name="Line 41">
            <a:extLst>
              <a:ext uri="{FF2B5EF4-FFF2-40B4-BE49-F238E27FC236}">
                <a16:creationId xmlns:a16="http://schemas.microsoft.com/office/drawing/2014/main" id="{D831C982-9232-4142-9DF6-6D4E7FC986B7}"/>
              </a:ext>
            </a:extLst>
          </p:cNvPr>
          <p:cNvSpPr>
            <a:spLocks noChangeShapeType="1"/>
          </p:cNvSpPr>
          <p:nvPr/>
        </p:nvSpPr>
        <p:spPr bwMode="auto">
          <a:xfrm>
            <a:off x="2393950" y="42084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8" name="Line 42">
            <a:extLst>
              <a:ext uri="{FF2B5EF4-FFF2-40B4-BE49-F238E27FC236}">
                <a16:creationId xmlns:a16="http://schemas.microsoft.com/office/drawing/2014/main" id="{268836C4-799E-4872-AEC1-B5A1E3F2420E}"/>
              </a:ext>
            </a:extLst>
          </p:cNvPr>
          <p:cNvSpPr>
            <a:spLocks noChangeShapeType="1"/>
          </p:cNvSpPr>
          <p:nvPr/>
        </p:nvSpPr>
        <p:spPr bwMode="auto">
          <a:xfrm>
            <a:off x="2393950" y="38909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29" name="Line 43">
            <a:extLst>
              <a:ext uri="{FF2B5EF4-FFF2-40B4-BE49-F238E27FC236}">
                <a16:creationId xmlns:a16="http://schemas.microsoft.com/office/drawing/2014/main" id="{32275083-DDA6-4993-A1B0-65F372F5D53F}"/>
              </a:ext>
            </a:extLst>
          </p:cNvPr>
          <p:cNvSpPr>
            <a:spLocks noChangeShapeType="1"/>
          </p:cNvSpPr>
          <p:nvPr/>
        </p:nvSpPr>
        <p:spPr bwMode="auto">
          <a:xfrm>
            <a:off x="2393950" y="35607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0" name="Line 44">
            <a:extLst>
              <a:ext uri="{FF2B5EF4-FFF2-40B4-BE49-F238E27FC236}">
                <a16:creationId xmlns:a16="http://schemas.microsoft.com/office/drawing/2014/main" id="{E609E740-F82B-4813-8A46-6F25076076F1}"/>
              </a:ext>
            </a:extLst>
          </p:cNvPr>
          <p:cNvSpPr>
            <a:spLocks noChangeShapeType="1"/>
          </p:cNvSpPr>
          <p:nvPr/>
        </p:nvSpPr>
        <p:spPr bwMode="auto">
          <a:xfrm>
            <a:off x="2393950" y="32432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1" name="Line 45">
            <a:extLst>
              <a:ext uri="{FF2B5EF4-FFF2-40B4-BE49-F238E27FC236}">
                <a16:creationId xmlns:a16="http://schemas.microsoft.com/office/drawing/2014/main" id="{7BDD40BC-6AF4-4B0E-A821-2BE0E4A3313E}"/>
              </a:ext>
            </a:extLst>
          </p:cNvPr>
          <p:cNvSpPr>
            <a:spLocks noChangeShapeType="1"/>
          </p:cNvSpPr>
          <p:nvPr/>
        </p:nvSpPr>
        <p:spPr bwMode="auto">
          <a:xfrm>
            <a:off x="2393950" y="29257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2" name="Line 46">
            <a:extLst>
              <a:ext uri="{FF2B5EF4-FFF2-40B4-BE49-F238E27FC236}">
                <a16:creationId xmlns:a16="http://schemas.microsoft.com/office/drawing/2014/main" id="{8C7A9FCF-66E3-4D27-BF65-5BC553C24206}"/>
              </a:ext>
            </a:extLst>
          </p:cNvPr>
          <p:cNvSpPr>
            <a:spLocks noChangeShapeType="1"/>
          </p:cNvSpPr>
          <p:nvPr/>
        </p:nvSpPr>
        <p:spPr bwMode="auto">
          <a:xfrm>
            <a:off x="2393950" y="26082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3" name="Line 47">
            <a:extLst>
              <a:ext uri="{FF2B5EF4-FFF2-40B4-BE49-F238E27FC236}">
                <a16:creationId xmlns:a16="http://schemas.microsoft.com/office/drawing/2014/main" id="{52AE2BB4-2D80-4E63-88AD-7C12A2C9909E}"/>
              </a:ext>
            </a:extLst>
          </p:cNvPr>
          <p:cNvSpPr>
            <a:spLocks noChangeShapeType="1"/>
          </p:cNvSpPr>
          <p:nvPr/>
        </p:nvSpPr>
        <p:spPr bwMode="auto">
          <a:xfrm>
            <a:off x="2393950" y="22907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4" name="Line 48">
            <a:extLst>
              <a:ext uri="{FF2B5EF4-FFF2-40B4-BE49-F238E27FC236}">
                <a16:creationId xmlns:a16="http://schemas.microsoft.com/office/drawing/2014/main" id="{CB532932-7E51-453F-A5F4-1520E75DD305}"/>
              </a:ext>
            </a:extLst>
          </p:cNvPr>
          <p:cNvSpPr>
            <a:spLocks noChangeShapeType="1"/>
          </p:cNvSpPr>
          <p:nvPr/>
        </p:nvSpPr>
        <p:spPr bwMode="auto">
          <a:xfrm>
            <a:off x="2393950" y="19732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5" name="Line 49">
            <a:extLst>
              <a:ext uri="{FF2B5EF4-FFF2-40B4-BE49-F238E27FC236}">
                <a16:creationId xmlns:a16="http://schemas.microsoft.com/office/drawing/2014/main" id="{2F55AEFA-2CB4-46F0-A1BD-8546AFBF4436}"/>
              </a:ext>
            </a:extLst>
          </p:cNvPr>
          <p:cNvSpPr>
            <a:spLocks noChangeShapeType="1"/>
          </p:cNvSpPr>
          <p:nvPr/>
        </p:nvSpPr>
        <p:spPr bwMode="auto">
          <a:xfrm>
            <a:off x="2393950" y="16557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6" name="Line 50">
            <a:extLst>
              <a:ext uri="{FF2B5EF4-FFF2-40B4-BE49-F238E27FC236}">
                <a16:creationId xmlns:a16="http://schemas.microsoft.com/office/drawing/2014/main" id="{9E3BE33A-0F48-4C98-BF08-91B7035A66A8}"/>
              </a:ext>
            </a:extLst>
          </p:cNvPr>
          <p:cNvSpPr>
            <a:spLocks noChangeShapeType="1"/>
          </p:cNvSpPr>
          <p:nvPr/>
        </p:nvSpPr>
        <p:spPr bwMode="auto">
          <a:xfrm>
            <a:off x="2393950" y="1338264"/>
            <a:ext cx="1016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7" name="Line 51">
            <a:extLst>
              <a:ext uri="{FF2B5EF4-FFF2-40B4-BE49-F238E27FC236}">
                <a16:creationId xmlns:a16="http://schemas.microsoft.com/office/drawing/2014/main" id="{D34A84E6-7DF8-483F-952E-53C64333F029}"/>
              </a:ext>
            </a:extLst>
          </p:cNvPr>
          <p:cNvSpPr>
            <a:spLocks noChangeShapeType="1"/>
          </p:cNvSpPr>
          <p:nvPr/>
        </p:nvSpPr>
        <p:spPr bwMode="auto">
          <a:xfrm>
            <a:off x="2362200" y="6096000"/>
            <a:ext cx="127000" cy="15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8" name="Line 52">
            <a:extLst>
              <a:ext uri="{FF2B5EF4-FFF2-40B4-BE49-F238E27FC236}">
                <a16:creationId xmlns:a16="http://schemas.microsoft.com/office/drawing/2014/main" id="{1B746CA5-966F-4D7B-9F88-CF46456939BB}"/>
              </a:ext>
            </a:extLst>
          </p:cNvPr>
          <p:cNvSpPr>
            <a:spLocks noChangeShapeType="1"/>
          </p:cNvSpPr>
          <p:nvPr/>
        </p:nvSpPr>
        <p:spPr bwMode="auto">
          <a:xfrm>
            <a:off x="2368550" y="4525964"/>
            <a:ext cx="1270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39" name="Line 53">
            <a:extLst>
              <a:ext uri="{FF2B5EF4-FFF2-40B4-BE49-F238E27FC236}">
                <a16:creationId xmlns:a16="http://schemas.microsoft.com/office/drawing/2014/main" id="{B9B66BBB-1510-4A4A-AA15-0DE8C54B4427}"/>
              </a:ext>
            </a:extLst>
          </p:cNvPr>
          <p:cNvSpPr>
            <a:spLocks noChangeShapeType="1"/>
          </p:cNvSpPr>
          <p:nvPr/>
        </p:nvSpPr>
        <p:spPr bwMode="auto">
          <a:xfrm>
            <a:off x="2368550" y="2925764"/>
            <a:ext cx="1270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0" name="Line 54">
            <a:extLst>
              <a:ext uri="{FF2B5EF4-FFF2-40B4-BE49-F238E27FC236}">
                <a16:creationId xmlns:a16="http://schemas.microsoft.com/office/drawing/2014/main" id="{F0E11EF8-B69E-498F-9006-15C6DC369970}"/>
              </a:ext>
            </a:extLst>
          </p:cNvPr>
          <p:cNvSpPr>
            <a:spLocks noChangeShapeType="1"/>
          </p:cNvSpPr>
          <p:nvPr/>
        </p:nvSpPr>
        <p:spPr bwMode="auto">
          <a:xfrm>
            <a:off x="2368550" y="1338264"/>
            <a:ext cx="127000"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1" name="Line 55">
            <a:extLst>
              <a:ext uri="{FF2B5EF4-FFF2-40B4-BE49-F238E27FC236}">
                <a16:creationId xmlns:a16="http://schemas.microsoft.com/office/drawing/2014/main" id="{69699549-8A5D-4805-97BC-A63EC153E3C7}"/>
              </a:ext>
            </a:extLst>
          </p:cNvPr>
          <p:cNvSpPr>
            <a:spLocks noChangeShapeType="1"/>
          </p:cNvSpPr>
          <p:nvPr/>
        </p:nvSpPr>
        <p:spPr bwMode="auto">
          <a:xfrm flipV="1">
            <a:off x="24955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2" name="Line 56">
            <a:extLst>
              <a:ext uri="{FF2B5EF4-FFF2-40B4-BE49-F238E27FC236}">
                <a16:creationId xmlns:a16="http://schemas.microsoft.com/office/drawing/2014/main" id="{7E3E57A0-4808-41FC-A21F-D9CACE290565}"/>
              </a:ext>
            </a:extLst>
          </p:cNvPr>
          <p:cNvSpPr>
            <a:spLocks noChangeShapeType="1"/>
          </p:cNvSpPr>
          <p:nvPr/>
        </p:nvSpPr>
        <p:spPr bwMode="auto">
          <a:xfrm flipV="1">
            <a:off x="2895600" y="6096000"/>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3" name="Line 57">
            <a:extLst>
              <a:ext uri="{FF2B5EF4-FFF2-40B4-BE49-F238E27FC236}">
                <a16:creationId xmlns:a16="http://schemas.microsoft.com/office/drawing/2014/main" id="{C0EEB27C-484F-4642-90F9-9E1B9807C071}"/>
              </a:ext>
            </a:extLst>
          </p:cNvPr>
          <p:cNvSpPr>
            <a:spLocks noChangeShapeType="1"/>
          </p:cNvSpPr>
          <p:nvPr/>
        </p:nvSpPr>
        <p:spPr bwMode="auto">
          <a:xfrm flipV="1">
            <a:off x="33210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4" name="Line 58">
            <a:extLst>
              <a:ext uri="{FF2B5EF4-FFF2-40B4-BE49-F238E27FC236}">
                <a16:creationId xmlns:a16="http://schemas.microsoft.com/office/drawing/2014/main" id="{4FC003DD-B452-4F01-9F66-7E256764CF03}"/>
              </a:ext>
            </a:extLst>
          </p:cNvPr>
          <p:cNvSpPr>
            <a:spLocks noChangeShapeType="1"/>
          </p:cNvSpPr>
          <p:nvPr/>
        </p:nvSpPr>
        <p:spPr bwMode="auto">
          <a:xfrm flipV="1">
            <a:off x="37274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5" name="Line 59">
            <a:extLst>
              <a:ext uri="{FF2B5EF4-FFF2-40B4-BE49-F238E27FC236}">
                <a16:creationId xmlns:a16="http://schemas.microsoft.com/office/drawing/2014/main" id="{CBB06461-3DF6-4EA8-8B19-97AC26124C44}"/>
              </a:ext>
            </a:extLst>
          </p:cNvPr>
          <p:cNvSpPr>
            <a:spLocks noChangeShapeType="1"/>
          </p:cNvSpPr>
          <p:nvPr/>
        </p:nvSpPr>
        <p:spPr bwMode="auto">
          <a:xfrm flipV="1">
            <a:off x="4114800" y="6096000"/>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6" name="Line 60">
            <a:extLst>
              <a:ext uri="{FF2B5EF4-FFF2-40B4-BE49-F238E27FC236}">
                <a16:creationId xmlns:a16="http://schemas.microsoft.com/office/drawing/2014/main" id="{2DAA4262-E6D3-49D8-A9FA-1CF8CF8B4E44}"/>
              </a:ext>
            </a:extLst>
          </p:cNvPr>
          <p:cNvSpPr>
            <a:spLocks noChangeShapeType="1"/>
          </p:cNvSpPr>
          <p:nvPr/>
        </p:nvSpPr>
        <p:spPr bwMode="auto">
          <a:xfrm flipV="1">
            <a:off x="4552950" y="6096000"/>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7" name="Line 61">
            <a:extLst>
              <a:ext uri="{FF2B5EF4-FFF2-40B4-BE49-F238E27FC236}">
                <a16:creationId xmlns:a16="http://schemas.microsoft.com/office/drawing/2014/main" id="{9C4CC59E-F9A0-488B-8B6C-F3D96A2F4E54}"/>
              </a:ext>
            </a:extLst>
          </p:cNvPr>
          <p:cNvSpPr>
            <a:spLocks noChangeShapeType="1"/>
          </p:cNvSpPr>
          <p:nvPr/>
        </p:nvSpPr>
        <p:spPr bwMode="auto">
          <a:xfrm flipV="1">
            <a:off x="4953000" y="6096000"/>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8" name="Line 62">
            <a:extLst>
              <a:ext uri="{FF2B5EF4-FFF2-40B4-BE49-F238E27FC236}">
                <a16:creationId xmlns:a16="http://schemas.microsoft.com/office/drawing/2014/main" id="{A9E9E6DA-3CD2-4DAC-83EE-291AFB415289}"/>
              </a:ext>
            </a:extLst>
          </p:cNvPr>
          <p:cNvSpPr>
            <a:spLocks noChangeShapeType="1"/>
          </p:cNvSpPr>
          <p:nvPr/>
        </p:nvSpPr>
        <p:spPr bwMode="auto">
          <a:xfrm flipV="1">
            <a:off x="53911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49" name="Line 63">
            <a:extLst>
              <a:ext uri="{FF2B5EF4-FFF2-40B4-BE49-F238E27FC236}">
                <a16:creationId xmlns:a16="http://schemas.microsoft.com/office/drawing/2014/main" id="{1D7BCB6F-ADA8-4641-85FD-75D882323033}"/>
              </a:ext>
            </a:extLst>
          </p:cNvPr>
          <p:cNvSpPr>
            <a:spLocks noChangeShapeType="1"/>
          </p:cNvSpPr>
          <p:nvPr/>
        </p:nvSpPr>
        <p:spPr bwMode="auto">
          <a:xfrm flipV="1">
            <a:off x="5791200" y="6096000"/>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0" name="Line 64">
            <a:extLst>
              <a:ext uri="{FF2B5EF4-FFF2-40B4-BE49-F238E27FC236}">
                <a16:creationId xmlns:a16="http://schemas.microsoft.com/office/drawing/2014/main" id="{43F1413B-F7F4-458C-8FAD-25DBCEBE378E}"/>
              </a:ext>
            </a:extLst>
          </p:cNvPr>
          <p:cNvSpPr>
            <a:spLocks noChangeShapeType="1"/>
          </p:cNvSpPr>
          <p:nvPr/>
        </p:nvSpPr>
        <p:spPr bwMode="auto">
          <a:xfrm flipV="1">
            <a:off x="62166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1" name="Line 65">
            <a:extLst>
              <a:ext uri="{FF2B5EF4-FFF2-40B4-BE49-F238E27FC236}">
                <a16:creationId xmlns:a16="http://schemas.microsoft.com/office/drawing/2014/main" id="{BCC057D9-7D03-4EC1-816B-E9092262C990}"/>
              </a:ext>
            </a:extLst>
          </p:cNvPr>
          <p:cNvSpPr>
            <a:spLocks noChangeShapeType="1"/>
          </p:cNvSpPr>
          <p:nvPr/>
        </p:nvSpPr>
        <p:spPr bwMode="auto">
          <a:xfrm flipV="1">
            <a:off x="66230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2" name="Line 66">
            <a:extLst>
              <a:ext uri="{FF2B5EF4-FFF2-40B4-BE49-F238E27FC236}">
                <a16:creationId xmlns:a16="http://schemas.microsoft.com/office/drawing/2014/main" id="{60516861-A58E-43D3-B7B9-CF39D7B77CB3}"/>
              </a:ext>
            </a:extLst>
          </p:cNvPr>
          <p:cNvSpPr>
            <a:spLocks noChangeShapeType="1"/>
          </p:cNvSpPr>
          <p:nvPr/>
        </p:nvSpPr>
        <p:spPr bwMode="auto">
          <a:xfrm flipV="1">
            <a:off x="70421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3" name="Line 67">
            <a:extLst>
              <a:ext uri="{FF2B5EF4-FFF2-40B4-BE49-F238E27FC236}">
                <a16:creationId xmlns:a16="http://schemas.microsoft.com/office/drawing/2014/main" id="{2DD16890-A092-4CF0-9EEE-8F642D2B035D}"/>
              </a:ext>
            </a:extLst>
          </p:cNvPr>
          <p:cNvSpPr>
            <a:spLocks noChangeShapeType="1"/>
          </p:cNvSpPr>
          <p:nvPr/>
        </p:nvSpPr>
        <p:spPr bwMode="auto">
          <a:xfrm flipV="1">
            <a:off x="74485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4" name="Line 68">
            <a:extLst>
              <a:ext uri="{FF2B5EF4-FFF2-40B4-BE49-F238E27FC236}">
                <a16:creationId xmlns:a16="http://schemas.microsoft.com/office/drawing/2014/main" id="{87C35851-9AAB-40D4-BF3F-2055BB3D7805}"/>
              </a:ext>
            </a:extLst>
          </p:cNvPr>
          <p:cNvSpPr>
            <a:spLocks noChangeShapeType="1"/>
          </p:cNvSpPr>
          <p:nvPr/>
        </p:nvSpPr>
        <p:spPr bwMode="auto">
          <a:xfrm flipV="1">
            <a:off x="78676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5" name="Line 69">
            <a:extLst>
              <a:ext uri="{FF2B5EF4-FFF2-40B4-BE49-F238E27FC236}">
                <a16:creationId xmlns:a16="http://schemas.microsoft.com/office/drawing/2014/main" id="{A0F1FACC-DEF4-4665-9B2E-4F3C24702AD8}"/>
              </a:ext>
            </a:extLst>
          </p:cNvPr>
          <p:cNvSpPr>
            <a:spLocks noChangeShapeType="1"/>
          </p:cNvSpPr>
          <p:nvPr/>
        </p:nvSpPr>
        <p:spPr bwMode="auto">
          <a:xfrm flipV="1">
            <a:off x="82740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6" name="Line 70">
            <a:extLst>
              <a:ext uri="{FF2B5EF4-FFF2-40B4-BE49-F238E27FC236}">
                <a16:creationId xmlns:a16="http://schemas.microsoft.com/office/drawing/2014/main" id="{0B5642EB-1922-401F-AA02-F0B6DC0289BC}"/>
              </a:ext>
            </a:extLst>
          </p:cNvPr>
          <p:cNvSpPr>
            <a:spLocks noChangeShapeType="1"/>
          </p:cNvSpPr>
          <p:nvPr/>
        </p:nvSpPr>
        <p:spPr bwMode="auto">
          <a:xfrm flipV="1">
            <a:off x="8693150" y="6113463"/>
            <a:ext cx="1588"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7" name="Line 71">
            <a:extLst>
              <a:ext uri="{FF2B5EF4-FFF2-40B4-BE49-F238E27FC236}">
                <a16:creationId xmlns:a16="http://schemas.microsoft.com/office/drawing/2014/main" id="{53BFDF10-7238-4FF2-8966-82090AB0F7BE}"/>
              </a:ext>
            </a:extLst>
          </p:cNvPr>
          <p:cNvSpPr>
            <a:spLocks noChangeShapeType="1"/>
          </p:cNvSpPr>
          <p:nvPr/>
        </p:nvSpPr>
        <p:spPr bwMode="auto">
          <a:xfrm flipV="1">
            <a:off x="2514600" y="1371600"/>
            <a:ext cx="1588" cy="477520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8" name="Line 72">
            <a:extLst>
              <a:ext uri="{FF2B5EF4-FFF2-40B4-BE49-F238E27FC236}">
                <a16:creationId xmlns:a16="http://schemas.microsoft.com/office/drawing/2014/main" id="{C4C8D8A5-7EBC-47BC-9E92-1434BA622F52}"/>
              </a:ext>
            </a:extLst>
          </p:cNvPr>
          <p:cNvSpPr>
            <a:spLocks noChangeShapeType="1"/>
          </p:cNvSpPr>
          <p:nvPr/>
        </p:nvSpPr>
        <p:spPr bwMode="auto">
          <a:xfrm>
            <a:off x="2514600" y="6096000"/>
            <a:ext cx="6197600" cy="1588"/>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59" name="Freeform 73">
            <a:extLst>
              <a:ext uri="{FF2B5EF4-FFF2-40B4-BE49-F238E27FC236}">
                <a16:creationId xmlns:a16="http://schemas.microsoft.com/office/drawing/2014/main" id="{E2AF3333-ED17-4F9B-B634-509A90F0A692}"/>
              </a:ext>
            </a:extLst>
          </p:cNvPr>
          <p:cNvSpPr>
            <a:spLocks/>
          </p:cNvSpPr>
          <p:nvPr/>
        </p:nvSpPr>
        <p:spPr bwMode="auto">
          <a:xfrm>
            <a:off x="2470150" y="2252663"/>
            <a:ext cx="6197600" cy="3835400"/>
          </a:xfrm>
          <a:custGeom>
            <a:avLst/>
            <a:gdLst>
              <a:gd name="T0" fmla="*/ 2147483647 w 3904"/>
              <a:gd name="T1" fmla="*/ 2147483647 h 2416"/>
              <a:gd name="T2" fmla="*/ 2147483647 w 3904"/>
              <a:gd name="T3" fmla="*/ 2147483647 h 2416"/>
              <a:gd name="T4" fmla="*/ 2147483647 w 3904"/>
              <a:gd name="T5" fmla="*/ 2147483647 h 2416"/>
              <a:gd name="T6" fmla="*/ 2147483647 w 3904"/>
              <a:gd name="T7" fmla="*/ 2147483647 h 2416"/>
              <a:gd name="T8" fmla="*/ 2147483647 w 3904"/>
              <a:gd name="T9" fmla="*/ 2147483647 h 2416"/>
              <a:gd name="T10" fmla="*/ 2147483647 w 3904"/>
              <a:gd name="T11" fmla="*/ 2147483647 h 2416"/>
              <a:gd name="T12" fmla="*/ 2147483647 w 3904"/>
              <a:gd name="T13" fmla="*/ 2147483647 h 2416"/>
              <a:gd name="T14" fmla="*/ 2147483647 w 3904"/>
              <a:gd name="T15" fmla="*/ 2147483647 h 2416"/>
              <a:gd name="T16" fmla="*/ 2147483647 w 3904"/>
              <a:gd name="T17" fmla="*/ 2147483647 h 2416"/>
              <a:gd name="T18" fmla="*/ 2147483647 w 3904"/>
              <a:gd name="T19" fmla="*/ 2147483647 h 2416"/>
              <a:gd name="T20" fmla="*/ 2147483647 w 3904"/>
              <a:gd name="T21" fmla="*/ 2147483647 h 2416"/>
              <a:gd name="T22" fmla="*/ 2147483647 w 3904"/>
              <a:gd name="T23" fmla="*/ 2147483647 h 2416"/>
              <a:gd name="T24" fmla="*/ 2147483647 w 3904"/>
              <a:gd name="T25" fmla="*/ 2147483647 h 2416"/>
              <a:gd name="T26" fmla="*/ 2147483647 w 3904"/>
              <a:gd name="T27" fmla="*/ 2147483647 h 2416"/>
              <a:gd name="T28" fmla="*/ 2147483647 w 3904"/>
              <a:gd name="T29" fmla="*/ 2147483647 h 2416"/>
              <a:gd name="T30" fmla="*/ 2147483647 w 3904"/>
              <a:gd name="T31" fmla="*/ 2147483647 h 2416"/>
              <a:gd name="T32" fmla="*/ 2147483647 w 3904"/>
              <a:gd name="T33" fmla="*/ 2147483647 h 2416"/>
              <a:gd name="T34" fmla="*/ 2147483647 w 3904"/>
              <a:gd name="T35" fmla="*/ 2147483647 h 2416"/>
              <a:gd name="T36" fmla="*/ 2147483647 w 3904"/>
              <a:gd name="T37" fmla="*/ 2147483647 h 2416"/>
              <a:gd name="T38" fmla="*/ 2147483647 w 3904"/>
              <a:gd name="T39" fmla="*/ 2147483647 h 2416"/>
              <a:gd name="T40" fmla="*/ 2147483647 w 3904"/>
              <a:gd name="T41" fmla="*/ 2147483647 h 2416"/>
              <a:gd name="T42" fmla="*/ 2147483647 w 3904"/>
              <a:gd name="T43" fmla="*/ 2147483647 h 2416"/>
              <a:gd name="T44" fmla="*/ 2147483647 w 3904"/>
              <a:gd name="T45" fmla="*/ 2147483647 h 2416"/>
              <a:gd name="T46" fmla="*/ 2147483647 w 3904"/>
              <a:gd name="T47" fmla="*/ 2147483647 h 2416"/>
              <a:gd name="T48" fmla="*/ 2147483647 w 3904"/>
              <a:gd name="T49" fmla="*/ 2147483647 h 2416"/>
              <a:gd name="T50" fmla="*/ 2147483647 w 3904"/>
              <a:gd name="T51" fmla="*/ 2147483647 h 2416"/>
              <a:gd name="T52" fmla="*/ 2147483647 w 3904"/>
              <a:gd name="T53" fmla="*/ 2147483647 h 2416"/>
              <a:gd name="T54" fmla="*/ 2147483647 w 3904"/>
              <a:gd name="T55" fmla="*/ 2147483647 h 2416"/>
              <a:gd name="T56" fmla="*/ 2147483647 w 3904"/>
              <a:gd name="T57" fmla="*/ 2147483647 h 2416"/>
              <a:gd name="T58" fmla="*/ 2147483647 w 3904"/>
              <a:gd name="T59" fmla="*/ 2147483647 h 2416"/>
              <a:gd name="T60" fmla="*/ 2147483647 w 3904"/>
              <a:gd name="T61" fmla="*/ 2147483647 h 2416"/>
              <a:gd name="T62" fmla="*/ 2147483647 w 3904"/>
              <a:gd name="T63" fmla="*/ 2147483647 h 2416"/>
              <a:gd name="T64" fmla="*/ 2147483647 w 3904"/>
              <a:gd name="T65" fmla="*/ 2147483647 h 2416"/>
              <a:gd name="T66" fmla="*/ 2147483647 w 3904"/>
              <a:gd name="T67" fmla="*/ 2147483647 h 2416"/>
              <a:gd name="T68" fmla="*/ 2147483647 w 3904"/>
              <a:gd name="T69" fmla="*/ 2147483647 h 2416"/>
              <a:gd name="T70" fmla="*/ 2147483647 w 3904"/>
              <a:gd name="T71" fmla="*/ 2147483647 h 2416"/>
              <a:gd name="T72" fmla="*/ 2147483647 w 3904"/>
              <a:gd name="T73" fmla="*/ 2147483647 h 2416"/>
              <a:gd name="T74" fmla="*/ 2147483647 w 3904"/>
              <a:gd name="T75" fmla="*/ 2147483647 h 2416"/>
              <a:gd name="T76" fmla="*/ 2147483647 w 3904"/>
              <a:gd name="T77" fmla="*/ 2147483647 h 2416"/>
              <a:gd name="T78" fmla="*/ 2147483647 w 3904"/>
              <a:gd name="T79" fmla="*/ 2147483647 h 2416"/>
              <a:gd name="T80" fmla="*/ 2147483647 w 3904"/>
              <a:gd name="T81" fmla="*/ 2147483647 h 2416"/>
              <a:gd name="T82" fmla="*/ 2147483647 w 3904"/>
              <a:gd name="T83" fmla="*/ 2147483647 h 2416"/>
              <a:gd name="T84" fmla="*/ 2147483647 w 3904"/>
              <a:gd name="T85" fmla="*/ 2147483647 h 2416"/>
              <a:gd name="T86" fmla="*/ 2147483647 w 3904"/>
              <a:gd name="T87" fmla="*/ 2147483647 h 2416"/>
              <a:gd name="T88" fmla="*/ 2147483647 w 3904"/>
              <a:gd name="T89" fmla="*/ 2147483647 h 2416"/>
              <a:gd name="T90" fmla="*/ 2147483647 w 3904"/>
              <a:gd name="T91" fmla="*/ 2147483647 h 2416"/>
              <a:gd name="T92" fmla="*/ 2147483647 w 3904"/>
              <a:gd name="T93" fmla="*/ 2147483647 h 2416"/>
              <a:gd name="T94" fmla="*/ 2147483647 w 3904"/>
              <a:gd name="T95" fmla="*/ 2147483647 h 2416"/>
              <a:gd name="T96" fmla="*/ 2147483647 w 3904"/>
              <a:gd name="T97" fmla="*/ 2147483647 h 2416"/>
              <a:gd name="T98" fmla="*/ 2147483647 w 3904"/>
              <a:gd name="T99" fmla="*/ 2147483647 h 2416"/>
              <a:gd name="T100" fmla="*/ 2147483647 w 3904"/>
              <a:gd name="T101" fmla="*/ 2147483647 h 2416"/>
              <a:gd name="T102" fmla="*/ 2147483647 w 3904"/>
              <a:gd name="T103" fmla="*/ 2147483647 h 2416"/>
              <a:gd name="T104" fmla="*/ 2147483647 w 3904"/>
              <a:gd name="T105" fmla="*/ 2147483647 h 2416"/>
              <a:gd name="T106" fmla="*/ 2147483647 w 3904"/>
              <a:gd name="T107" fmla="*/ 2147483647 h 2416"/>
              <a:gd name="T108" fmla="*/ 2147483647 w 3904"/>
              <a:gd name="T109" fmla="*/ 2147483647 h 2416"/>
              <a:gd name="T110" fmla="*/ 2147483647 w 3904"/>
              <a:gd name="T111" fmla="*/ 2147483647 h 2416"/>
              <a:gd name="T112" fmla="*/ 2147483647 w 3904"/>
              <a:gd name="T113" fmla="*/ 2147483647 h 2416"/>
              <a:gd name="T114" fmla="*/ 2147483647 w 3904"/>
              <a:gd name="T115" fmla="*/ 0 h 2416"/>
              <a:gd name="T116" fmla="*/ 2147483647 w 3904"/>
              <a:gd name="T117" fmla="*/ 0 h 2416"/>
              <a:gd name="T118" fmla="*/ 2147483647 w 3904"/>
              <a:gd name="T119" fmla="*/ 0 h 24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04"/>
              <a:gd name="T181" fmla="*/ 0 h 2416"/>
              <a:gd name="T182" fmla="*/ 3904 w 3904"/>
              <a:gd name="T183" fmla="*/ 2416 h 24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04" h="2416">
                <a:moveTo>
                  <a:pt x="0" y="2416"/>
                </a:moveTo>
                <a:lnTo>
                  <a:pt x="0" y="2416"/>
                </a:lnTo>
                <a:lnTo>
                  <a:pt x="8" y="2416"/>
                </a:lnTo>
                <a:lnTo>
                  <a:pt x="8" y="1400"/>
                </a:lnTo>
                <a:lnTo>
                  <a:pt x="16" y="1400"/>
                </a:lnTo>
                <a:lnTo>
                  <a:pt x="16" y="1344"/>
                </a:lnTo>
                <a:lnTo>
                  <a:pt x="24" y="1344"/>
                </a:lnTo>
                <a:lnTo>
                  <a:pt x="24" y="1288"/>
                </a:lnTo>
                <a:lnTo>
                  <a:pt x="32" y="1288"/>
                </a:lnTo>
                <a:lnTo>
                  <a:pt x="32" y="1240"/>
                </a:lnTo>
                <a:lnTo>
                  <a:pt x="40" y="1240"/>
                </a:lnTo>
                <a:lnTo>
                  <a:pt x="40" y="1216"/>
                </a:lnTo>
                <a:lnTo>
                  <a:pt x="48" y="1216"/>
                </a:lnTo>
                <a:lnTo>
                  <a:pt x="48" y="1168"/>
                </a:lnTo>
                <a:lnTo>
                  <a:pt x="56" y="1168"/>
                </a:lnTo>
                <a:lnTo>
                  <a:pt x="56" y="1136"/>
                </a:lnTo>
                <a:lnTo>
                  <a:pt x="64" y="1136"/>
                </a:lnTo>
                <a:lnTo>
                  <a:pt x="64" y="1104"/>
                </a:lnTo>
                <a:lnTo>
                  <a:pt x="72" y="1104"/>
                </a:lnTo>
                <a:lnTo>
                  <a:pt x="72" y="1096"/>
                </a:lnTo>
                <a:lnTo>
                  <a:pt x="80" y="1096"/>
                </a:lnTo>
                <a:lnTo>
                  <a:pt x="80" y="1080"/>
                </a:lnTo>
                <a:lnTo>
                  <a:pt x="96" y="1080"/>
                </a:lnTo>
                <a:lnTo>
                  <a:pt x="96" y="1064"/>
                </a:lnTo>
                <a:lnTo>
                  <a:pt x="104" y="1064"/>
                </a:lnTo>
                <a:lnTo>
                  <a:pt x="104" y="1056"/>
                </a:lnTo>
                <a:lnTo>
                  <a:pt x="112" y="1056"/>
                </a:lnTo>
                <a:lnTo>
                  <a:pt x="112" y="1040"/>
                </a:lnTo>
                <a:lnTo>
                  <a:pt x="120" y="1040"/>
                </a:lnTo>
                <a:lnTo>
                  <a:pt x="120" y="1032"/>
                </a:lnTo>
                <a:lnTo>
                  <a:pt x="128" y="1032"/>
                </a:lnTo>
                <a:lnTo>
                  <a:pt x="128" y="1008"/>
                </a:lnTo>
                <a:lnTo>
                  <a:pt x="136" y="1008"/>
                </a:lnTo>
                <a:lnTo>
                  <a:pt x="136" y="984"/>
                </a:lnTo>
                <a:lnTo>
                  <a:pt x="144" y="984"/>
                </a:lnTo>
                <a:lnTo>
                  <a:pt x="152" y="984"/>
                </a:lnTo>
                <a:lnTo>
                  <a:pt x="152" y="976"/>
                </a:lnTo>
                <a:lnTo>
                  <a:pt x="160" y="976"/>
                </a:lnTo>
                <a:lnTo>
                  <a:pt x="160" y="968"/>
                </a:lnTo>
                <a:lnTo>
                  <a:pt x="168" y="968"/>
                </a:lnTo>
                <a:lnTo>
                  <a:pt x="176" y="968"/>
                </a:lnTo>
                <a:lnTo>
                  <a:pt x="176" y="960"/>
                </a:lnTo>
                <a:lnTo>
                  <a:pt x="184" y="960"/>
                </a:lnTo>
                <a:lnTo>
                  <a:pt x="200" y="960"/>
                </a:lnTo>
                <a:lnTo>
                  <a:pt x="208" y="960"/>
                </a:lnTo>
                <a:lnTo>
                  <a:pt x="216" y="960"/>
                </a:lnTo>
                <a:lnTo>
                  <a:pt x="216" y="944"/>
                </a:lnTo>
                <a:lnTo>
                  <a:pt x="224" y="944"/>
                </a:lnTo>
                <a:lnTo>
                  <a:pt x="232" y="944"/>
                </a:lnTo>
                <a:lnTo>
                  <a:pt x="232" y="936"/>
                </a:lnTo>
                <a:lnTo>
                  <a:pt x="240" y="936"/>
                </a:lnTo>
                <a:lnTo>
                  <a:pt x="240" y="928"/>
                </a:lnTo>
                <a:lnTo>
                  <a:pt x="248" y="928"/>
                </a:lnTo>
                <a:lnTo>
                  <a:pt x="256" y="928"/>
                </a:lnTo>
                <a:lnTo>
                  <a:pt x="264" y="928"/>
                </a:lnTo>
                <a:lnTo>
                  <a:pt x="272" y="928"/>
                </a:lnTo>
                <a:lnTo>
                  <a:pt x="280" y="928"/>
                </a:lnTo>
                <a:lnTo>
                  <a:pt x="296" y="928"/>
                </a:lnTo>
                <a:lnTo>
                  <a:pt x="296" y="920"/>
                </a:lnTo>
                <a:lnTo>
                  <a:pt x="304" y="920"/>
                </a:lnTo>
                <a:lnTo>
                  <a:pt x="304" y="912"/>
                </a:lnTo>
                <a:lnTo>
                  <a:pt x="312" y="912"/>
                </a:lnTo>
                <a:lnTo>
                  <a:pt x="320" y="912"/>
                </a:lnTo>
                <a:lnTo>
                  <a:pt x="328" y="912"/>
                </a:lnTo>
                <a:lnTo>
                  <a:pt x="336" y="912"/>
                </a:lnTo>
                <a:lnTo>
                  <a:pt x="336" y="896"/>
                </a:lnTo>
                <a:lnTo>
                  <a:pt x="344" y="896"/>
                </a:lnTo>
                <a:lnTo>
                  <a:pt x="344" y="888"/>
                </a:lnTo>
                <a:lnTo>
                  <a:pt x="352" y="888"/>
                </a:lnTo>
                <a:lnTo>
                  <a:pt x="352" y="880"/>
                </a:lnTo>
                <a:lnTo>
                  <a:pt x="360" y="880"/>
                </a:lnTo>
                <a:lnTo>
                  <a:pt x="368" y="880"/>
                </a:lnTo>
                <a:lnTo>
                  <a:pt x="376" y="880"/>
                </a:lnTo>
                <a:lnTo>
                  <a:pt x="384" y="880"/>
                </a:lnTo>
                <a:lnTo>
                  <a:pt x="384" y="864"/>
                </a:lnTo>
                <a:lnTo>
                  <a:pt x="400" y="864"/>
                </a:lnTo>
                <a:lnTo>
                  <a:pt x="408" y="864"/>
                </a:lnTo>
                <a:lnTo>
                  <a:pt x="416" y="864"/>
                </a:lnTo>
                <a:lnTo>
                  <a:pt x="424" y="864"/>
                </a:lnTo>
                <a:lnTo>
                  <a:pt x="424" y="856"/>
                </a:lnTo>
                <a:lnTo>
                  <a:pt x="432" y="856"/>
                </a:lnTo>
                <a:lnTo>
                  <a:pt x="440" y="856"/>
                </a:lnTo>
                <a:lnTo>
                  <a:pt x="440" y="840"/>
                </a:lnTo>
                <a:lnTo>
                  <a:pt x="448" y="840"/>
                </a:lnTo>
                <a:lnTo>
                  <a:pt x="456" y="840"/>
                </a:lnTo>
                <a:lnTo>
                  <a:pt x="464" y="840"/>
                </a:lnTo>
                <a:lnTo>
                  <a:pt x="472" y="840"/>
                </a:lnTo>
                <a:lnTo>
                  <a:pt x="480" y="840"/>
                </a:lnTo>
                <a:lnTo>
                  <a:pt x="480" y="832"/>
                </a:lnTo>
                <a:lnTo>
                  <a:pt x="488" y="832"/>
                </a:lnTo>
                <a:lnTo>
                  <a:pt x="504" y="832"/>
                </a:lnTo>
                <a:lnTo>
                  <a:pt x="504" y="824"/>
                </a:lnTo>
                <a:lnTo>
                  <a:pt x="512" y="824"/>
                </a:lnTo>
                <a:lnTo>
                  <a:pt x="512" y="816"/>
                </a:lnTo>
                <a:lnTo>
                  <a:pt x="520" y="816"/>
                </a:lnTo>
                <a:lnTo>
                  <a:pt x="528" y="816"/>
                </a:lnTo>
                <a:lnTo>
                  <a:pt x="536" y="816"/>
                </a:lnTo>
                <a:lnTo>
                  <a:pt x="544" y="816"/>
                </a:lnTo>
                <a:lnTo>
                  <a:pt x="544" y="808"/>
                </a:lnTo>
                <a:lnTo>
                  <a:pt x="552" y="808"/>
                </a:lnTo>
                <a:lnTo>
                  <a:pt x="560" y="808"/>
                </a:lnTo>
                <a:lnTo>
                  <a:pt x="568" y="808"/>
                </a:lnTo>
                <a:lnTo>
                  <a:pt x="576" y="808"/>
                </a:lnTo>
                <a:lnTo>
                  <a:pt x="584" y="808"/>
                </a:lnTo>
                <a:lnTo>
                  <a:pt x="592" y="808"/>
                </a:lnTo>
                <a:lnTo>
                  <a:pt x="592" y="800"/>
                </a:lnTo>
                <a:lnTo>
                  <a:pt x="608" y="800"/>
                </a:lnTo>
                <a:lnTo>
                  <a:pt x="608" y="792"/>
                </a:lnTo>
                <a:lnTo>
                  <a:pt x="616" y="792"/>
                </a:lnTo>
                <a:lnTo>
                  <a:pt x="616" y="776"/>
                </a:lnTo>
                <a:lnTo>
                  <a:pt x="624" y="776"/>
                </a:lnTo>
                <a:lnTo>
                  <a:pt x="632" y="776"/>
                </a:lnTo>
                <a:lnTo>
                  <a:pt x="640" y="776"/>
                </a:lnTo>
                <a:lnTo>
                  <a:pt x="640" y="768"/>
                </a:lnTo>
                <a:lnTo>
                  <a:pt x="648" y="768"/>
                </a:lnTo>
                <a:lnTo>
                  <a:pt x="656" y="768"/>
                </a:lnTo>
                <a:lnTo>
                  <a:pt x="664" y="768"/>
                </a:lnTo>
                <a:lnTo>
                  <a:pt x="664" y="760"/>
                </a:lnTo>
                <a:lnTo>
                  <a:pt x="672" y="760"/>
                </a:lnTo>
                <a:lnTo>
                  <a:pt x="680" y="760"/>
                </a:lnTo>
                <a:lnTo>
                  <a:pt x="680" y="752"/>
                </a:lnTo>
                <a:lnTo>
                  <a:pt x="688" y="752"/>
                </a:lnTo>
                <a:lnTo>
                  <a:pt x="704" y="752"/>
                </a:lnTo>
                <a:lnTo>
                  <a:pt x="712" y="752"/>
                </a:lnTo>
                <a:lnTo>
                  <a:pt x="712" y="744"/>
                </a:lnTo>
                <a:lnTo>
                  <a:pt x="720" y="744"/>
                </a:lnTo>
                <a:lnTo>
                  <a:pt x="728" y="744"/>
                </a:lnTo>
                <a:lnTo>
                  <a:pt x="736" y="744"/>
                </a:lnTo>
                <a:lnTo>
                  <a:pt x="736" y="728"/>
                </a:lnTo>
                <a:lnTo>
                  <a:pt x="744" y="728"/>
                </a:lnTo>
                <a:lnTo>
                  <a:pt x="752" y="728"/>
                </a:lnTo>
                <a:lnTo>
                  <a:pt x="760" y="728"/>
                </a:lnTo>
                <a:lnTo>
                  <a:pt x="768" y="728"/>
                </a:lnTo>
                <a:lnTo>
                  <a:pt x="768" y="720"/>
                </a:lnTo>
                <a:lnTo>
                  <a:pt x="776" y="720"/>
                </a:lnTo>
                <a:lnTo>
                  <a:pt x="776" y="712"/>
                </a:lnTo>
                <a:lnTo>
                  <a:pt x="784" y="712"/>
                </a:lnTo>
                <a:lnTo>
                  <a:pt x="784" y="704"/>
                </a:lnTo>
                <a:lnTo>
                  <a:pt x="792" y="704"/>
                </a:lnTo>
                <a:lnTo>
                  <a:pt x="808" y="704"/>
                </a:lnTo>
                <a:lnTo>
                  <a:pt x="808" y="696"/>
                </a:lnTo>
                <a:lnTo>
                  <a:pt x="816" y="696"/>
                </a:lnTo>
                <a:lnTo>
                  <a:pt x="824" y="696"/>
                </a:lnTo>
                <a:lnTo>
                  <a:pt x="824" y="688"/>
                </a:lnTo>
                <a:lnTo>
                  <a:pt x="832" y="688"/>
                </a:lnTo>
                <a:lnTo>
                  <a:pt x="840" y="688"/>
                </a:lnTo>
                <a:lnTo>
                  <a:pt x="848" y="688"/>
                </a:lnTo>
                <a:lnTo>
                  <a:pt x="856" y="688"/>
                </a:lnTo>
                <a:lnTo>
                  <a:pt x="856" y="680"/>
                </a:lnTo>
                <a:lnTo>
                  <a:pt x="864" y="680"/>
                </a:lnTo>
                <a:lnTo>
                  <a:pt x="864" y="672"/>
                </a:lnTo>
                <a:lnTo>
                  <a:pt x="872" y="672"/>
                </a:lnTo>
                <a:lnTo>
                  <a:pt x="872" y="664"/>
                </a:lnTo>
                <a:lnTo>
                  <a:pt x="880" y="664"/>
                </a:lnTo>
                <a:lnTo>
                  <a:pt x="888" y="664"/>
                </a:lnTo>
                <a:lnTo>
                  <a:pt x="888" y="656"/>
                </a:lnTo>
                <a:lnTo>
                  <a:pt x="896" y="656"/>
                </a:lnTo>
                <a:lnTo>
                  <a:pt x="912" y="656"/>
                </a:lnTo>
                <a:lnTo>
                  <a:pt x="912" y="648"/>
                </a:lnTo>
                <a:lnTo>
                  <a:pt x="920" y="648"/>
                </a:lnTo>
                <a:lnTo>
                  <a:pt x="928" y="648"/>
                </a:lnTo>
                <a:lnTo>
                  <a:pt x="928" y="640"/>
                </a:lnTo>
                <a:lnTo>
                  <a:pt x="936" y="640"/>
                </a:lnTo>
                <a:lnTo>
                  <a:pt x="936" y="632"/>
                </a:lnTo>
                <a:lnTo>
                  <a:pt x="944" y="632"/>
                </a:lnTo>
                <a:lnTo>
                  <a:pt x="944" y="624"/>
                </a:lnTo>
                <a:lnTo>
                  <a:pt x="952" y="624"/>
                </a:lnTo>
                <a:lnTo>
                  <a:pt x="960" y="624"/>
                </a:lnTo>
                <a:lnTo>
                  <a:pt x="960" y="616"/>
                </a:lnTo>
                <a:lnTo>
                  <a:pt x="968" y="616"/>
                </a:lnTo>
                <a:lnTo>
                  <a:pt x="976" y="616"/>
                </a:lnTo>
                <a:lnTo>
                  <a:pt x="984" y="616"/>
                </a:lnTo>
                <a:lnTo>
                  <a:pt x="992" y="616"/>
                </a:lnTo>
                <a:lnTo>
                  <a:pt x="1008" y="616"/>
                </a:lnTo>
                <a:lnTo>
                  <a:pt x="1016" y="616"/>
                </a:lnTo>
                <a:lnTo>
                  <a:pt x="1024" y="616"/>
                </a:lnTo>
                <a:lnTo>
                  <a:pt x="1024" y="608"/>
                </a:lnTo>
                <a:lnTo>
                  <a:pt x="1032" y="608"/>
                </a:lnTo>
                <a:lnTo>
                  <a:pt x="1032" y="600"/>
                </a:lnTo>
                <a:lnTo>
                  <a:pt x="1040" y="600"/>
                </a:lnTo>
                <a:lnTo>
                  <a:pt x="1040" y="592"/>
                </a:lnTo>
                <a:lnTo>
                  <a:pt x="1048" y="592"/>
                </a:lnTo>
                <a:lnTo>
                  <a:pt x="1056" y="592"/>
                </a:lnTo>
                <a:lnTo>
                  <a:pt x="1064" y="592"/>
                </a:lnTo>
                <a:lnTo>
                  <a:pt x="1064" y="584"/>
                </a:lnTo>
                <a:lnTo>
                  <a:pt x="1072" y="584"/>
                </a:lnTo>
                <a:lnTo>
                  <a:pt x="1080" y="584"/>
                </a:lnTo>
                <a:lnTo>
                  <a:pt x="1080" y="576"/>
                </a:lnTo>
                <a:lnTo>
                  <a:pt x="1088" y="576"/>
                </a:lnTo>
                <a:lnTo>
                  <a:pt x="1096" y="576"/>
                </a:lnTo>
                <a:lnTo>
                  <a:pt x="1112" y="576"/>
                </a:lnTo>
                <a:lnTo>
                  <a:pt x="1120" y="576"/>
                </a:lnTo>
                <a:lnTo>
                  <a:pt x="1128" y="576"/>
                </a:lnTo>
                <a:lnTo>
                  <a:pt x="1136" y="576"/>
                </a:lnTo>
                <a:lnTo>
                  <a:pt x="1136" y="568"/>
                </a:lnTo>
                <a:lnTo>
                  <a:pt x="1144" y="568"/>
                </a:lnTo>
                <a:lnTo>
                  <a:pt x="1152" y="568"/>
                </a:lnTo>
                <a:lnTo>
                  <a:pt x="1160" y="568"/>
                </a:lnTo>
                <a:lnTo>
                  <a:pt x="1168" y="568"/>
                </a:lnTo>
                <a:lnTo>
                  <a:pt x="1168" y="560"/>
                </a:lnTo>
                <a:lnTo>
                  <a:pt x="1176" y="560"/>
                </a:lnTo>
                <a:lnTo>
                  <a:pt x="1184" y="560"/>
                </a:lnTo>
                <a:lnTo>
                  <a:pt x="1184" y="552"/>
                </a:lnTo>
                <a:lnTo>
                  <a:pt x="1192" y="552"/>
                </a:lnTo>
                <a:lnTo>
                  <a:pt x="1200" y="552"/>
                </a:lnTo>
                <a:lnTo>
                  <a:pt x="1216" y="552"/>
                </a:lnTo>
                <a:lnTo>
                  <a:pt x="1216" y="544"/>
                </a:lnTo>
                <a:lnTo>
                  <a:pt x="1224" y="544"/>
                </a:lnTo>
                <a:lnTo>
                  <a:pt x="1232" y="544"/>
                </a:lnTo>
                <a:lnTo>
                  <a:pt x="1232" y="536"/>
                </a:lnTo>
                <a:lnTo>
                  <a:pt x="1240" y="536"/>
                </a:lnTo>
                <a:lnTo>
                  <a:pt x="1248" y="536"/>
                </a:lnTo>
                <a:lnTo>
                  <a:pt x="1256" y="536"/>
                </a:lnTo>
                <a:lnTo>
                  <a:pt x="1264" y="536"/>
                </a:lnTo>
                <a:lnTo>
                  <a:pt x="1264" y="528"/>
                </a:lnTo>
                <a:lnTo>
                  <a:pt x="1272" y="528"/>
                </a:lnTo>
                <a:lnTo>
                  <a:pt x="1280" y="528"/>
                </a:lnTo>
                <a:lnTo>
                  <a:pt x="1288" y="528"/>
                </a:lnTo>
                <a:lnTo>
                  <a:pt x="1288" y="520"/>
                </a:lnTo>
                <a:lnTo>
                  <a:pt x="1296" y="520"/>
                </a:lnTo>
                <a:lnTo>
                  <a:pt x="1304" y="520"/>
                </a:lnTo>
                <a:lnTo>
                  <a:pt x="1320" y="520"/>
                </a:lnTo>
                <a:lnTo>
                  <a:pt x="1328" y="520"/>
                </a:lnTo>
                <a:lnTo>
                  <a:pt x="1336" y="520"/>
                </a:lnTo>
                <a:lnTo>
                  <a:pt x="1344" y="520"/>
                </a:lnTo>
                <a:lnTo>
                  <a:pt x="1352" y="520"/>
                </a:lnTo>
                <a:lnTo>
                  <a:pt x="1352" y="512"/>
                </a:lnTo>
                <a:lnTo>
                  <a:pt x="1360" y="512"/>
                </a:lnTo>
                <a:lnTo>
                  <a:pt x="1368" y="512"/>
                </a:lnTo>
                <a:lnTo>
                  <a:pt x="1376" y="512"/>
                </a:lnTo>
                <a:lnTo>
                  <a:pt x="1376" y="504"/>
                </a:lnTo>
                <a:lnTo>
                  <a:pt x="1384" y="504"/>
                </a:lnTo>
                <a:lnTo>
                  <a:pt x="1392" y="504"/>
                </a:lnTo>
                <a:lnTo>
                  <a:pt x="1400" y="504"/>
                </a:lnTo>
                <a:lnTo>
                  <a:pt x="1400" y="496"/>
                </a:lnTo>
                <a:lnTo>
                  <a:pt x="1416" y="496"/>
                </a:lnTo>
                <a:lnTo>
                  <a:pt x="1424" y="496"/>
                </a:lnTo>
                <a:lnTo>
                  <a:pt x="1432" y="496"/>
                </a:lnTo>
                <a:lnTo>
                  <a:pt x="1432" y="488"/>
                </a:lnTo>
                <a:lnTo>
                  <a:pt x="1440" y="488"/>
                </a:lnTo>
                <a:lnTo>
                  <a:pt x="1448" y="488"/>
                </a:lnTo>
                <a:lnTo>
                  <a:pt x="1448" y="480"/>
                </a:lnTo>
                <a:lnTo>
                  <a:pt x="1456" y="480"/>
                </a:lnTo>
                <a:lnTo>
                  <a:pt x="1464" y="480"/>
                </a:lnTo>
                <a:lnTo>
                  <a:pt x="1464" y="472"/>
                </a:lnTo>
                <a:lnTo>
                  <a:pt x="1472" y="472"/>
                </a:lnTo>
                <a:lnTo>
                  <a:pt x="1472" y="464"/>
                </a:lnTo>
                <a:lnTo>
                  <a:pt x="1480" y="464"/>
                </a:lnTo>
                <a:lnTo>
                  <a:pt x="1488" y="464"/>
                </a:lnTo>
                <a:lnTo>
                  <a:pt x="1496" y="464"/>
                </a:lnTo>
                <a:lnTo>
                  <a:pt x="1496" y="456"/>
                </a:lnTo>
                <a:lnTo>
                  <a:pt x="1504" y="456"/>
                </a:lnTo>
                <a:lnTo>
                  <a:pt x="1520" y="456"/>
                </a:lnTo>
                <a:lnTo>
                  <a:pt x="1528" y="456"/>
                </a:lnTo>
                <a:lnTo>
                  <a:pt x="1536" y="456"/>
                </a:lnTo>
                <a:lnTo>
                  <a:pt x="1544" y="456"/>
                </a:lnTo>
                <a:lnTo>
                  <a:pt x="1552" y="456"/>
                </a:lnTo>
                <a:lnTo>
                  <a:pt x="1552" y="448"/>
                </a:lnTo>
                <a:lnTo>
                  <a:pt x="1560" y="448"/>
                </a:lnTo>
                <a:lnTo>
                  <a:pt x="1560" y="440"/>
                </a:lnTo>
                <a:lnTo>
                  <a:pt x="1568" y="440"/>
                </a:lnTo>
                <a:lnTo>
                  <a:pt x="1576" y="440"/>
                </a:lnTo>
                <a:lnTo>
                  <a:pt x="1584" y="440"/>
                </a:lnTo>
                <a:lnTo>
                  <a:pt x="1592" y="440"/>
                </a:lnTo>
                <a:lnTo>
                  <a:pt x="1592" y="432"/>
                </a:lnTo>
                <a:lnTo>
                  <a:pt x="1600" y="432"/>
                </a:lnTo>
                <a:lnTo>
                  <a:pt x="1608" y="432"/>
                </a:lnTo>
                <a:lnTo>
                  <a:pt x="1608" y="424"/>
                </a:lnTo>
                <a:lnTo>
                  <a:pt x="1624" y="424"/>
                </a:lnTo>
                <a:lnTo>
                  <a:pt x="1632" y="424"/>
                </a:lnTo>
                <a:lnTo>
                  <a:pt x="1632" y="416"/>
                </a:lnTo>
                <a:lnTo>
                  <a:pt x="1640" y="416"/>
                </a:lnTo>
                <a:lnTo>
                  <a:pt x="1648" y="416"/>
                </a:lnTo>
                <a:lnTo>
                  <a:pt x="1648" y="408"/>
                </a:lnTo>
                <a:lnTo>
                  <a:pt x="1656" y="408"/>
                </a:lnTo>
                <a:lnTo>
                  <a:pt x="1664" y="408"/>
                </a:lnTo>
                <a:lnTo>
                  <a:pt x="1672" y="408"/>
                </a:lnTo>
                <a:lnTo>
                  <a:pt x="1672" y="400"/>
                </a:lnTo>
                <a:lnTo>
                  <a:pt x="1680" y="400"/>
                </a:lnTo>
                <a:lnTo>
                  <a:pt x="1688" y="400"/>
                </a:lnTo>
                <a:lnTo>
                  <a:pt x="1696" y="400"/>
                </a:lnTo>
                <a:lnTo>
                  <a:pt x="1704" y="400"/>
                </a:lnTo>
                <a:lnTo>
                  <a:pt x="1704" y="392"/>
                </a:lnTo>
                <a:lnTo>
                  <a:pt x="1712" y="392"/>
                </a:lnTo>
                <a:lnTo>
                  <a:pt x="1728" y="392"/>
                </a:lnTo>
                <a:lnTo>
                  <a:pt x="1728" y="384"/>
                </a:lnTo>
                <a:lnTo>
                  <a:pt x="1736" y="384"/>
                </a:lnTo>
                <a:lnTo>
                  <a:pt x="1744" y="384"/>
                </a:lnTo>
                <a:lnTo>
                  <a:pt x="1752" y="384"/>
                </a:lnTo>
                <a:lnTo>
                  <a:pt x="1760" y="384"/>
                </a:lnTo>
                <a:lnTo>
                  <a:pt x="1768" y="384"/>
                </a:lnTo>
                <a:lnTo>
                  <a:pt x="1776" y="384"/>
                </a:lnTo>
                <a:lnTo>
                  <a:pt x="1784" y="384"/>
                </a:lnTo>
                <a:lnTo>
                  <a:pt x="1792" y="384"/>
                </a:lnTo>
                <a:lnTo>
                  <a:pt x="1800" y="384"/>
                </a:lnTo>
                <a:lnTo>
                  <a:pt x="1808" y="384"/>
                </a:lnTo>
                <a:lnTo>
                  <a:pt x="1824" y="384"/>
                </a:lnTo>
                <a:lnTo>
                  <a:pt x="1824" y="376"/>
                </a:lnTo>
                <a:lnTo>
                  <a:pt x="1832" y="376"/>
                </a:lnTo>
                <a:lnTo>
                  <a:pt x="1840" y="376"/>
                </a:lnTo>
                <a:lnTo>
                  <a:pt x="1840" y="368"/>
                </a:lnTo>
                <a:lnTo>
                  <a:pt x="1848" y="368"/>
                </a:lnTo>
                <a:lnTo>
                  <a:pt x="1856" y="368"/>
                </a:lnTo>
                <a:lnTo>
                  <a:pt x="1864" y="368"/>
                </a:lnTo>
                <a:lnTo>
                  <a:pt x="1872" y="368"/>
                </a:lnTo>
                <a:lnTo>
                  <a:pt x="1880" y="368"/>
                </a:lnTo>
                <a:lnTo>
                  <a:pt x="1880" y="360"/>
                </a:lnTo>
                <a:lnTo>
                  <a:pt x="1888" y="360"/>
                </a:lnTo>
                <a:lnTo>
                  <a:pt x="1896" y="360"/>
                </a:lnTo>
                <a:lnTo>
                  <a:pt x="1904" y="360"/>
                </a:lnTo>
                <a:lnTo>
                  <a:pt x="1912" y="360"/>
                </a:lnTo>
                <a:lnTo>
                  <a:pt x="1912" y="352"/>
                </a:lnTo>
                <a:lnTo>
                  <a:pt x="1928" y="352"/>
                </a:lnTo>
                <a:lnTo>
                  <a:pt x="1936" y="352"/>
                </a:lnTo>
                <a:lnTo>
                  <a:pt x="1936" y="344"/>
                </a:lnTo>
                <a:lnTo>
                  <a:pt x="1944" y="344"/>
                </a:lnTo>
                <a:lnTo>
                  <a:pt x="1952" y="344"/>
                </a:lnTo>
                <a:lnTo>
                  <a:pt x="1960" y="344"/>
                </a:lnTo>
                <a:lnTo>
                  <a:pt x="1968" y="344"/>
                </a:lnTo>
                <a:lnTo>
                  <a:pt x="1968" y="336"/>
                </a:lnTo>
                <a:lnTo>
                  <a:pt x="1976" y="336"/>
                </a:lnTo>
                <a:lnTo>
                  <a:pt x="1984" y="336"/>
                </a:lnTo>
                <a:lnTo>
                  <a:pt x="1992" y="336"/>
                </a:lnTo>
                <a:lnTo>
                  <a:pt x="2000" y="336"/>
                </a:lnTo>
                <a:lnTo>
                  <a:pt x="2000" y="320"/>
                </a:lnTo>
                <a:lnTo>
                  <a:pt x="2008" y="320"/>
                </a:lnTo>
                <a:lnTo>
                  <a:pt x="2016" y="320"/>
                </a:lnTo>
                <a:lnTo>
                  <a:pt x="2032" y="320"/>
                </a:lnTo>
                <a:lnTo>
                  <a:pt x="2040" y="320"/>
                </a:lnTo>
                <a:lnTo>
                  <a:pt x="2048" y="320"/>
                </a:lnTo>
                <a:lnTo>
                  <a:pt x="2056" y="320"/>
                </a:lnTo>
                <a:lnTo>
                  <a:pt x="2056" y="312"/>
                </a:lnTo>
                <a:lnTo>
                  <a:pt x="2064" y="312"/>
                </a:lnTo>
                <a:lnTo>
                  <a:pt x="2072" y="312"/>
                </a:lnTo>
                <a:lnTo>
                  <a:pt x="2080" y="312"/>
                </a:lnTo>
                <a:lnTo>
                  <a:pt x="2080" y="304"/>
                </a:lnTo>
                <a:lnTo>
                  <a:pt x="2088" y="304"/>
                </a:lnTo>
                <a:lnTo>
                  <a:pt x="2096" y="304"/>
                </a:lnTo>
                <a:lnTo>
                  <a:pt x="2104" y="304"/>
                </a:lnTo>
                <a:lnTo>
                  <a:pt x="2112" y="304"/>
                </a:lnTo>
                <a:lnTo>
                  <a:pt x="2120" y="304"/>
                </a:lnTo>
                <a:lnTo>
                  <a:pt x="2136" y="304"/>
                </a:lnTo>
                <a:lnTo>
                  <a:pt x="2136" y="296"/>
                </a:lnTo>
                <a:lnTo>
                  <a:pt x="2144" y="296"/>
                </a:lnTo>
                <a:lnTo>
                  <a:pt x="2152" y="296"/>
                </a:lnTo>
                <a:lnTo>
                  <a:pt x="2160" y="296"/>
                </a:lnTo>
                <a:lnTo>
                  <a:pt x="2168" y="296"/>
                </a:lnTo>
                <a:lnTo>
                  <a:pt x="2168" y="288"/>
                </a:lnTo>
                <a:lnTo>
                  <a:pt x="2176" y="288"/>
                </a:lnTo>
                <a:lnTo>
                  <a:pt x="2184" y="288"/>
                </a:lnTo>
                <a:lnTo>
                  <a:pt x="2192" y="288"/>
                </a:lnTo>
                <a:lnTo>
                  <a:pt x="2200" y="288"/>
                </a:lnTo>
                <a:lnTo>
                  <a:pt x="2208" y="288"/>
                </a:lnTo>
                <a:lnTo>
                  <a:pt x="2216" y="288"/>
                </a:lnTo>
                <a:lnTo>
                  <a:pt x="2232" y="288"/>
                </a:lnTo>
                <a:lnTo>
                  <a:pt x="2240" y="288"/>
                </a:lnTo>
                <a:lnTo>
                  <a:pt x="2248" y="288"/>
                </a:lnTo>
                <a:lnTo>
                  <a:pt x="2256" y="288"/>
                </a:lnTo>
                <a:lnTo>
                  <a:pt x="2256" y="280"/>
                </a:lnTo>
                <a:lnTo>
                  <a:pt x="2264" y="280"/>
                </a:lnTo>
                <a:lnTo>
                  <a:pt x="2272" y="280"/>
                </a:lnTo>
                <a:lnTo>
                  <a:pt x="2272" y="272"/>
                </a:lnTo>
                <a:lnTo>
                  <a:pt x="2280" y="272"/>
                </a:lnTo>
                <a:lnTo>
                  <a:pt x="2288" y="272"/>
                </a:lnTo>
                <a:lnTo>
                  <a:pt x="2296" y="272"/>
                </a:lnTo>
                <a:lnTo>
                  <a:pt x="2304" y="272"/>
                </a:lnTo>
                <a:lnTo>
                  <a:pt x="2312" y="272"/>
                </a:lnTo>
                <a:lnTo>
                  <a:pt x="2320" y="272"/>
                </a:lnTo>
                <a:lnTo>
                  <a:pt x="2336" y="272"/>
                </a:lnTo>
                <a:lnTo>
                  <a:pt x="2344" y="272"/>
                </a:lnTo>
                <a:lnTo>
                  <a:pt x="2352" y="272"/>
                </a:lnTo>
                <a:lnTo>
                  <a:pt x="2360" y="272"/>
                </a:lnTo>
                <a:lnTo>
                  <a:pt x="2360" y="264"/>
                </a:lnTo>
                <a:lnTo>
                  <a:pt x="2368" y="264"/>
                </a:lnTo>
                <a:lnTo>
                  <a:pt x="2376" y="264"/>
                </a:lnTo>
                <a:lnTo>
                  <a:pt x="2376" y="256"/>
                </a:lnTo>
                <a:lnTo>
                  <a:pt x="2384" y="256"/>
                </a:lnTo>
                <a:lnTo>
                  <a:pt x="2392" y="256"/>
                </a:lnTo>
                <a:lnTo>
                  <a:pt x="2392" y="248"/>
                </a:lnTo>
                <a:lnTo>
                  <a:pt x="2400" y="248"/>
                </a:lnTo>
                <a:lnTo>
                  <a:pt x="2408" y="248"/>
                </a:lnTo>
                <a:lnTo>
                  <a:pt x="2416" y="248"/>
                </a:lnTo>
                <a:lnTo>
                  <a:pt x="2424" y="248"/>
                </a:lnTo>
                <a:lnTo>
                  <a:pt x="2440" y="248"/>
                </a:lnTo>
                <a:lnTo>
                  <a:pt x="2440" y="240"/>
                </a:lnTo>
                <a:lnTo>
                  <a:pt x="2448" y="240"/>
                </a:lnTo>
                <a:lnTo>
                  <a:pt x="2456" y="240"/>
                </a:lnTo>
                <a:lnTo>
                  <a:pt x="2464" y="240"/>
                </a:lnTo>
                <a:lnTo>
                  <a:pt x="2464" y="232"/>
                </a:lnTo>
                <a:lnTo>
                  <a:pt x="2472" y="232"/>
                </a:lnTo>
                <a:lnTo>
                  <a:pt x="2480" y="232"/>
                </a:lnTo>
                <a:lnTo>
                  <a:pt x="2488" y="232"/>
                </a:lnTo>
                <a:lnTo>
                  <a:pt x="2496" y="232"/>
                </a:lnTo>
                <a:lnTo>
                  <a:pt x="2504" y="232"/>
                </a:lnTo>
                <a:lnTo>
                  <a:pt x="2512" y="232"/>
                </a:lnTo>
                <a:lnTo>
                  <a:pt x="2520" y="232"/>
                </a:lnTo>
                <a:lnTo>
                  <a:pt x="2528" y="232"/>
                </a:lnTo>
                <a:lnTo>
                  <a:pt x="2544" y="232"/>
                </a:lnTo>
                <a:lnTo>
                  <a:pt x="2544" y="224"/>
                </a:lnTo>
                <a:lnTo>
                  <a:pt x="2552" y="224"/>
                </a:lnTo>
                <a:lnTo>
                  <a:pt x="2560" y="224"/>
                </a:lnTo>
                <a:lnTo>
                  <a:pt x="2568" y="224"/>
                </a:lnTo>
                <a:lnTo>
                  <a:pt x="2576" y="224"/>
                </a:lnTo>
                <a:lnTo>
                  <a:pt x="2576" y="216"/>
                </a:lnTo>
                <a:lnTo>
                  <a:pt x="2584" y="216"/>
                </a:lnTo>
                <a:lnTo>
                  <a:pt x="2592" y="216"/>
                </a:lnTo>
                <a:lnTo>
                  <a:pt x="2600" y="216"/>
                </a:lnTo>
                <a:lnTo>
                  <a:pt x="2608" y="216"/>
                </a:lnTo>
                <a:lnTo>
                  <a:pt x="2616" y="216"/>
                </a:lnTo>
                <a:lnTo>
                  <a:pt x="2616" y="208"/>
                </a:lnTo>
                <a:lnTo>
                  <a:pt x="2624" y="208"/>
                </a:lnTo>
                <a:lnTo>
                  <a:pt x="2640" y="208"/>
                </a:lnTo>
                <a:lnTo>
                  <a:pt x="2648" y="208"/>
                </a:lnTo>
                <a:lnTo>
                  <a:pt x="2656" y="208"/>
                </a:lnTo>
                <a:lnTo>
                  <a:pt x="2664" y="208"/>
                </a:lnTo>
                <a:lnTo>
                  <a:pt x="2672" y="208"/>
                </a:lnTo>
                <a:lnTo>
                  <a:pt x="2672" y="200"/>
                </a:lnTo>
                <a:lnTo>
                  <a:pt x="2680" y="200"/>
                </a:lnTo>
                <a:lnTo>
                  <a:pt x="2688" y="200"/>
                </a:lnTo>
                <a:lnTo>
                  <a:pt x="2696" y="200"/>
                </a:lnTo>
                <a:lnTo>
                  <a:pt x="2696" y="192"/>
                </a:lnTo>
                <a:lnTo>
                  <a:pt x="2704" y="192"/>
                </a:lnTo>
                <a:lnTo>
                  <a:pt x="2712" y="192"/>
                </a:lnTo>
                <a:lnTo>
                  <a:pt x="2720" y="192"/>
                </a:lnTo>
                <a:lnTo>
                  <a:pt x="2728" y="192"/>
                </a:lnTo>
                <a:lnTo>
                  <a:pt x="2744" y="192"/>
                </a:lnTo>
                <a:lnTo>
                  <a:pt x="2752" y="192"/>
                </a:lnTo>
                <a:lnTo>
                  <a:pt x="2760" y="192"/>
                </a:lnTo>
                <a:lnTo>
                  <a:pt x="2768" y="192"/>
                </a:lnTo>
                <a:lnTo>
                  <a:pt x="2768" y="184"/>
                </a:lnTo>
                <a:lnTo>
                  <a:pt x="2776" y="184"/>
                </a:lnTo>
                <a:lnTo>
                  <a:pt x="2784" y="184"/>
                </a:lnTo>
                <a:lnTo>
                  <a:pt x="2792" y="184"/>
                </a:lnTo>
                <a:lnTo>
                  <a:pt x="2800" y="184"/>
                </a:lnTo>
                <a:lnTo>
                  <a:pt x="2800" y="176"/>
                </a:lnTo>
                <a:lnTo>
                  <a:pt x="2808" y="176"/>
                </a:lnTo>
                <a:lnTo>
                  <a:pt x="2816" y="176"/>
                </a:lnTo>
                <a:lnTo>
                  <a:pt x="2824" y="176"/>
                </a:lnTo>
                <a:lnTo>
                  <a:pt x="2832" y="176"/>
                </a:lnTo>
                <a:lnTo>
                  <a:pt x="2848" y="176"/>
                </a:lnTo>
                <a:lnTo>
                  <a:pt x="2848" y="168"/>
                </a:lnTo>
                <a:lnTo>
                  <a:pt x="2856" y="168"/>
                </a:lnTo>
                <a:lnTo>
                  <a:pt x="2864" y="168"/>
                </a:lnTo>
                <a:lnTo>
                  <a:pt x="2872" y="168"/>
                </a:lnTo>
                <a:lnTo>
                  <a:pt x="2880" y="168"/>
                </a:lnTo>
                <a:lnTo>
                  <a:pt x="2888" y="168"/>
                </a:lnTo>
                <a:lnTo>
                  <a:pt x="2896" y="168"/>
                </a:lnTo>
                <a:lnTo>
                  <a:pt x="2904" y="168"/>
                </a:lnTo>
                <a:lnTo>
                  <a:pt x="2912" y="168"/>
                </a:lnTo>
                <a:lnTo>
                  <a:pt x="2920" y="168"/>
                </a:lnTo>
                <a:lnTo>
                  <a:pt x="2920" y="160"/>
                </a:lnTo>
                <a:lnTo>
                  <a:pt x="2928" y="160"/>
                </a:lnTo>
                <a:lnTo>
                  <a:pt x="2936" y="160"/>
                </a:lnTo>
                <a:lnTo>
                  <a:pt x="2952" y="160"/>
                </a:lnTo>
                <a:lnTo>
                  <a:pt x="2952" y="152"/>
                </a:lnTo>
                <a:lnTo>
                  <a:pt x="2960" y="152"/>
                </a:lnTo>
                <a:lnTo>
                  <a:pt x="2968" y="152"/>
                </a:lnTo>
                <a:lnTo>
                  <a:pt x="2976" y="152"/>
                </a:lnTo>
                <a:lnTo>
                  <a:pt x="2984" y="152"/>
                </a:lnTo>
                <a:lnTo>
                  <a:pt x="2992" y="152"/>
                </a:lnTo>
                <a:lnTo>
                  <a:pt x="3000" y="152"/>
                </a:lnTo>
                <a:lnTo>
                  <a:pt x="3008" y="152"/>
                </a:lnTo>
                <a:lnTo>
                  <a:pt x="3016" y="152"/>
                </a:lnTo>
                <a:lnTo>
                  <a:pt x="3024" y="152"/>
                </a:lnTo>
                <a:lnTo>
                  <a:pt x="3032" y="152"/>
                </a:lnTo>
                <a:lnTo>
                  <a:pt x="3048" y="152"/>
                </a:lnTo>
                <a:lnTo>
                  <a:pt x="3056" y="152"/>
                </a:lnTo>
                <a:lnTo>
                  <a:pt x="3056" y="144"/>
                </a:lnTo>
                <a:lnTo>
                  <a:pt x="3064" y="144"/>
                </a:lnTo>
                <a:lnTo>
                  <a:pt x="3072" y="144"/>
                </a:lnTo>
                <a:lnTo>
                  <a:pt x="3080" y="144"/>
                </a:lnTo>
                <a:lnTo>
                  <a:pt x="3080" y="136"/>
                </a:lnTo>
                <a:lnTo>
                  <a:pt x="3088" y="136"/>
                </a:lnTo>
                <a:lnTo>
                  <a:pt x="3096" y="136"/>
                </a:lnTo>
                <a:lnTo>
                  <a:pt x="3104" y="136"/>
                </a:lnTo>
                <a:lnTo>
                  <a:pt x="3112" y="136"/>
                </a:lnTo>
                <a:lnTo>
                  <a:pt x="3120" y="136"/>
                </a:lnTo>
                <a:lnTo>
                  <a:pt x="3128" y="136"/>
                </a:lnTo>
                <a:lnTo>
                  <a:pt x="3136" y="136"/>
                </a:lnTo>
                <a:lnTo>
                  <a:pt x="3152" y="136"/>
                </a:lnTo>
                <a:lnTo>
                  <a:pt x="3160" y="136"/>
                </a:lnTo>
                <a:lnTo>
                  <a:pt x="3160" y="128"/>
                </a:lnTo>
                <a:lnTo>
                  <a:pt x="3168" y="128"/>
                </a:lnTo>
                <a:lnTo>
                  <a:pt x="3176" y="128"/>
                </a:lnTo>
                <a:lnTo>
                  <a:pt x="3184" y="128"/>
                </a:lnTo>
                <a:lnTo>
                  <a:pt x="3184" y="120"/>
                </a:lnTo>
                <a:lnTo>
                  <a:pt x="3192" y="120"/>
                </a:lnTo>
                <a:lnTo>
                  <a:pt x="3200" y="120"/>
                </a:lnTo>
                <a:lnTo>
                  <a:pt x="3208" y="120"/>
                </a:lnTo>
                <a:lnTo>
                  <a:pt x="3216" y="120"/>
                </a:lnTo>
                <a:lnTo>
                  <a:pt x="3216" y="112"/>
                </a:lnTo>
                <a:lnTo>
                  <a:pt x="3224" y="112"/>
                </a:lnTo>
                <a:lnTo>
                  <a:pt x="3232" y="112"/>
                </a:lnTo>
                <a:lnTo>
                  <a:pt x="3240" y="112"/>
                </a:lnTo>
                <a:lnTo>
                  <a:pt x="3240" y="104"/>
                </a:lnTo>
                <a:lnTo>
                  <a:pt x="3256" y="104"/>
                </a:lnTo>
                <a:lnTo>
                  <a:pt x="3264" y="104"/>
                </a:lnTo>
                <a:lnTo>
                  <a:pt x="3272" y="104"/>
                </a:lnTo>
                <a:lnTo>
                  <a:pt x="3280" y="104"/>
                </a:lnTo>
                <a:lnTo>
                  <a:pt x="3288" y="104"/>
                </a:lnTo>
                <a:lnTo>
                  <a:pt x="3296" y="104"/>
                </a:lnTo>
                <a:lnTo>
                  <a:pt x="3304" y="104"/>
                </a:lnTo>
                <a:lnTo>
                  <a:pt x="3312" y="104"/>
                </a:lnTo>
                <a:lnTo>
                  <a:pt x="3320" y="104"/>
                </a:lnTo>
                <a:lnTo>
                  <a:pt x="3328" y="104"/>
                </a:lnTo>
                <a:lnTo>
                  <a:pt x="3328" y="80"/>
                </a:lnTo>
                <a:lnTo>
                  <a:pt x="3336" y="80"/>
                </a:lnTo>
                <a:lnTo>
                  <a:pt x="3344" y="80"/>
                </a:lnTo>
                <a:lnTo>
                  <a:pt x="3360" y="80"/>
                </a:lnTo>
                <a:lnTo>
                  <a:pt x="3368" y="80"/>
                </a:lnTo>
                <a:lnTo>
                  <a:pt x="3376" y="80"/>
                </a:lnTo>
                <a:lnTo>
                  <a:pt x="3376" y="72"/>
                </a:lnTo>
                <a:lnTo>
                  <a:pt x="3384" y="72"/>
                </a:lnTo>
                <a:lnTo>
                  <a:pt x="3392" y="72"/>
                </a:lnTo>
                <a:lnTo>
                  <a:pt x="3400" y="72"/>
                </a:lnTo>
                <a:lnTo>
                  <a:pt x="3408" y="72"/>
                </a:lnTo>
                <a:lnTo>
                  <a:pt x="3416" y="72"/>
                </a:lnTo>
                <a:lnTo>
                  <a:pt x="3424" y="72"/>
                </a:lnTo>
                <a:lnTo>
                  <a:pt x="3432" y="72"/>
                </a:lnTo>
                <a:lnTo>
                  <a:pt x="3440" y="72"/>
                </a:lnTo>
                <a:lnTo>
                  <a:pt x="3456" y="72"/>
                </a:lnTo>
                <a:lnTo>
                  <a:pt x="3464" y="72"/>
                </a:lnTo>
                <a:lnTo>
                  <a:pt x="3464" y="64"/>
                </a:lnTo>
                <a:lnTo>
                  <a:pt x="3472" y="64"/>
                </a:lnTo>
                <a:lnTo>
                  <a:pt x="3472" y="56"/>
                </a:lnTo>
                <a:lnTo>
                  <a:pt x="3480" y="56"/>
                </a:lnTo>
                <a:lnTo>
                  <a:pt x="3488" y="56"/>
                </a:lnTo>
                <a:lnTo>
                  <a:pt x="3496" y="56"/>
                </a:lnTo>
                <a:lnTo>
                  <a:pt x="3504" y="56"/>
                </a:lnTo>
                <a:lnTo>
                  <a:pt x="3512" y="56"/>
                </a:lnTo>
                <a:lnTo>
                  <a:pt x="3520" y="56"/>
                </a:lnTo>
                <a:lnTo>
                  <a:pt x="3520" y="48"/>
                </a:lnTo>
                <a:lnTo>
                  <a:pt x="3528" y="48"/>
                </a:lnTo>
                <a:lnTo>
                  <a:pt x="3536" y="48"/>
                </a:lnTo>
                <a:lnTo>
                  <a:pt x="3544" y="48"/>
                </a:lnTo>
                <a:lnTo>
                  <a:pt x="3560" y="48"/>
                </a:lnTo>
                <a:lnTo>
                  <a:pt x="3568" y="48"/>
                </a:lnTo>
                <a:lnTo>
                  <a:pt x="3576" y="48"/>
                </a:lnTo>
                <a:lnTo>
                  <a:pt x="3584" y="48"/>
                </a:lnTo>
                <a:lnTo>
                  <a:pt x="3592" y="48"/>
                </a:lnTo>
                <a:lnTo>
                  <a:pt x="3592" y="40"/>
                </a:lnTo>
                <a:lnTo>
                  <a:pt x="3600" y="40"/>
                </a:lnTo>
                <a:lnTo>
                  <a:pt x="3608" y="40"/>
                </a:lnTo>
                <a:lnTo>
                  <a:pt x="3616" y="40"/>
                </a:lnTo>
                <a:lnTo>
                  <a:pt x="3624" y="40"/>
                </a:lnTo>
                <a:lnTo>
                  <a:pt x="3624" y="32"/>
                </a:lnTo>
                <a:lnTo>
                  <a:pt x="3632" y="32"/>
                </a:lnTo>
                <a:lnTo>
                  <a:pt x="3632" y="24"/>
                </a:lnTo>
                <a:lnTo>
                  <a:pt x="3640" y="24"/>
                </a:lnTo>
                <a:lnTo>
                  <a:pt x="3648" y="24"/>
                </a:lnTo>
                <a:lnTo>
                  <a:pt x="3648" y="16"/>
                </a:lnTo>
                <a:lnTo>
                  <a:pt x="3664" y="16"/>
                </a:lnTo>
                <a:lnTo>
                  <a:pt x="3672" y="16"/>
                </a:lnTo>
                <a:lnTo>
                  <a:pt x="3680" y="16"/>
                </a:lnTo>
                <a:lnTo>
                  <a:pt x="3688" y="16"/>
                </a:lnTo>
                <a:lnTo>
                  <a:pt x="3696" y="16"/>
                </a:lnTo>
                <a:lnTo>
                  <a:pt x="3696" y="8"/>
                </a:lnTo>
                <a:lnTo>
                  <a:pt x="3704" y="8"/>
                </a:lnTo>
                <a:lnTo>
                  <a:pt x="3712" y="8"/>
                </a:lnTo>
                <a:lnTo>
                  <a:pt x="3712" y="0"/>
                </a:lnTo>
                <a:lnTo>
                  <a:pt x="3720" y="0"/>
                </a:lnTo>
                <a:lnTo>
                  <a:pt x="3728" y="0"/>
                </a:lnTo>
                <a:lnTo>
                  <a:pt x="3736" y="0"/>
                </a:lnTo>
                <a:lnTo>
                  <a:pt x="3744" y="0"/>
                </a:lnTo>
                <a:lnTo>
                  <a:pt x="3752" y="0"/>
                </a:lnTo>
                <a:lnTo>
                  <a:pt x="3768" y="0"/>
                </a:lnTo>
                <a:lnTo>
                  <a:pt x="3776" y="0"/>
                </a:lnTo>
                <a:lnTo>
                  <a:pt x="3784" y="0"/>
                </a:lnTo>
                <a:lnTo>
                  <a:pt x="3792" y="0"/>
                </a:lnTo>
                <a:lnTo>
                  <a:pt x="3800" y="0"/>
                </a:lnTo>
                <a:lnTo>
                  <a:pt x="3808" y="0"/>
                </a:lnTo>
                <a:lnTo>
                  <a:pt x="3816" y="0"/>
                </a:lnTo>
                <a:lnTo>
                  <a:pt x="3824" y="0"/>
                </a:lnTo>
                <a:lnTo>
                  <a:pt x="3832" y="0"/>
                </a:lnTo>
                <a:lnTo>
                  <a:pt x="3840" y="0"/>
                </a:lnTo>
                <a:lnTo>
                  <a:pt x="3848" y="0"/>
                </a:lnTo>
                <a:lnTo>
                  <a:pt x="3864" y="0"/>
                </a:lnTo>
                <a:lnTo>
                  <a:pt x="3872" y="0"/>
                </a:lnTo>
                <a:lnTo>
                  <a:pt x="3880" y="0"/>
                </a:lnTo>
                <a:lnTo>
                  <a:pt x="3888" y="0"/>
                </a:lnTo>
                <a:lnTo>
                  <a:pt x="3896" y="0"/>
                </a:lnTo>
                <a:lnTo>
                  <a:pt x="3904" y="0"/>
                </a:lnTo>
              </a:path>
            </a:pathLst>
          </a:custGeom>
          <a:noFill/>
          <a:ln w="57150">
            <a:solidFill>
              <a:schemeClr val="accent1"/>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60" name="Freeform 74">
            <a:extLst>
              <a:ext uri="{FF2B5EF4-FFF2-40B4-BE49-F238E27FC236}">
                <a16:creationId xmlns:a16="http://schemas.microsoft.com/office/drawing/2014/main" id="{2D543E52-E079-4A34-AE37-DA169BF303AA}"/>
              </a:ext>
            </a:extLst>
          </p:cNvPr>
          <p:cNvSpPr>
            <a:spLocks/>
          </p:cNvSpPr>
          <p:nvPr/>
        </p:nvSpPr>
        <p:spPr bwMode="auto">
          <a:xfrm>
            <a:off x="2470150" y="2938463"/>
            <a:ext cx="6197600" cy="3149600"/>
          </a:xfrm>
          <a:custGeom>
            <a:avLst/>
            <a:gdLst>
              <a:gd name="T0" fmla="*/ 2147483647 w 3904"/>
              <a:gd name="T1" fmla="*/ 2147483647 h 1984"/>
              <a:gd name="T2" fmla="*/ 2147483647 w 3904"/>
              <a:gd name="T3" fmla="*/ 2147483647 h 1984"/>
              <a:gd name="T4" fmla="*/ 2147483647 w 3904"/>
              <a:gd name="T5" fmla="*/ 2147483647 h 1984"/>
              <a:gd name="T6" fmla="*/ 2147483647 w 3904"/>
              <a:gd name="T7" fmla="*/ 2147483647 h 1984"/>
              <a:gd name="T8" fmla="*/ 2147483647 w 3904"/>
              <a:gd name="T9" fmla="*/ 2147483647 h 1984"/>
              <a:gd name="T10" fmla="*/ 2147483647 w 3904"/>
              <a:gd name="T11" fmla="*/ 2147483647 h 1984"/>
              <a:gd name="T12" fmla="*/ 2147483647 w 3904"/>
              <a:gd name="T13" fmla="*/ 2147483647 h 1984"/>
              <a:gd name="T14" fmla="*/ 2147483647 w 3904"/>
              <a:gd name="T15" fmla="*/ 2147483647 h 1984"/>
              <a:gd name="T16" fmla="*/ 2147483647 w 3904"/>
              <a:gd name="T17" fmla="*/ 2147483647 h 1984"/>
              <a:gd name="T18" fmla="*/ 2147483647 w 3904"/>
              <a:gd name="T19" fmla="*/ 2147483647 h 1984"/>
              <a:gd name="T20" fmla="*/ 2147483647 w 3904"/>
              <a:gd name="T21" fmla="*/ 2147483647 h 1984"/>
              <a:gd name="T22" fmla="*/ 2147483647 w 3904"/>
              <a:gd name="T23" fmla="*/ 2147483647 h 1984"/>
              <a:gd name="T24" fmla="*/ 2147483647 w 3904"/>
              <a:gd name="T25" fmla="*/ 2147483647 h 1984"/>
              <a:gd name="T26" fmla="*/ 2147483647 w 3904"/>
              <a:gd name="T27" fmla="*/ 2147483647 h 1984"/>
              <a:gd name="T28" fmla="*/ 2147483647 w 3904"/>
              <a:gd name="T29" fmla="*/ 2147483647 h 1984"/>
              <a:gd name="T30" fmla="*/ 2147483647 w 3904"/>
              <a:gd name="T31" fmla="*/ 2147483647 h 1984"/>
              <a:gd name="T32" fmla="*/ 2147483647 w 3904"/>
              <a:gd name="T33" fmla="*/ 2147483647 h 1984"/>
              <a:gd name="T34" fmla="*/ 2147483647 w 3904"/>
              <a:gd name="T35" fmla="*/ 2147483647 h 1984"/>
              <a:gd name="T36" fmla="*/ 2147483647 w 3904"/>
              <a:gd name="T37" fmla="*/ 2147483647 h 1984"/>
              <a:gd name="T38" fmla="*/ 2147483647 w 3904"/>
              <a:gd name="T39" fmla="*/ 2147483647 h 1984"/>
              <a:gd name="T40" fmla="*/ 2147483647 w 3904"/>
              <a:gd name="T41" fmla="*/ 2147483647 h 1984"/>
              <a:gd name="T42" fmla="*/ 2147483647 w 3904"/>
              <a:gd name="T43" fmla="*/ 2147483647 h 1984"/>
              <a:gd name="T44" fmla="*/ 2147483647 w 3904"/>
              <a:gd name="T45" fmla="*/ 2147483647 h 1984"/>
              <a:gd name="T46" fmla="*/ 2147483647 w 3904"/>
              <a:gd name="T47" fmla="*/ 2147483647 h 1984"/>
              <a:gd name="T48" fmla="*/ 2147483647 w 3904"/>
              <a:gd name="T49" fmla="*/ 2147483647 h 1984"/>
              <a:gd name="T50" fmla="*/ 2147483647 w 3904"/>
              <a:gd name="T51" fmla="*/ 2147483647 h 1984"/>
              <a:gd name="T52" fmla="*/ 2147483647 w 3904"/>
              <a:gd name="T53" fmla="*/ 2147483647 h 1984"/>
              <a:gd name="T54" fmla="*/ 2147483647 w 3904"/>
              <a:gd name="T55" fmla="*/ 2147483647 h 1984"/>
              <a:gd name="T56" fmla="*/ 2147483647 w 3904"/>
              <a:gd name="T57" fmla="*/ 2147483647 h 1984"/>
              <a:gd name="T58" fmla="*/ 2147483647 w 3904"/>
              <a:gd name="T59" fmla="*/ 2147483647 h 1984"/>
              <a:gd name="T60" fmla="*/ 2147483647 w 3904"/>
              <a:gd name="T61" fmla="*/ 2147483647 h 1984"/>
              <a:gd name="T62" fmla="*/ 2147483647 w 3904"/>
              <a:gd name="T63" fmla="*/ 2147483647 h 1984"/>
              <a:gd name="T64" fmla="*/ 2147483647 w 3904"/>
              <a:gd name="T65" fmla="*/ 2147483647 h 1984"/>
              <a:gd name="T66" fmla="*/ 2147483647 w 3904"/>
              <a:gd name="T67" fmla="*/ 2147483647 h 1984"/>
              <a:gd name="T68" fmla="*/ 2147483647 w 3904"/>
              <a:gd name="T69" fmla="*/ 2147483647 h 1984"/>
              <a:gd name="T70" fmla="*/ 2147483647 w 3904"/>
              <a:gd name="T71" fmla="*/ 2147483647 h 1984"/>
              <a:gd name="T72" fmla="*/ 2147483647 w 3904"/>
              <a:gd name="T73" fmla="*/ 2147483647 h 1984"/>
              <a:gd name="T74" fmla="*/ 2147483647 w 3904"/>
              <a:gd name="T75" fmla="*/ 2147483647 h 1984"/>
              <a:gd name="T76" fmla="*/ 2147483647 w 3904"/>
              <a:gd name="T77" fmla="*/ 2147483647 h 1984"/>
              <a:gd name="T78" fmla="*/ 2147483647 w 3904"/>
              <a:gd name="T79" fmla="*/ 2147483647 h 1984"/>
              <a:gd name="T80" fmla="*/ 2147483647 w 3904"/>
              <a:gd name="T81" fmla="*/ 2147483647 h 1984"/>
              <a:gd name="T82" fmla="*/ 2147483647 w 3904"/>
              <a:gd name="T83" fmla="*/ 2147483647 h 1984"/>
              <a:gd name="T84" fmla="*/ 2147483647 w 3904"/>
              <a:gd name="T85" fmla="*/ 2147483647 h 1984"/>
              <a:gd name="T86" fmla="*/ 2147483647 w 3904"/>
              <a:gd name="T87" fmla="*/ 2147483647 h 1984"/>
              <a:gd name="T88" fmla="*/ 2147483647 w 3904"/>
              <a:gd name="T89" fmla="*/ 2147483647 h 1984"/>
              <a:gd name="T90" fmla="*/ 2147483647 w 3904"/>
              <a:gd name="T91" fmla="*/ 2147483647 h 1984"/>
              <a:gd name="T92" fmla="*/ 2147483647 w 3904"/>
              <a:gd name="T93" fmla="*/ 2147483647 h 1984"/>
              <a:gd name="T94" fmla="*/ 2147483647 w 3904"/>
              <a:gd name="T95" fmla="*/ 2147483647 h 1984"/>
              <a:gd name="T96" fmla="*/ 2147483647 w 3904"/>
              <a:gd name="T97" fmla="*/ 2147483647 h 1984"/>
              <a:gd name="T98" fmla="*/ 2147483647 w 3904"/>
              <a:gd name="T99" fmla="*/ 2147483647 h 1984"/>
              <a:gd name="T100" fmla="*/ 2147483647 w 3904"/>
              <a:gd name="T101" fmla="*/ 2147483647 h 1984"/>
              <a:gd name="T102" fmla="*/ 2147483647 w 3904"/>
              <a:gd name="T103" fmla="*/ 2147483647 h 1984"/>
              <a:gd name="T104" fmla="*/ 2147483647 w 3904"/>
              <a:gd name="T105" fmla="*/ 2147483647 h 1984"/>
              <a:gd name="T106" fmla="*/ 2147483647 w 3904"/>
              <a:gd name="T107" fmla="*/ 2147483647 h 1984"/>
              <a:gd name="T108" fmla="*/ 2147483647 w 3904"/>
              <a:gd name="T109" fmla="*/ 2147483647 h 1984"/>
              <a:gd name="T110" fmla="*/ 2147483647 w 3904"/>
              <a:gd name="T111" fmla="*/ 2147483647 h 1984"/>
              <a:gd name="T112" fmla="*/ 2147483647 w 3904"/>
              <a:gd name="T113" fmla="*/ 2147483647 h 1984"/>
              <a:gd name="T114" fmla="*/ 2147483647 w 3904"/>
              <a:gd name="T115" fmla="*/ 0 h 1984"/>
              <a:gd name="T116" fmla="*/ 2147483647 w 3904"/>
              <a:gd name="T117" fmla="*/ 0 h 1984"/>
              <a:gd name="T118" fmla="*/ 2147483647 w 3904"/>
              <a:gd name="T119" fmla="*/ 0 h 19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04"/>
              <a:gd name="T181" fmla="*/ 0 h 1984"/>
              <a:gd name="T182" fmla="*/ 3904 w 3904"/>
              <a:gd name="T183" fmla="*/ 1984 h 19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04" h="1984">
                <a:moveTo>
                  <a:pt x="0" y="1984"/>
                </a:moveTo>
                <a:lnTo>
                  <a:pt x="0" y="1984"/>
                </a:lnTo>
                <a:lnTo>
                  <a:pt x="8" y="1984"/>
                </a:lnTo>
                <a:lnTo>
                  <a:pt x="8" y="1120"/>
                </a:lnTo>
                <a:lnTo>
                  <a:pt x="16" y="1120"/>
                </a:lnTo>
                <a:lnTo>
                  <a:pt x="16" y="1072"/>
                </a:lnTo>
                <a:lnTo>
                  <a:pt x="24" y="1072"/>
                </a:lnTo>
                <a:lnTo>
                  <a:pt x="24" y="1048"/>
                </a:lnTo>
                <a:lnTo>
                  <a:pt x="32" y="1048"/>
                </a:lnTo>
                <a:lnTo>
                  <a:pt x="32" y="1032"/>
                </a:lnTo>
                <a:lnTo>
                  <a:pt x="40" y="1032"/>
                </a:lnTo>
                <a:lnTo>
                  <a:pt x="40" y="1016"/>
                </a:lnTo>
                <a:lnTo>
                  <a:pt x="48" y="1016"/>
                </a:lnTo>
                <a:lnTo>
                  <a:pt x="48" y="1000"/>
                </a:lnTo>
                <a:lnTo>
                  <a:pt x="56" y="1000"/>
                </a:lnTo>
                <a:lnTo>
                  <a:pt x="56" y="984"/>
                </a:lnTo>
                <a:lnTo>
                  <a:pt x="64" y="984"/>
                </a:lnTo>
                <a:lnTo>
                  <a:pt x="64" y="976"/>
                </a:lnTo>
                <a:lnTo>
                  <a:pt x="72" y="976"/>
                </a:lnTo>
                <a:lnTo>
                  <a:pt x="72" y="952"/>
                </a:lnTo>
                <a:lnTo>
                  <a:pt x="80" y="952"/>
                </a:lnTo>
                <a:lnTo>
                  <a:pt x="80" y="928"/>
                </a:lnTo>
                <a:lnTo>
                  <a:pt x="96" y="928"/>
                </a:lnTo>
                <a:lnTo>
                  <a:pt x="96" y="920"/>
                </a:lnTo>
                <a:lnTo>
                  <a:pt x="104" y="920"/>
                </a:lnTo>
                <a:lnTo>
                  <a:pt x="104" y="912"/>
                </a:lnTo>
                <a:lnTo>
                  <a:pt x="112" y="912"/>
                </a:lnTo>
                <a:lnTo>
                  <a:pt x="120" y="912"/>
                </a:lnTo>
                <a:lnTo>
                  <a:pt x="120" y="904"/>
                </a:lnTo>
                <a:lnTo>
                  <a:pt x="128" y="904"/>
                </a:lnTo>
                <a:lnTo>
                  <a:pt x="128" y="896"/>
                </a:lnTo>
                <a:lnTo>
                  <a:pt x="136" y="896"/>
                </a:lnTo>
                <a:lnTo>
                  <a:pt x="144" y="896"/>
                </a:lnTo>
                <a:lnTo>
                  <a:pt x="152" y="896"/>
                </a:lnTo>
                <a:lnTo>
                  <a:pt x="160" y="896"/>
                </a:lnTo>
                <a:lnTo>
                  <a:pt x="160" y="888"/>
                </a:lnTo>
                <a:lnTo>
                  <a:pt x="168" y="888"/>
                </a:lnTo>
                <a:lnTo>
                  <a:pt x="168" y="880"/>
                </a:lnTo>
                <a:lnTo>
                  <a:pt x="176" y="880"/>
                </a:lnTo>
                <a:lnTo>
                  <a:pt x="184" y="880"/>
                </a:lnTo>
                <a:lnTo>
                  <a:pt x="184" y="872"/>
                </a:lnTo>
                <a:lnTo>
                  <a:pt x="200" y="872"/>
                </a:lnTo>
                <a:lnTo>
                  <a:pt x="200" y="864"/>
                </a:lnTo>
                <a:lnTo>
                  <a:pt x="208" y="864"/>
                </a:lnTo>
                <a:lnTo>
                  <a:pt x="208" y="856"/>
                </a:lnTo>
                <a:lnTo>
                  <a:pt x="216" y="856"/>
                </a:lnTo>
                <a:lnTo>
                  <a:pt x="224" y="856"/>
                </a:lnTo>
                <a:lnTo>
                  <a:pt x="224" y="848"/>
                </a:lnTo>
                <a:lnTo>
                  <a:pt x="232" y="848"/>
                </a:lnTo>
                <a:lnTo>
                  <a:pt x="240" y="848"/>
                </a:lnTo>
                <a:lnTo>
                  <a:pt x="248" y="848"/>
                </a:lnTo>
                <a:lnTo>
                  <a:pt x="248" y="840"/>
                </a:lnTo>
                <a:lnTo>
                  <a:pt x="256" y="840"/>
                </a:lnTo>
                <a:lnTo>
                  <a:pt x="256" y="832"/>
                </a:lnTo>
                <a:lnTo>
                  <a:pt x="264" y="832"/>
                </a:lnTo>
                <a:lnTo>
                  <a:pt x="264" y="824"/>
                </a:lnTo>
                <a:lnTo>
                  <a:pt x="272" y="824"/>
                </a:lnTo>
                <a:lnTo>
                  <a:pt x="272" y="816"/>
                </a:lnTo>
                <a:lnTo>
                  <a:pt x="280" y="816"/>
                </a:lnTo>
                <a:lnTo>
                  <a:pt x="296" y="816"/>
                </a:lnTo>
                <a:lnTo>
                  <a:pt x="296" y="808"/>
                </a:lnTo>
                <a:lnTo>
                  <a:pt x="304" y="808"/>
                </a:lnTo>
                <a:lnTo>
                  <a:pt x="312" y="808"/>
                </a:lnTo>
                <a:lnTo>
                  <a:pt x="312" y="800"/>
                </a:lnTo>
                <a:lnTo>
                  <a:pt x="320" y="800"/>
                </a:lnTo>
                <a:lnTo>
                  <a:pt x="328" y="800"/>
                </a:lnTo>
                <a:lnTo>
                  <a:pt x="336" y="800"/>
                </a:lnTo>
                <a:lnTo>
                  <a:pt x="336" y="792"/>
                </a:lnTo>
                <a:lnTo>
                  <a:pt x="344" y="792"/>
                </a:lnTo>
                <a:lnTo>
                  <a:pt x="352" y="792"/>
                </a:lnTo>
                <a:lnTo>
                  <a:pt x="352" y="784"/>
                </a:lnTo>
                <a:lnTo>
                  <a:pt x="360" y="784"/>
                </a:lnTo>
                <a:lnTo>
                  <a:pt x="368" y="784"/>
                </a:lnTo>
                <a:lnTo>
                  <a:pt x="376" y="784"/>
                </a:lnTo>
                <a:lnTo>
                  <a:pt x="376" y="776"/>
                </a:lnTo>
                <a:lnTo>
                  <a:pt x="384" y="776"/>
                </a:lnTo>
                <a:lnTo>
                  <a:pt x="400" y="776"/>
                </a:lnTo>
                <a:lnTo>
                  <a:pt x="400" y="760"/>
                </a:lnTo>
                <a:lnTo>
                  <a:pt x="408" y="760"/>
                </a:lnTo>
                <a:lnTo>
                  <a:pt x="416" y="760"/>
                </a:lnTo>
                <a:lnTo>
                  <a:pt x="416" y="752"/>
                </a:lnTo>
                <a:lnTo>
                  <a:pt x="424" y="752"/>
                </a:lnTo>
                <a:lnTo>
                  <a:pt x="432" y="752"/>
                </a:lnTo>
                <a:lnTo>
                  <a:pt x="440" y="752"/>
                </a:lnTo>
                <a:lnTo>
                  <a:pt x="440" y="744"/>
                </a:lnTo>
                <a:lnTo>
                  <a:pt x="448" y="744"/>
                </a:lnTo>
                <a:lnTo>
                  <a:pt x="456" y="744"/>
                </a:lnTo>
                <a:lnTo>
                  <a:pt x="456" y="736"/>
                </a:lnTo>
                <a:lnTo>
                  <a:pt x="464" y="736"/>
                </a:lnTo>
                <a:lnTo>
                  <a:pt x="472" y="736"/>
                </a:lnTo>
                <a:lnTo>
                  <a:pt x="472" y="720"/>
                </a:lnTo>
                <a:lnTo>
                  <a:pt x="480" y="720"/>
                </a:lnTo>
                <a:lnTo>
                  <a:pt x="488" y="720"/>
                </a:lnTo>
                <a:lnTo>
                  <a:pt x="504" y="720"/>
                </a:lnTo>
                <a:lnTo>
                  <a:pt x="504" y="712"/>
                </a:lnTo>
                <a:lnTo>
                  <a:pt x="512" y="712"/>
                </a:lnTo>
                <a:lnTo>
                  <a:pt x="520" y="712"/>
                </a:lnTo>
                <a:lnTo>
                  <a:pt x="520" y="704"/>
                </a:lnTo>
                <a:lnTo>
                  <a:pt x="528" y="704"/>
                </a:lnTo>
                <a:lnTo>
                  <a:pt x="536" y="704"/>
                </a:lnTo>
                <a:lnTo>
                  <a:pt x="544" y="704"/>
                </a:lnTo>
                <a:lnTo>
                  <a:pt x="544" y="696"/>
                </a:lnTo>
                <a:lnTo>
                  <a:pt x="552" y="696"/>
                </a:lnTo>
                <a:lnTo>
                  <a:pt x="552" y="688"/>
                </a:lnTo>
                <a:lnTo>
                  <a:pt x="560" y="688"/>
                </a:lnTo>
                <a:lnTo>
                  <a:pt x="560" y="680"/>
                </a:lnTo>
                <a:lnTo>
                  <a:pt x="568" y="680"/>
                </a:lnTo>
                <a:lnTo>
                  <a:pt x="576" y="680"/>
                </a:lnTo>
                <a:lnTo>
                  <a:pt x="584" y="680"/>
                </a:lnTo>
                <a:lnTo>
                  <a:pt x="592" y="680"/>
                </a:lnTo>
                <a:lnTo>
                  <a:pt x="608" y="680"/>
                </a:lnTo>
                <a:lnTo>
                  <a:pt x="616" y="680"/>
                </a:lnTo>
                <a:lnTo>
                  <a:pt x="616" y="672"/>
                </a:lnTo>
                <a:lnTo>
                  <a:pt x="624" y="672"/>
                </a:lnTo>
                <a:lnTo>
                  <a:pt x="624" y="664"/>
                </a:lnTo>
                <a:lnTo>
                  <a:pt x="632" y="664"/>
                </a:lnTo>
                <a:lnTo>
                  <a:pt x="640" y="664"/>
                </a:lnTo>
                <a:lnTo>
                  <a:pt x="648" y="664"/>
                </a:lnTo>
                <a:lnTo>
                  <a:pt x="656" y="664"/>
                </a:lnTo>
                <a:lnTo>
                  <a:pt x="664" y="664"/>
                </a:lnTo>
                <a:lnTo>
                  <a:pt x="664" y="656"/>
                </a:lnTo>
                <a:lnTo>
                  <a:pt x="672" y="656"/>
                </a:lnTo>
                <a:lnTo>
                  <a:pt x="672" y="648"/>
                </a:lnTo>
                <a:lnTo>
                  <a:pt x="680" y="648"/>
                </a:lnTo>
                <a:lnTo>
                  <a:pt x="688" y="648"/>
                </a:lnTo>
                <a:lnTo>
                  <a:pt x="688" y="640"/>
                </a:lnTo>
                <a:lnTo>
                  <a:pt x="704" y="640"/>
                </a:lnTo>
                <a:lnTo>
                  <a:pt x="712" y="640"/>
                </a:lnTo>
                <a:lnTo>
                  <a:pt x="720" y="640"/>
                </a:lnTo>
                <a:lnTo>
                  <a:pt x="720" y="632"/>
                </a:lnTo>
                <a:lnTo>
                  <a:pt x="728" y="632"/>
                </a:lnTo>
                <a:lnTo>
                  <a:pt x="736" y="632"/>
                </a:lnTo>
                <a:lnTo>
                  <a:pt x="736" y="624"/>
                </a:lnTo>
                <a:lnTo>
                  <a:pt x="744" y="624"/>
                </a:lnTo>
                <a:lnTo>
                  <a:pt x="752" y="624"/>
                </a:lnTo>
                <a:lnTo>
                  <a:pt x="760" y="624"/>
                </a:lnTo>
                <a:lnTo>
                  <a:pt x="768" y="624"/>
                </a:lnTo>
                <a:lnTo>
                  <a:pt x="776" y="624"/>
                </a:lnTo>
                <a:lnTo>
                  <a:pt x="776" y="616"/>
                </a:lnTo>
                <a:lnTo>
                  <a:pt x="784" y="616"/>
                </a:lnTo>
                <a:lnTo>
                  <a:pt x="784" y="608"/>
                </a:lnTo>
                <a:lnTo>
                  <a:pt x="792" y="608"/>
                </a:lnTo>
                <a:lnTo>
                  <a:pt x="808" y="608"/>
                </a:lnTo>
                <a:lnTo>
                  <a:pt x="816" y="608"/>
                </a:lnTo>
                <a:lnTo>
                  <a:pt x="816" y="600"/>
                </a:lnTo>
                <a:lnTo>
                  <a:pt x="824" y="600"/>
                </a:lnTo>
                <a:lnTo>
                  <a:pt x="832" y="600"/>
                </a:lnTo>
                <a:lnTo>
                  <a:pt x="840" y="600"/>
                </a:lnTo>
                <a:lnTo>
                  <a:pt x="848" y="600"/>
                </a:lnTo>
                <a:lnTo>
                  <a:pt x="856" y="600"/>
                </a:lnTo>
                <a:lnTo>
                  <a:pt x="856" y="592"/>
                </a:lnTo>
                <a:lnTo>
                  <a:pt x="864" y="592"/>
                </a:lnTo>
                <a:lnTo>
                  <a:pt x="872" y="592"/>
                </a:lnTo>
                <a:lnTo>
                  <a:pt x="872" y="584"/>
                </a:lnTo>
                <a:lnTo>
                  <a:pt x="880" y="584"/>
                </a:lnTo>
                <a:lnTo>
                  <a:pt x="888" y="584"/>
                </a:lnTo>
                <a:lnTo>
                  <a:pt x="896" y="584"/>
                </a:lnTo>
                <a:lnTo>
                  <a:pt x="896" y="576"/>
                </a:lnTo>
                <a:lnTo>
                  <a:pt x="912" y="576"/>
                </a:lnTo>
                <a:lnTo>
                  <a:pt x="920" y="576"/>
                </a:lnTo>
                <a:lnTo>
                  <a:pt x="920" y="568"/>
                </a:lnTo>
                <a:lnTo>
                  <a:pt x="928" y="568"/>
                </a:lnTo>
                <a:lnTo>
                  <a:pt x="936" y="568"/>
                </a:lnTo>
                <a:lnTo>
                  <a:pt x="936" y="560"/>
                </a:lnTo>
                <a:lnTo>
                  <a:pt x="944" y="560"/>
                </a:lnTo>
                <a:lnTo>
                  <a:pt x="952" y="560"/>
                </a:lnTo>
                <a:lnTo>
                  <a:pt x="952" y="544"/>
                </a:lnTo>
                <a:lnTo>
                  <a:pt x="960" y="544"/>
                </a:lnTo>
                <a:lnTo>
                  <a:pt x="968" y="544"/>
                </a:lnTo>
                <a:lnTo>
                  <a:pt x="976" y="544"/>
                </a:lnTo>
                <a:lnTo>
                  <a:pt x="976" y="536"/>
                </a:lnTo>
                <a:lnTo>
                  <a:pt x="984" y="536"/>
                </a:lnTo>
                <a:lnTo>
                  <a:pt x="992" y="536"/>
                </a:lnTo>
                <a:lnTo>
                  <a:pt x="1008" y="536"/>
                </a:lnTo>
                <a:lnTo>
                  <a:pt x="1008" y="520"/>
                </a:lnTo>
                <a:lnTo>
                  <a:pt x="1016" y="520"/>
                </a:lnTo>
                <a:lnTo>
                  <a:pt x="1024" y="520"/>
                </a:lnTo>
                <a:lnTo>
                  <a:pt x="1024" y="512"/>
                </a:lnTo>
                <a:lnTo>
                  <a:pt x="1032" y="512"/>
                </a:lnTo>
                <a:lnTo>
                  <a:pt x="1040" y="512"/>
                </a:lnTo>
                <a:lnTo>
                  <a:pt x="1048" y="512"/>
                </a:lnTo>
                <a:lnTo>
                  <a:pt x="1056" y="512"/>
                </a:lnTo>
                <a:lnTo>
                  <a:pt x="1064" y="512"/>
                </a:lnTo>
                <a:lnTo>
                  <a:pt x="1072" y="512"/>
                </a:lnTo>
                <a:lnTo>
                  <a:pt x="1080" y="512"/>
                </a:lnTo>
                <a:lnTo>
                  <a:pt x="1088" y="512"/>
                </a:lnTo>
                <a:lnTo>
                  <a:pt x="1096" y="512"/>
                </a:lnTo>
                <a:lnTo>
                  <a:pt x="1112" y="512"/>
                </a:lnTo>
                <a:lnTo>
                  <a:pt x="1112" y="504"/>
                </a:lnTo>
                <a:lnTo>
                  <a:pt x="1120" y="504"/>
                </a:lnTo>
                <a:lnTo>
                  <a:pt x="1128" y="504"/>
                </a:lnTo>
                <a:lnTo>
                  <a:pt x="1128" y="496"/>
                </a:lnTo>
                <a:lnTo>
                  <a:pt x="1136" y="496"/>
                </a:lnTo>
                <a:lnTo>
                  <a:pt x="1144" y="496"/>
                </a:lnTo>
                <a:lnTo>
                  <a:pt x="1152" y="496"/>
                </a:lnTo>
                <a:lnTo>
                  <a:pt x="1160" y="496"/>
                </a:lnTo>
                <a:lnTo>
                  <a:pt x="1168" y="496"/>
                </a:lnTo>
                <a:lnTo>
                  <a:pt x="1176" y="496"/>
                </a:lnTo>
                <a:lnTo>
                  <a:pt x="1176" y="488"/>
                </a:lnTo>
                <a:lnTo>
                  <a:pt x="1184" y="488"/>
                </a:lnTo>
                <a:lnTo>
                  <a:pt x="1184" y="480"/>
                </a:lnTo>
                <a:lnTo>
                  <a:pt x="1192" y="480"/>
                </a:lnTo>
                <a:lnTo>
                  <a:pt x="1200" y="480"/>
                </a:lnTo>
                <a:lnTo>
                  <a:pt x="1216" y="480"/>
                </a:lnTo>
                <a:lnTo>
                  <a:pt x="1216" y="472"/>
                </a:lnTo>
                <a:lnTo>
                  <a:pt x="1224" y="472"/>
                </a:lnTo>
                <a:lnTo>
                  <a:pt x="1224" y="464"/>
                </a:lnTo>
                <a:lnTo>
                  <a:pt x="1232" y="464"/>
                </a:lnTo>
                <a:lnTo>
                  <a:pt x="1240" y="464"/>
                </a:lnTo>
                <a:lnTo>
                  <a:pt x="1240" y="456"/>
                </a:lnTo>
                <a:lnTo>
                  <a:pt x="1248" y="456"/>
                </a:lnTo>
                <a:lnTo>
                  <a:pt x="1256" y="456"/>
                </a:lnTo>
                <a:lnTo>
                  <a:pt x="1264" y="456"/>
                </a:lnTo>
                <a:lnTo>
                  <a:pt x="1272" y="456"/>
                </a:lnTo>
                <a:lnTo>
                  <a:pt x="1280" y="456"/>
                </a:lnTo>
                <a:lnTo>
                  <a:pt x="1280" y="448"/>
                </a:lnTo>
                <a:lnTo>
                  <a:pt x="1288" y="448"/>
                </a:lnTo>
                <a:lnTo>
                  <a:pt x="1296" y="448"/>
                </a:lnTo>
                <a:lnTo>
                  <a:pt x="1296" y="440"/>
                </a:lnTo>
                <a:lnTo>
                  <a:pt x="1304" y="440"/>
                </a:lnTo>
                <a:lnTo>
                  <a:pt x="1320" y="440"/>
                </a:lnTo>
                <a:lnTo>
                  <a:pt x="1328" y="440"/>
                </a:lnTo>
                <a:lnTo>
                  <a:pt x="1328" y="432"/>
                </a:lnTo>
                <a:lnTo>
                  <a:pt x="1336" y="432"/>
                </a:lnTo>
                <a:lnTo>
                  <a:pt x="1344" y="432"/>
                </a:lnTo>
                <a:lnTo>
                  <a:pt x="1344" y="424"/>
                </a:lnTo>
                <a:lnTo>
                  <a:pt x="1352" y="424"/>
                </a:lnTo>
                <a:lnTo>
                  <a:pt x="1360" y="424"/>
                </a:lnTo>
                <a:lnTo>
                  <a:pt x="1368" y="424"/>
                </a:lnTo>
                <a:lnTo>
                  <a:pt x="1368" y="416"/>
                </a:lnTo>
                <a:lnTo>
                  <a:pt x="1376" y="416"/>
                </a:lnTo>
                <a:lnTo>
                  <a:pt x="1384" y="416"/>
                </a:lnTo>
                <a:lnTo>
                  <a:pt x="1384" y="408"/>
                </a:lnTo>
                <a:lnTo>
                  <a:pt x="1392" y="408"/>
                </a:lnTo>
                <a:lnTo>
                  <a:pt x="1392" y="400"/>
                </a:lnTo>
                <a:lnTo>
                  <a:pt x="1400" y="400"/>
                </a:lnTo>
                <a:lnTo>
                  <a:pt x="1416" y="400"/>
                </a:lnTo>
                <a:lnTo>
                  <a:pt x="1424" y="400"/>
                </a:lnTo>
                <a:lnTo>
                  <a:pt x="1432" y="400"/>
                </a:lnTo>
                <a:lnTo>
                  <a:pt x="1440" y="400"/>
                </a:lnTo>
                <a:lnTo>
                  <a:pt x="1448" y="400"/>
                </a:lnTo>
                <a:lnTo>
                  <a:pt x="1448" y="392"/>
                </a:lnTo>
                <a:lnTo>
                  <a:pt x="1456" y="392"/>
                </a:lnTo>
                <a:lnTo>
                  <a:pt x="1464" y="392"/>
                </a:lnTo>
                <a:lnTo>
                  <a:pt x="1472" y="392"/>
                </a:lnTo>
                <a:lnTo>
                  <a:pt x="1480" y="392"/>
                </a:lnTo>
                <a:lnTo>
                  <a:pt x="1488" y="392"/>
                </a:lnTo>
                <a:lnTo>
                  <a:pt x="1488" y="384"/>
                </a:lnTo>
                <a:lnTo>
                  <a:pt x="1496" y="384"/>
                </a:lnTo>
                <a:lnTo>
                  <a:pt x="1504" y="384"/>
                </a:lnTo>
                <a:lnTo>
                  <a:pt x="1520" y="384"/>
                </a:lnTo>
                <a:lnTo>
                  <a:pt x="1528" y="384"/>
                </a:lnTo>
                <a:lnTo>
                  <a:pt x="1528" y="376"/>
                </a:lnTo>
                <a:lnTo>
                  <a:pt x="1536" y="376"/>
                </a:lnTo>
                <a:lnTo>
                  <a:pt x="1544" y="376"/>
                </a:lnTo>
                <a:lnTo>
                  <a:pt x="1544" y="368"/>
                </a:lnTo>
                <a:lnTo>
                  <a:pt x="1552" y="368"/>
                </a:lnTo>
                <a:lnTo>
                  <a:pt x="1560" y="368"/>
                </a:lnTo>
                <a:lnTo>
                  <a:pt x="1568" y="368"/>
                </a:lnTo>
                <a:lnTo>
                  <a:pt x="1568" y="360"/>
                </a:lnTo>
                <a:lnTo>
                  <a:pt x="1576" y="360"/>
                </a:lnTo>
                <a:lnTo>
                  <a:pt x="1584" y="360"/>
                </a:lnTo>
                <a:lnTo>
                  <a:pt x="1592" y="360"/>
                </a:lnTo>
                <a:lnTo>
                  <a:pt x="1600" y="360"/>
                </a:lnTo>
                <a:lnTo>
                  <a:pt x="1608" y="360"/>
                </a:lnTo>
                <a:lnTo>
                  <a:pt x="1624" y="360"/>
                </a:lnTo>
                <a:lnTo>
                  <a:pt x="1632" y="360"/>
                </a:lnTo>
                <a:lnTo>
                  <a:pt x="1640" y="360"/>
                </a:lnTo>
                <a:lnTo>
                  <a:pt x="1648" y="360"/>
                </a:lnTo>
                <a:lnTo>
                  <a:pt x="1656" y="360"/>
                </a:lnTo>
                <a:lnTo>
                  <a:pt x="1664" y="360"/>
                </a:lnTo>
                <a:lnTo>
                  <a:pt x="1664" y="352"/>
                </a:lnTo>
                <a:lnTo>
                  <a:pt x="1672" y="352"/>
                </a:lnTo>
                <a:lnTo>
                  <a:pt x="1680" y="352"/>
                </a:lnTo>
                <a:lnTo>
                  <a:pt x="1688" y="352"/>
                </a:lnTo>
                <a:lnTo>
                  <a:pt x="1696" y="352"/>
                </a:lnTo>
                <a:lnTo>
                  <a:pt x="1704" y="352"/>
                </a:lnTo>
                <a:lnTo>
                  <a:pt x="1712" y="352"/>
                </a:lnTo>
                <a:lnTo>
                  <a:pt x="1712" y="344"/>
                </a:lnTo>
                <a:lnTo>
                  <a:pt x="1728" y="344"/>
                </a:lnTo>
                <a:lnTo>
                  <a:pt x="1736" y="344"/>
                </a:lnTo>
                <a:lnTo>
                  <a:pt x="1744" y="344"/>
                </a:lnTo>
                <a:lnTo>
                  <a:pt x="1744" y="336"/>
                </a:lnTo>
                <a:lnTo>
                  <a:pt x="1752" y="336"/>
                </a:lnTo>
                <a:lnTo>
                  <a:pt x="1760" y="336"/>
                </a:lnTo>
                <a:lnTo>
                  <a:pt x="1768" y="336"/>
                </a:lnTo>
                <a:lnTo>
                  <a:pt x="1776" y="336"/>
                </a:lnTo>
                <a:lnTo>
                  <a:pt x="1784" y="336"/>
                </a:lnTo>
                <a:lnTo>
                  <a:pt x="1792" y="336"/>
                </a:lnTo>
                <a:lnTo>
                  <a:pt x="1800" y="336"/>
                </a:lnTo>
                <a:lnTo>
                  <a:pt x="1808" y="336"/>
                </a:lnTo>
                <a:lnTo>
                  <a:pt x="1824" y="336"/>
                </a:lnTo>
                <a:lnTo>
                  <a:pt x="1832" y="336"/>
                </a:lnTo>
                <a:lnTo>
                  <a:pt x="1832" y="328"/>
                </a:lnTo>
                <a:lnTo>
                  <a:pt x="1840" y="328"/>
                </a:lnTo>
                <a:lnTo>
                  <a:pt x="1848" y="328"/>
                </a:lnTo>
                <a:lnTo>
                  <a:pt x="1856" y="328"/>
                </a:lnTo>
                <a:lnTo>
                  <a:pt x="1856" y="320"/>
                </a:lnTo>
                <a:lnTo>
                  <a:pt x="1864" y="320"/>
                </a:lnTo>
                <a:lnTo>
                  <a:pt x="1872" y="320"/>
                </a:lnTo>
                <a:lnTo>
                  <a:pt x="1880" y="320"/>
                </a:lnTo>
                <a:lnTo>
                  <a:pt x="1880" y="312"/>
                </a:lnTo>
                <a:lnTo>
                  <a:pt x="1888" y="312"/>
                </a:lnTo>
                <a:lnTo>
                  <a:pt x="1896" y="312"/>
                </a:lnTo>
                <a:lnTo>
                  <a:pt x="1904" y="312"/>
                </a:lnTo>
                <a:lnTo>
                  <a:pt x="1904" y="304"/>
                </a:lnTo>
                <a:lnTo>
                  <a:pt x="1912" y="304"/>
                </a:lnTo>
                <a:lnTo>
                  <a:pt x="1928" y="304"/>
                </a:lnTo>
                <a:lnTo>
                  <a:pt x="1928" y="296"/>
                </a:lnTo>
                <a:lnTo>
                  <a:pt x="1936" y="296"/>
                </a:lnTo>
                <a:lnTo>
                  <a:pt x="1944" y="296"/>
                </a:lnTo>
                <a:lnTo>
                  <a:pt x="1952" y="296"/>
                </a:lnTo>
                <a:lnTo>
                  <a:pt x="1960" y="296"/>
                </a:lnTo>
                <a:lnTo>
                  <a:pt x="1968" y="296"/>
                </a:lnTo>
                <a:lnTo>
                  <a:pt x="1976" y="296"/>
                </a:lnTo>
                <a:lnTo>
                  <a:pt x="1976" y="288"/>
                </a:lnTo>
                <a:lnTo>
                  <a:pt x="1984" y="288"/>
                </a:lnTo>
                <a:lnTo>
                  <a:pt x="1992" y="288"/>
                </a:lnTo>
                <a:lnTo>
                  <a:pt x="2000" y="288"/>
                </a:lnTo>
                <a:lnTo>
                  <a:pt x="2008" y="288"/>
                </a:lnTo>
                <a:lnTo>
                  <a:pt x="2016" y="288"/>
                </a:lnTo>
                <a:lnTo>
                  <a:pt x="2016" y="280"/>
                </a:lnTo>
                <a:lnTo>
                  <a:pt x="2032" y="280"/>
                </a:lnTo>
                <a:lnTo>
                  <a:pt x="2040" y="280"/>
                </a:lnTo>
                <a:lnTo>
                  <a:pt x="2040" y="272"/>
                </a:lnTo>
                <a:lnTo>
                  <a:pt x="2048" y="272"/>
                </a:lnTo>
                <a:lnTo>
                  <a:pt x="2048" y="264"/>
                </a:lnTo>
                <a:lnTo>
                  <a:pt x="2056" y="264"/>
                </a:lnTo>
                <a:lnTo>
                  <a:pt x="2064" y="264"/>
                </a:lnTo>
                <a:lnTo>
                  <a:pt x="2072" y="264"/>
                </a:lnTo>
                <a:lnTo>
                  <a:pt x="2080" y="264"/>
                </a:lnTo>
                <a:lnTo>
                  <a:pt x="2088" y="264"/>
                </a:lnTo>
                <a:lnTo>
                  <a:pt x="2096" y="264"/>
                </a:lnTo>
                <a:lnTo>
                  <a:pt x="2104" y="264"/>
                </a:lnTo>
                <a:lnTo>
                  <a:pt x="2104" y="256"/>
                </a:lnTo>
                <a:lnTo>
                  <a:pt x="2112" y="256"/>
                </a:lnTo>
                <a:lnTo>
                  <a:pt x="2120" y="256"/>
                </a:lnTo>
                <a:lnTo>
                  <a:pt x="2136" y="256"/>
                </a:lnTo>
                <a:lnTo>
                  <a:pt x="2144" y="256"/>
                </a:lnTo>
                <a:lnTo>
                  <a:pt x="2152" y="256"/>
                </a:lnTo>
                <a:lnTo>
                  <a:pt x="2160" y="256"/>
                </a:lnTo>
                <a:lnTo>
                  <a:pt x="2160" y="248"/>
                </a:lnTo>
                <a:lnTo>
                  <a:pt x="2168" y="248"/>
                </a:lnTo>
                <a:lnTo>
                  <a:pt x="2176" y="248"/>
                </a:lnTo>
                <a:lnTo>
                  <a:pt x="2176" y="240"/>
                </a:lnTo>
                <a:lnTo>
                  <a:pt x="2184" y="240"/>
                </a:lnTo>
                <a:lnTo>
                  <a:pt x="2192" y="240"/>
                </a:lnTo>
                <a:lnTo>
                  <a:pt x="2200" y="240"/>
                </a:lnTo>
                <a:lnTo>
                  <a:pt x="2208" y="240"/>
                </a:lnTo>
                <a:lnTo>
                  <a:pt x="2216" y="240"/>
                </a:lnTo>
                <a:lnTo>
                  <a:pt x="2232" y="240"/>
                </a:lnTo>
                <a:lnTo>
                  <a:pt x="2240" y="240"/>
                </a:lnTo>
                <a:lnTo>
                  <a:pt x="2248" y="240"/>
                </a:lnTo>
                <a:lnTo>
                  <a:pt x="2256" y="240"/>
                </a:lnTo>
                <a:lnTo>
                  <a:pt x="2264" y="240"/>
                </a:lnTo>
                <a:lnTo>
                  <a:pt x="2264" y="232"/>
                </a:lnTo>
                <a:lnTo>
                  <a:pt x="2272" y="232"/>
                </a:lnTo>
                <a:lnTo>
                  <a:pt x="2280" y="232"/>
                </a:lnTo>
                <a:lnTo>
                  <a:pt x="2288" y="232"/>
                </a:lnTo>
                <a:lnTo>
                  <a:pt x="2288" y="224"/>
                </a:lnTo>
                <a:lnTo>
                  <a:pt x="2296" y="224"/>
                </a:lnTo>
                <a:lnTo>
                  <a:pt x="2304" y="224"/>
                </a:lnTo>
                <a:lnTo>
                  <a:pt x="2312" y="224"/>
                </a:lnTo>
                <a:lnTo>
                  <a:pt x="2312" y="216"/>
                </a:lnTo>
                <a:lnTo>
                  <a:pt x="2320" y="216"/>
                </a:lnTo>
                <a:lnTo>
                  <a:pt x="2336" y="216"/>
                </a:lnTo>
                <a:lnTo>
                  <a:pt x="2344" y="216"/>
                </a:lnTo>
                <a:lnTo>
                  <a:pt x="2352" y="216"/>
                </a:lnTo>
                <a:lnTo>
                  <a:pt x="2360" y="216"/>
                </a:lnTo>
                <a:lnTo>
                  <a:pt x="2368" y="216"/>
                </a:lnTo>
                <a:lnTo>
                  <a:pt x="2376" y="216"/>
                </a:lnTo>
                <a:lnTo>
                  <a:pt x="2384" y="216"/>
                </a:lnTo>
                <a:lnTo>
                  <a:pt x="2384" y="208"/>
                </a:lnTo>
                <a:lnTo>
                  <a:pt x="2392" y="208"/>
                </a:lnTo>
                <a:lnTo>
                  <a:pt x="2400" y="208"/>
                </a:lnTo>
                <a:lnTo>
                  <a:pt x="2408" y="208"/>
                </a:lnTo>
                <a:lnTo>
                  <a:pt x="2416" y="208"/>
                </a:lnTo>
                <a:lnTo>
                  <a:pt x="2416" y="200"/>
                </a:lnTo>
                <a:lnTo>
                  <a:pt x="2424" y="200"/>
                </a:lnTo>
                <a:lnTo>
                  <a:pt x="2440" y="200"/>
                </a:lnTo>
                <a:lnTo>
                  <a:pt x="2448" y="200"/>
                </a:lnTo>
                <a:lnTo>
                  <a:pt x="2456" y="200"/>
                </a:lnTo>
                <a:lnTo>
                  <a:pt x="2464" y="200"/>
                </a:lnTo>
                <a:lnTo>
                  <a:pt x="2472" y="200"/>
                </a:lnTo>
                <a:lnTo>
                  <a:pt x="2480" y="200"/>
                </a:lnTo>
                <a:lnTo>
                  <a:pt x="2488" y="200"/>
                </a:lnTo>
                <a:lnTo>
                  <a:pt x="2496" y="200"/>
                </a:lnTo>
                <a:lnTo>
                  <a:pt x="2504" y="200"/>
                </a:lnTo>
                <a:lnTo>
                  <a:pt x="2512" y="200"/>
                </a:lnTo>
                <a:lnTo>
                  <a:pt x="2512" y="192"/>
                </a:lnTo>
                <a:lnTo>
                  <a:pt x="2520" y="192"/>
                </a:lnTo>
                <a:lnTo>
                  <a:pt x="2528" y="192"/>
                </a:lnTo>
                <a:lnTo>
                  <a:pt x="2544" y="192"/>
                </a:lnTo>
                <a:lnTo>
                  <a:pt x="2552" y="192"/>
                </a:lnTo>
                <a:lnTo>
                  <a:pt x="2560" y="192"/>
                </a:lnTo>
                <a:lnTo>
                  <a:pt x="2560" y="184"/>
                </a:lnTo>
                <a:lnTo>
                  <a:pt x="2568" y="184"/>
                </a:lnTo>
                <a:lnTo>
                  <a:pt x="2576" y="184"/>
                </a:lnTo>
                <a:lnTo>
                  <a:pt x="2584" y="184"/>
                </a:lnTo>
                <a:lnTo>
                  <a:pt x="2592" y="184"/>
                </a:lnTo>
                <a:lnTo>
                  <a:pt x="2600" y="184"/>
                </a:lnTo>
                <a:lnTo>
                  <a:pt x="2608" y="184"/>
                </a:lnTo>
                <a:lnTo>
                  <a:pt x="2608" y="176"/>
                </a:lnTo>
                <a:lnTo>
                  <a:pt x="2616" y="176"/>
                </a:lnTo>
                <a:lnTo>
                  <a:pt x="2624" y="176"/>
                </a:lnTo>
                <a:lnTo>
                  <a:pt x="2640" y="176"/>
                </a:lnTo>
                <a:lnTo>
                  <a:pt x="2648" y="176"/>
                </a:lnTo>
                <a:lnTo>
                  <a:pt x="2656" y="176"/>
                </a:lnTo>
                <a:lnTo>
                  <a:pt x="2664" y="176"/>
                </a:lnTo>
                <a:lnTo>
                  <a:pt x="2672" y="176"/>
                </a:lnTo>
                <a:lnTo>
                  <a:pt x="2680" y="176"/>
                </a:lnTo>
                <a:lnTo>
                  <a:pt x="2688" y="176"/>
                </a:lnTo>
                <a:lnTo>
                  <a:pt x="2696" y="176"/>
                </a:lnTo>
                <a:lnTo>
                  <a:pt x="2704" y="176"/>
                </a:lnTo>
                <a:lnTo>
                  <a:pt x="2712" y="176"/>
                </a:lnTo>
                <a:lnTo>
                  <a:pt x="2720" y="176"/>
                </a:lnTo>
                <a:lnTo>
                  <a:pt x="2728" y="176"/>
                </a:lnTo>
                <a:lnTo>
                  <a:pt x="2728" y="168"/>
                </a:lnTo>
                <a:lnTo>
                  <a:pt x="2744" y="168"/>
                </a:lnTo>
                <a:lnTo>
                  <a:pt x="2744" y="160"/>
                </a:lnTo>
                <a:lnTo>
                  <a:pt x="2752" y="160"/>
                </a:lnTo>
                <a:lnTo>
                  <a:pt x="2752" y="152"/>
                </a:lnTo>
                <a:lnTo>
                  <a:pt x="2760" y="152"/>
                </a:lnTo>
                <a:lnTo>
                  <a:pt x="2768" y="152"/>
                </a:lnTo>
                <a:lnTo>
                  <a:pt x="2776" y="152"/>
                </a:lnTo>
                <a:lnTo>
                  <a:pt x="2784" y="152"/>
                </a:lnTo>
                <a:lnTo>
                  <a:pt x="2792" y="152"/>
                </a:lnTo>
                <a:lnTo>
                  <a:pt x="2800" y="152"/>
                </a:lnTo>
                <a:lnTo>
                  <a:pt x="2808" y="152"/>
                </a:lnTo>
                <a:lnTo>
                  <a:pt x="2808" y="144"/>
                </a:lnTo>
                <a:lnTo>
                  <a:pt x="2816" y="144"/>
                </a:lnTo>
                <a:lnTo>
                  <a:pt x="2824" y="144"/>
                </a:lnTo>
                <a:lnTo>
                  <a:pt x="2832" y="144"/>
                </a:lnTo>
                <a:lnTo>
                  <a:pt x="2848" y="144"/>
                </a:lnTo>
                <a:lnTo>
                  <a:pt x="2856" y="144"/>
                </a:lnTo>
                <a:lnTo>
                  <a:pt x="2864" y="144"/>
                </a:lnTo>
                <a:lnTo>
                  <a:pt x="2872" y="144"/>
                </a:lnTo>
                <a:lnTo>
                  <a:pt x="2880" y="144"/>
                </a:lnTo>
                <a:lnTo>
                  <a:pt x="2888" y="144"/>
                </a:lnTo>
                <a:lnTo>
                  <a:pt x="2888" y="136"/>
                </a:lnTo>
                <a:lnTo>
                  <a:pt x="2896" y="136"/>
                </a:lnTo>
                <a:lnTo>
                  <a:pt x="2904" y="136"/>
                </a:lnTo>
                <a:lnTo>
                  <a:pt x="2912" y="136"/>
                </a:lnTo>
                <a:lnTo>
                  <a:pt x="2920" y="136"/>
                </a:lnTo>
                <a:lnTo>
                  <a:pt x="2928" y="136"/>
                </a:lnTo>
                <a:lnTo>
                  <a:pt x="2936" y="136"/>
                </a:lnTo>
                <a:lnTo>
                  <a:pt x="2952" y="136"/>
                </a:lnTo>
                <a:lnTo>
                  <a:pt x="2960" y="136"/>
                </a:lnTo>
                <a:lnTo>
                  <a:pt x="2968" y="136"/>
                </a:lnTo>
                <a:lnTo>
                  <a:pt x="2976" y="136"/>
                </a:lnTo>
                <a:lnTo>
                  <a:pt x="2984" y="136"/>
                </a:lnTo>
                <a:lnTo>
                  <a:pt x="2992" y="136"/>
                </a:lnTo>
                <a:lnTo>
                  <a:pt x="2992" y="128"/>
                </a:lnTo>
                <a:lnTo>
                  <a:pt x="3000" y="128"/>
                </a:lnTo>
                <a:lnTo>
                  <a:pt x="3008" y="128"/>
                </a:lnTo>
                <a:lnTo>
                  <a:pt x="3016" y="128"/>
                </a:lnTo>
                <a:lnTo>
                  <a:pt x="3024" y="128"/>
                </a:lnTo>
                <a:lnTo>
                  <a:pt x="3024" y="120"/>
                </a:lnTo>
                <a:lnTo>
                  <a:pt x="3032" y="120"/>
                </a:lnTo>
                <a:lnTo>
                  <a:pt x="3048" y="120"/>
                </a:lnTo>
                <a:lnTo>
                  <a:pt x="3056" y="120"/>
                </a:lnTo>
                <a:lnTo>
                  <a:pt x="3064" y="120"/>
                </a:lnTo>
                <a:lnTo>
                  <a:pt x="3072" y="120"/>
                </a:lnTo>
                <a:lnTo>
                  <a:pt x="3080" y="120"/>
                </a:lnTo>
                <a:lnTo>
                  <a:pt x="3088" y="120"/>
                </a:lnTo>
                <a:lnTo>
                  <a:pt x="3096" y="120"/>
                </a:lnTo>
                <a:lnTo>
                  <a:pt x="3104" y="120"/>
                </a:lnTo>
                <a:lnTo>
                  <a:pt x="3104" y="112"/>
                </a:lnTo>
                <a:lnTo>
                  <a:pt x="3112" y="112"/>
                </a:lnTo>
                <a:lnTo>
                  <a:pt x="3120" y="112"/>
                </a:lnTo>
                <a:lnTo>
                  <a:pt x="3128" y="112"/>
                </a:lnTo>
                <a:lnTo>
                  <a:pt x="3136" y="112"/>
                </a:lnTo>
                <a:lnTo>
                  <a:pt x="3152" y="112"/>
                </a:lnTo>
                <a:lnTo>
                  <a:pt x="3160" y="112"/>
                </a:lnTo>
                <a:lnTo>
                  <a:pt x="3168" y="112"/>
                </a:lnTo>
                <a:lnTo>
                  <a:pt x="3168" y="104"/>
                </a:lnTo>
                <a:lnTo>
                  <a:pt x="3176" y="104"/>
                </a:lnTo>
                <a:lnTo>
                  <a:pt x="3184" y="104"/>
                </a:lnTo>
                <a:lnTo>
                  <a:pt x="3192" y="104"/>
                </a:lnTo>
                <a:lnTo>
                  <a:pt x="3200" y="104"/>
                </a:lnTo>
                <a:lnTo>
                  <a:pt x="3208" y="104"/>
                </a:lnTo>
                <a:lnTo>
                  <a:pt x="3216" y="104"/>
                </a:lnTo>
                <a:lnTo>
                  <a:pt x="3224" y="104"/>
                </a:lnTo>
                <a:lnTo>
                  <a:pt x="3232" y="104"/>
                </a:lnTo>
                <a:lnTo>
                  <a:pt x="3240" y="104"/>
                </a:lnTo>
                <a:lnTo>
                  <a:pt x="3240" y="96"/>
                </a:lnTo>
                <a:lnTo>
                  <a:pt x="3256" y="96"/>
                </a:lnTo>
                <a:lnTo>
                  <a:pt x="3264" y="96"/>
                </a:lnTo>
                <a:lnTo>
                  <a:pt x="3272" y="96"/>
                </a:lnTo>
                <a:lnTo>
                  <a:pt x="3280" y="96"/>
                </a:lnTo>
                <a:lnTo>
                  <a:pt x="3280" y="88"/>
                </a:lnTo>
                <a:lnTo>
                  <a:pt x="3288" y="88"/>
                </a:lnTo>
                <a:lnTo>
                  <a:pt x="3288" y="80"/>
                </a:lnTo>
                <a:lnTo>
                  <a:pt x="3296" y="80"/>
                </a:lnTo>
                <a:lnTo>
                  <a:pt x="3304" y="80"/>
                </a:lnTo>
                <a:lnTo>
                  <a:pt x="3312" y="80"/>
                </a:lnTo>
                <a:lnTo>
                  <a:pt x="3320" y="80"/>
                </a:lnTo>
                <a:lnTo>
                  <a:pt x="3328" y="80"/>
                </a:lnTo>
                <a:lnTo>
                  <a:pt x="3328" y="72"/>
                </a:lnTo>
                <a:lnTo>
                  <a:pt x="3336" y="72"/>
                </a:lnTo>
                <a:lnTo>
                  <a:pt x="3344" y="72"/>
                </a:lnTo>
                <a:lnTo>
                  <a:pt x="3360" y="72"/>
                </a:lnTo>
                <a:lnTo>
                  <a:pt x="3368" y="72"/>
                </a:lnTo>
                <a:lnTo>
                  <a:pt x="3368" y="64"/>
                </a:lnTo>
                <a:lnTo>
                  <a:pt x="3376" y="64"/>
                </a:lnTo>
                <a:lnTo>
                  <a:pt x="3384" y="64"/>
                </a:lnTo>
                <a:lnTo>
                  <a:pt x="3392" y="64"/>
                </a:lnTo>
                <a:lnTo>
                  <a:pt x="3400" y="64"/>
                </a:lnTo>
                <a:lnTo>
                  <a:pt x="3400" y="56"/>
                </a:lnTo>
                <a:lnTo>
                  <a:pt x="3408" y="56"/>
                </a:lnTo>
                <a:lnTo>
                  <a:pt x="3416" y="56"/>
                </a:lnTo>
                <a:lnTo>
                  <a:pt x="3424" y="56"/>
                </a:lnTo>
                <a:lnTo>
                  <a:pt x="3432" y="56"/>
                </a:lnTo>
                <a:lnTo>
                  <a:pt x="3440" y="56"/>
                </a:lnTo>
                <a:lnTo>
                  <a:pt x="3456" y="56"/>
                </a:lnTo>
                <a:lnTo>
                  <a:pt x="3464" y="56"/>
                </a:lnTo>
                <a:lnTo>
                  <a:pt x="3472" y="56"/>
                </a:lnTo>
                <a:lnTo>
                  <a:pt x="3480" y="56"/>
                </a:lnTo>
                <a:lnTo>
                  <a:pt x="3480" y="48"/>
                </a:lnTo>
                <a:lnTo>
                  <a:pt x="3488" y="48"/>
                </a:lnTo>
                <a:lnTo>
                  <a:pt x="3496" y="48"/>
                </a:lnTo>
                <a:lnTo>
                  <a:pt x="3504" y="48"/>
                </a:lnTo>
                <a:lnTo>
                  <a:pt x="3512" y="48"/>
                </a:lnTo>
                <a:lnTo>
                  <a:pt x="3512" y="40"/>
                </a:lnTo>
                <a:lnTo>
                  <a:pt x="3520" y="40"/>
                </a:lnTo>
                <a:lnTo>
                  <a:pt x="3528" y="40"/>
                </a:lnTo>
                <a:lnTo>
                  <a:pt x="3528" y="32"/>
                </a:lnTo>
                <a:lnTo>
                  <a:pt x="3536" y="32"/>
                </a:lnTo>
                <a:lnTo>
                  <a:pt x="3544" y="32"/>
                </a:lnTo>
                <a:lnTo>
                  <a:pt x="3560" y="32"/>
                </a:lnTo>
                <a:lnTo>
                  <a:pt x="3568" y="32"/>
                </a:lnTo>
                <a:lnTo>
                  <a:pt x="3576" y="32"/>
                </a:lnTo>
                <a:lnTo>
                  <a:pt x="3584" y="32"/>
                </a:lnTo>
                <a:lnTo>
                  <a:pt x="3584" y="24"/>
                </a:lnTo>
                <a:lnTo>
                  <a:pt x="3592" y="24"/>
                </a:lnTo>
                <a:lnTo>
                  <a:pt x="3600" y="24"/>
                </a:lnTo>
                <a:lnTo>
                  <a:pt x="3608" y="24"/>
                </a:lnTo>
                <a:lnTo>
                  <a:pt x="3616" y="24"/>
                </a:lnTo>
                <a:lnTo>
                  <a:pt x="3624" y="24"/>
                </a:lnTo>
                <a:lnTo>
                  <a:pt x="3632" y="24"/>
                </a:lnTo>
                <a:lnTo>
                  <a:pt x="3632" y="16"/>
                </a:lnTo>
                <a:lnTo>
                  <a:pt x="3640" y="16"/>
                </a:lnTo>
                <a:lnTo>
                  <a:pt x="3648" y="16"/>
                </a:lnTo>
                <a:lnTo>
                  <a:pt x="3664" y="16"/>
                </a:lnTo>
                <a:lnTo>
                  <a:pt x="3672" y="16"/>
                </a:lnTo>
                <a:lnTo>
                  <a:pt x="3680" y="16"/>
                </a:lnTo>
                <a:lnTo>
                  <a:pt x="3688" y="16"/>
                </a:lnTo>
                <a:lnTo>
                  <a:pt x="3696" y="16"/>
                </a:lnTo>
                <a:lnTo>
                  <a:pt x="3704" y="16"/>
                </a:lnTo>
                <a:lnTo>
                  <a:pt x="3712" y="16"/>
                </a:lnTo>
                <a:lnTo>
                  <a:pt x="3720" y="16"/>
                </a:lnTo>
                <a:lnTo>
                  <a:pt x="3728" y="16"/>
                </a:lnTo>
                <a:lnTo>
                  <a:pt x="3728" y="8"/>
                </a:lnTo>
                <a:lnTo>
                  <a:pt x="3736" y="8"/>
                </a:lnTo>
                <a:lnTo>
                  <a:pt x="3744" y="8"/>
                </a:lnTo>
                <a:lnTo>
                  <a:pt x="3744" y="0"/>
                </a:lnTo>
                <a:lnTo>
                  <a:pt x="3752" y="0"/>
                </a:lnTo>
                <a:lnTo>
                  <a:pt x="3768" y="0"/>
                </a:lnTo>
                <a:lnTo>
                  <a:pt x="3776" y="0"/>
                </a:lnTo>
                <a:lnTo>
                  <a:pt x="3784" y="0"/>
                </a:lnTo>
                <a:lnTo>
                  <a:pt x="3792" y="0"/>
                </a:lnTo>
                <a:lnTo>
                  <a:pt x="3800" y="0"/>
                </a:lnTo>
                <a:lnTo>
                  <a:pt x="3808" y="0"/>
                </a:lnTo>
                <a:lnTo>
                  <a:pt x="3816" y="0"/>
                </a:lnTo>
                <a:lnTo>
                  <a:pt x="3824" y="0"/>
                </a:lnTo>
                <a:lnTo>
                  <a:pt x="3832" y="0"/>
                </a:lnTo>
                <a:lnTo>
                  <a:pt x="3840" y="0"/>
                </a:lnTo>
                <a:lnTo>
                  <a:pt x="3848" y="0"/>
                </a:lnTo>
                <a:lnTo>
                  <a:pt x="3864" y="0"/>
                </a:lnTo>
                <a:lnTo>
                  <a:pt x="3872" y="0"/>
                </a:lnTo>
                <a:lnTo>
                  <a:pt x="3880" y="0"/>
                </a:lnTo>
                <a:lnTo>
                  <a:pt x="3888" y="0"/>
                </a:lnTo>
                <a:lnTo>
                  <a:pt x="3896" y="0"/>
                </a:lnTo>
                <a:lnTo>
                  <a:pt x="3904" y="0"/>
                </a:lnTo>
              </a:path>
            </a:pathLst>
          </a:custGeom>
          <a:noFill/>
          <a:ln w="6350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61" name="Freeform 75">
            <a:extLst>
              <a:ext uri="{FF2B5EF4-FFF2-40B4-BE49-F238E27FC236}">
                <a16:creationId xmlns:a16="http://schemas.microsoft.com/office/drawing/2014/main" id="{4220B0C3-7260-4AD0-A89D-34A05C509E0E}"/>
              </a:ext>
            </a:extLst>
          </p:cNvPr>
          <p:cNvSpPr>
            <a:spLocks/>
          </p:cNvSpPr>
          <p:nvPr/>
        </p:nvSpPr>
        <p:spPr bwMode="auto">
          <a:xfrm>
            <a:off x="2470150" y="5503863"/>
            <a:ext cx="6197600" cy="584200"/>
          </a:xfrm>
          <a:custGeom>
            <a:avLst/>
            <a:gdLst>
              <a:gd name="T0" fmla="*/ 2147483647 w 3904"/>
              <a:gd name="T1" fmla="*/ 2147483647 h 368"/>
              <a:gd name="T2" fmla="*/ 2147483647 w 3904"/>
              <a:gd name="T3" fmla="*/ 2147483647 h 368"/>
              <a:gd name="T4" fmla="*/ 2147483647 w 3904"/>
              <a:gd name="T5" fmla="*/ 2147483647 h 368"/>
              <a:gd name="T6" fmla="*/ 2147483647 w 3904"/>
              <a:gd name="T7" fmla="*/ 2147483647 h 368"/>
              <a:gd name="T8" fmla="*/ 2147483647 w 3904"/>
              <a:gd name="T9" fmla="*/ 2147483647 h 368"/>
              <a:gd name="T10" fmla="*/ 2147483647 w 3904"/>
              <a:gd name="T11" fmla="*/ 2147483647 h 368"/>
              <a:gd name="T12" fmla="*/ 2147483647 w 3904"/>
              <a:gd name="T13" fmla="*/ 2147483647 h 368"/>
              <a:gd name="T14" fmla="*/ 2147483647 w 3904"/>
              <a:gd name="T15" fmla="*/ 2147483647 h 368"/>
              <a:gd name="T16" fmla="*/ 2147483647 w 3904"/>
              <a:gd name="T17" fmla="*/ 2147483647 h 368"/>
              <a:gd name="T18" fmla="*/ 2147483647 w 3904"/>
              <a:gd name="T19" fmla="*/ 2147483647 h 368"/>
              <a:gd name="T20" fmla="*/ 2147483647 w 3904"/>
              <a:gd name="T21" fmla="*/ 2147483647 h 368"/>
              <a:gd name="T22" fmla="*/ 2147483647 w 3904"/>
              <a:gd name="T23" fmla="*/ 2147483647 h 368"/>
              <a:gd name="T24" fmla="*/ 2147483647 w 3904"/>
              <a:gd name="T25" fmla="*/ 2147483647 h 368"/>
              <a:gd name="T26" fmla="*/ 2147483647 w 3904"/>
              <a:gd name="T27" fmla="*/ 2147483647 h 368"/>
              <a:gd name="T28" fmla="*/ 2147483647 w 3904"/>
              <a:gd name="T29" fmla="*/ 2147483647 h 368"/>
              <a:gd name="T30" fmla="*/ 2147483647 w 3904"/>
              <a:gd name="T31" fmla="*/ 2147483647 h 368"/>
              <a:gd name="T32" fmla="*/ 2147483647 w 3904"/>
              <a:gd name="T33" fmla="*/ 2147483647 h 368"/>
              <a:gd name="T34" fmla="*/ 2147483647 w 3904"/>
              <a:gd name="T35" fmla="*/ 2147483647 h 368"/>
              <a:gd name="T36" fmla="*/ 2147483647 w 3904"/>
              <a:gd name="T37" fmla="*/ 2147483647 h 368"/>
              <a:gd name="T38" fmla="*/ 2147483647 w 3904"/>
              <a:gd name="T39" fmla="*/ 2147483647 h 368"/>
              <a:gd name="T40" fmla="*/ 2147483647 w 3904"/>
              <a:gd name="T41" fmla="*/ 2147483647 h 368"/>
              <a:gd name="T42" fmla="*/ 2147483647 w 3904"/>
              <a:gd name="T43" fmla="*/ 2147483647 h 368"/>
              <a:gd name="T44" fmla="*/ 2147483647 w 3904"/>
              <a:gd name="T45" fmla="*/ 2147483647 h 368"/>
              <a:gd name="T46" fmla="*/ 2147483647 w 3904"/>
              <a:gd name="T47" fmla="*/ 2147483647 h 368"/>
              <a:gd name="T48" fmla="*/ 2147483647 w 3904"/>
              <a:gd name="T49" fmla="*/ 2147483647 h 368"/>
              <a:gd name="T50" fmla="*/ 2147483647 w 3904"/>
              <a:gd name="T51" fmla="*/ 2147483647 h 368"/>
              <a:gd name="T52" fmla="*/ 2147483647 w 3904"/>
              <a:gd name="T53" fmla="*/ 2147483647 h 368"/>
              <a:gd name="T54" fmla="*/ 2147483647 w 3904"/>
              <a:gd name="T55" fmla="*/ 2147483647 h 368"/>
              <a:gd name="T56" fmla="*/ 2147483647 w 3904"/>
              <a:gd name="T57" fmla="*/ 2147483647 h 368"/>
              <a:gd name="T58" fmla="*/ 2147483647 w 3904"/>
              <a:gd name="T59" fmla="*/ 2147483647 h 368"/>
              <a:gd name="T60" fmla="*/ 2147483647 w 3904"/>
              <a:gd name="T61" fmla="*/ 2147483647 h 368"/>
              <a:gd name="T62" fmla="*/ 2147483647 w 3904"/>
              <a:gd name="T63" fmla="*/ 2147483647 h 368"/>
              <a:gd name="T64" fmla="*/ 2147483647 w 3904"/>
              <a:gd name="T65" fmla="*/ 2147483647 h 368"/>
              <a:gd name="T66" fmla="*/ 2147483647 w 3904"/>
              <a:gd name="T67" fmla="*/ 2147483647 h 368"/>
              <a:gd name="T68" fmla="*/ 2147483647 w 3904"/>
              <a:gd name="T69" fmla="*/ 2147483647 h 368"/>
              <a:gd name="T70" fmla="*/ 2147483647 w 3904"/>
              <a:gd name="T71" fmla="*/ 2147483647 h 368"/>
              <a:gd name="T72" fmla="*/ 2147483647 w 3904"/>
              <a:gd name="T73" fmla="*/ 2147483647 h 368"/>
              <a:gd name="T74" fmla="*/ 2147483647 w 3904"/>
              <a:gd name="T75" fmla="*/ 2147483647 h 368"/>
              <a:gd name="T76" fmla="*/ 2147483647 w 3904"/>
              <a:gd name="T77" fmla="*/ 2147483647 h 368"/>
              <a:gd name="T78" fmla="*/ 2147483647 w 3904"/>
              <a:gd name="T79" fmla="*/ 2147483647 h 368"/>
              <a:gd name="T80" fmla="*/ 2147483647 w 3904"/>
              <a:gd name="T81" fmla="*/ 2147483647 h 368"/>
              <a:gd name="T82" fmla="*/ 2147483647 w 3904"/>
              <a:gd name="T83" fmla="*/ 2147483647 h 368"/>
              <a:gd name="T84" fmla="*/ 2147483647 w 3904"/>
              <a:gd name="T85" fmla="*/ 2147483647 h 368"/>
              <a:gd name="T86" fmla="*/ 2147483647 w 3904"/>
              <a:gd name="T87" fmla="*/ 2147483647 h 368"/>
              <a:gd name="T88" fmla="*/ 2147483647 w 3904"/>
              <a:gd name="T89" fmla="*/ 2147483647 h 368"/>
              <a:gd name="T90" fmla="*/ 2147483647 w 3904"/>
              <a:gd name="T91" fmla="*/ 2147483647 h 368"/>
              <a:gd name="T92" fmla="*/ 2147483647 w 3904"/>
              <a:gd name="T93" fmla="*/ 2147483647 h 368"/>
              <a:gd name="T94" fmla="*/ 2147483647 w 3904"/>
              <a:gd name="T95" fmla="*/ 2147483647 h 368"/>
              <a:gd name="T96" fmla="*/ 2147483647 w 3904"/>
              <a:gd name="T97" fmla="*/ 2147483647 h 368"/>
              <a:gd name="T98" fmla="*/ 2147483647 w 3904"/>
              <a:gd name="T99" fmla="*/ 2147483647 h 368"/>
              <a:gd name="T100" fmla="*/ 2147483647 w 3904"/>
              <a:gd name="T101" fmla="*/ 2147483647 h 368"/>
              <a:gd name="T102" fmla="*/ 2147483647 w 3904"/>
              <a:gd name="T103" fmla="*/ 2147483647 h 368"/>
              <a:gd name="T104" fmla="*/ 2147483647 w 3904"/>
              <a:gd name="T105" fmla="*/ 0 h 368"/>
              <a:gd name="T106" fmla="*/ 2147483647 w 3904"/>
              <a:gd name="T107" fmla="*/ 0 h 368"/>
              <a:gd name="T108" fmla="*/ 2147483647 w 3904"/>
              <a:gd name="T109" fmla="*/ 0 h 368"/>
              <a:gd name="T110" fmla="*/ 2147483647 w 3904"/>
              <a:gd name="T111" fmla="*/ 0 h 368"/>
              <a:gd name="T112" fmla="*/ 2147483647 w 3904"/>
              <a:gd name="T113" fmla="*/ 0 h 368"/>
              <a:gd name="T114" fmla="*/ 2147483647 w 3904"/>
              <a:gd name="T115" fmla="*/ 0 h 368"/>
              <a:gd name="T116" fmla="*/ 2147483647 w 3904"/>
              <a:gd name="T117" fmla="*/ 0 h 368"/>
              <a:gd name="T118" fmla="*/ 2147483647 w 3904"/>
              <a:gd name="T119" fmla="*/ 0 h 3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04"/>
              <a:gd name="T181" fmla="*/ 0 h 368"/>
              <a:gd name="T182" fmla="*/ 3904 w 3904"/>
              <a:gd name="T183" fmla="*/ 368 h 3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04" h="368">
                <a:moveTo>
                  <a:pt x="0" y="368"/>
                </a:moveTo>
                <a:lnTo>
                  <a:pt x="0" y="368"/>
                </a:lnTo>
                <a:lnTo>
                  <a:pt x="8" y="368"/>
                </a:lnTo>
                <a:lnTo>
                  <a:pt x="8" y="272"/>
                </a:lnTo>
                <a:lnTo>
                  <a:pt x="16" y="272"/>
                </a:lnTo>
                <a:lnTo>
                  <a:pt x="16" y="256"/>
                </a:lnTo>
                <a:lnTo>
                  <a:pt x="24" y="256"/>
                </a:lnTo>
                <a:lnTo>
                  <a:pt x="24" y="248"/>
                </a:lnTo>
                <a:lnTo>
                  <a:pt x="32" y="248"/>
                </a:lnTo>
                <a:lnTo>
                  <a:pt x="40" y="248"/>
                </a:lnTo>
                <a:lnTo>
                  <a:pt x="48" y="248"/>
                </a:lnTo>
                <a:lnTo>
                  <a:pt x="56" y="248"/>
                </a:lnTo>
                <a:lnTo>
                  <a:pt x="56" y="240"/>
                </a:lnTo>
                <a:lnTo>
                  <a:pt x="64" y="240"/>
                </a:lnTo>
                <a:lnTo>
                  <a:pt x="64" y="232"/>
                </a:lnTo>
                <a:lnTo>
                  <a:pt x="72" y="232"/>
                </a:lnTo>
                <a:lnTo>
                  <a:pt x="72" y="224"/>
                </a:lnTo>
                <a:lnTo>
                  <a:pt x="80" y="224"/>
                </a:lnTo>
                <a:lnTo>
                  <a:pt x="96" y="224"/>
                </a:lnTo>
                <a:lnTo>
                  <a:pt x="96" y="216"/>
                </a:lnTo>
                <a:lnTo>
                  <a:pt x="104" y="216"/>
                </a:lnTo>
                <a:lnTo>
                  <a:pt x="104" y="208"/>
                </a:lnTo>
                <a:lnTo>
                  <a:pt x="112" y="208"/>
                </a:lnTo>
                <a:lnTo>
                  <a:pt x="120" y="208"/>
                </a:lnTo>
                <a:lnTo>
                  <a:pt x="128" y="208"/>
                </a:lnTo>
                <a:lnTo>
                  <a:pt x="136" y="208"/>
                </a:lnTo>
                <a:lnTo>
                  <a:pt x="144" y="208"/>
                </a:lnTo>
                <a:lnTo>
                  <a:pt x="152" y="208"/>
                </a:lnTo>
                <a:lnTo>
                  <a:pt x="160" y="208"/>
                </a:lnTo>
                <a:lnTo>
                  <a:pt x="168" y="208"/>
                </a:lnTo>
                <a:lnTo>
                  <a:pt x="176" y="208"/>
                </a:lnTo>
                <a:lnTo>
                  <a:pt x="184" y="208"/>
                </a:lnTo>
                <a:lnTo>
                  <a:pt x="200" y="208"/>
                </a:lnTo>
                <a:lnTo>
                  <a:pt x="208" y="208"/>
                </a:lnTo>
                <a:lnTo>
                  <a:pt x="216" y="208"/>
                </a:lnTo>
                <a:lnTo>
                  <a:pt x="224" y="208"/>
                </a:lnTo>
                <a:lnTo>
                  <a:pt x="224" y="200"/>
                </a:lnTo>
                <a:lnTo>
                  <a:pt x="232" y="200"/>
                </a:lnTo>
                <a:lnTo>
                  <a:pt x="240" y="200"/>
                </a:lnTo>
                <a:lnTo>
                  <a:pt x="248" y="200"/>
                </a:lnTo>
                <a:lnTo>
                  <a:pt x="248" y="192"/>
                </a:lnTo>
                <a:lnTo>
                  <a:pt x="256" y="192"/>
                </a:lnTo>
                <a:lnTo>
                  <a:pt x="264" y="192"/>
                </a:lnTo>
                <a:lnTo>
                  <a:pt x="272" y="192"/>
                </a:lnTo>
                <a:lnTo>
                  <a:pt x="280" y="192"/>
                </a:lnTo>
                <a:lnTo>
                  <a:pt x="296" y="192"/>
                </a:lnTo>
                <a:lnTo>
                  <a:pt x="304" y="192"/>
                </a:lnTo>
                <a:lnTo>
                  <a:pt x="312" y="192"/>
                </a:lnTo>
                <a:lnTo>
                  <a:pt x="320" y="192"/>
                </a:lnTo>
                <a:lnTo>
                  <a:pt x="328" y="192"/>
                </a:lnTo>
                <a:lnTo>
                  <a:pt x="336" y="192"/>
                </a:lnTo>
                <a:lnTo>
                  <a:pt x="344" y="192"/>
                </a:lnTo>
                <a:lnTo>
                  <a:pt x="352" y="192"/>
                </a:lnTo>
                <a:lnTo>
                  <a:pt x="360" y="192"/>
                </a:lnTo>
                <a:lnTo>
                  <a:pt x="368" y="192"/>
                </a:lnTo>
                <a:lnTo>
                  <a:pt x="376" y="192"/>
                </a:lnTo>
                <a:lnTo>
                  <a:pt x="384" y="192"/>
                </a:lnTo>
                <a:lnTo>
                  <a:pt x="400" y="192"/>
                </a:lnTo>
                <a:lnTo>
                  <a:pt x="408" y="192"/>
                </a:lnTo>
                <a:lnTo>
                  <a:pt x="416" y="192"/>
                </a:lnTo>
                <a:lnTo>
                  <a:pt x="424" y="192"/>
                </a:lnTo>
                <a:lnTo>
                  <a:pt x="432" y="192"/>
                </a:lnTo>
                <a:lnTo>
                  <a:pt x="440" y="192"/>
                </a:lnTo>
                <a:lnTo>
                  <a:pt x="448" y="192"/>
                </a:lnTo>
                <a:lnTo>
                  <a:pt x="456" y="192"/>
                </a:lnTo>
                <a:lnTo>
                  <a:pt x="464" y="192"/>
                </a:lnTo>
                <a:lnTo>
                  <a:pt x="472" y="192"/>
                </a:lnTo>
                <a:lnTo>
                  <a:pt x="480" y="192"/>
                </a:lnTo>
                <a:lnTo>
                  <a:pt x="488" y="192"/>
                </a:lnTo>
                <a:lnTo>
                  <a:pt x="488" y="184"/>
                </a:lnTo>
                <a:lnTo>
                  <a:pt x="504" y="184"/>
                </a:lnTo>
                <a:lnTo>
                  <a:pt x="512" y="184"/>
                </a:lnTo>
                <a:lnTo>
                  <a:pt x="520" y="184"/>
                </a:lnTo>
                <a:lnTo>
                  <a:pt x="528" y="184"/>
                </a:lnTo>
                <a:lnTo>
                  <a:pt x="536" y="184"/>
                </a:lnTo>
                <a:lnTo>
                  <a:pt x="544" y="184"/>
                </a:lnTo>
                <a:lnTo>
                  <a:pt x="552" y="184"/>
                </a:lnTo>
                <a:lnTo>
                  <a:pt x="560" y="184"/>
                </a:lnTo>
                <a:lnTo>
                  <a:pt x="568" y="184"/>
                </a:lnTo>
                <a:lnTo>
                  <a:pt x="576" y="184"/>
                </a:lnTo>
                <a:lnTo>
                  <a:pt x="584" y="184"/>
                </a:lnTo>
                <a:lnTo>
                  <a:pt x="592" y="184"/>
                </a:lnTo>
                <a:lnTo>
                  <a:pt x="608" y="184"/>
                </a:lnTo>
                <a:lnTo>
                  <a:pt x="616" y="184"/>
                </a:lnTo>
                <a:lnTo>
                  <a:pt x="624" y="184"/>
                </a:lnTo>
                <a:lnTo>
                  <a:pt x="632" y="184"/>
                </a:lnTo>
                <a:lnTo>
                  <a:pt x="640" y="184"/>
                </a:lnTo>
                <a:lnTo>
                  <a:pt x="648" y="184"/>
                </a:lnTo>
                <a:lnTo>
                  <a:pt x="656" y="184"/>
                </a:lnTo>
                <a:lnTo>
                  <a:pt x="664" y="184"/>
                </a:lnTo>
                <a:lnTo>
                  <a:pt x="672" y="184"/>
                </a:lnTo>
                <a:lnTo>
                  <a:pt x="680" y="184"/>
                </a:lnTo>
                <a:lnTo>
                  <a:pt x="688" y="184"/>
                </a:lnTo>
                <a:lnTo>
                  <a:pt x="688" y="176"/>
                </a:lnTo>
                <a:lnTo>
                  <a:pt x="704" y="176"/>
                </a:lnTo>
                <a:lnTo>
                  <a:pt x="712" y="176"/>
                </a:lnTo>
                <a:lnTo>
                  <a:pt x="720" y="176"/>
                </a:lnTo>
                <a:lnTo>
                  <a:pt x="728" y="176"/>
                </a:lnTo>
                <a:lnTo>
                  <a:pt x="736" y="176"/>
                </a:lnTo>
                <a:lnTo>
                  <a:pt x="744" y="176"/>
                </a:lnTo>
                <a:lnTo>
                  <a:pt x="752" y="176"/>
                </a:lnTo>
                <a:lnTo>
                  <a:pt x="760" y="176"/>
                </a:lnTo>
                <a:lnTo>
                  <a:pt x="768" y="176"/>
                </a:lnTo>
                <a:lnTo>
                  <a:pt x="776" y="176"/>
                </a:lnTo>
                <a:lnTo>
                  <a:pt x="776" y="168"/>
                </a:lnTo>
                <a:lnTo>
                  <a:pt x="784" y="168"/>
                </a:lnTo>
                <a:lnTo>
                  <a:pt x="792" y="168"/>
                </a:lnTo>
                <a:lnTo>
                  <a:pt x="808" y="168"/>
                </a:lnTo>
                <a:lnTo>
                  <a:pt x="816" y="168"/>
                </a:lnTo>
                <a:lnTo>
                  <a:pt x="824" y="168"/>
                </a:lnTo>
                <a:lnTo>
                  <a:pt x="832" y="168"/>
                </a:lnTo>
                <a:lnTo>
                  <a:pt x="840" y="168"/>
                </a:lnTo>
                <a:lnTo>
                  <a:pt x="848" y="168"/>
                </a:lnTo>
                <a:lnTo>
                  <a:pt x="856" y="168"/>
                </a:lnTo>
                <a:lnTo>
                  <a:pt x="864" y="168"/>
                </a:lnTo>
                <a:lnTo>
                  <a:pt x="872" y="168"/>
                </a:lnTo>
                <a:lnTo>
                  <a:pt x="880" y="168"/>
                </a:lnTo>
                <a:lnTo>
                  <a:pt x="888" y="168"/>
                </a:lnTo>
                <a:lnTo>
                  <a:pt x="888" y="152"/>
                </a:lnTo>
                <a:lnTo>
                  <a:pt x="896" y="152"/>
                </a:lnTo>
                <a:lnTo>
                  <a:pt x="912" y="152"/>
                </a:lnTo>
                <a:lnTo>
                  <a:pt x="920" y="152"/>
                </a:lnTo>
                <a:lnTo>
                  <a:pt x="928" y="152"/>
                </a:lnTo>
                <a:lnTo>
                  <a:pt x="936" y="152"/>
                </a:lnTo>
                <a:lnTo>
                  <a:pt x="944" y="152"/>
                </a:lnTo>
                <a:lnTo>
                  <a:pt x="952" y="152"/>
                </a:lnTo>
                <a:lnTo>
                  <a:pt x="960" y="152"/>
                </a:lnTo>
                <a:lnTo>
                  <a:pt x="960" y="144"/>
                </a:lnTo>
                <a:lnTo>
                  <a:pt x="968" y="144"/>
                </a:lnTo>
                <a:lnTo>
                  <a:pt x="976" y="144"/>
                </a:lnTo>
                <a:lnTo>
                  <a:pt x="984" y="144"/>
                </a:lnTo>
                <a:lnTo>
                  <a:pt x="992" y="144"/>
                </a:lnTo>
                <a:lnTo>
                  <a:pt x="992" y="136"/>
                </a:lnTo>
                <a:lnTo>
                  <a:pt x="1008" y="136"/>
                </a:lnTo>
                <a:lnTo>
                  <a:pt x="1016" y="136"/>
                </a:lnTo>
                <a:lnTo>
                  <a:pt x="1024" y="136"/>
                </a:lnTo>
                <a:lnTo>
                  <a:pt x="1032" y="136"/>
                </a:lnTo>
                <a:lnTo>
                  <a:pt x="1040" y="136"/>
                </a:lnTo>
                <a:lnTo>
                  <a:pt x="1048" y="136"/>
                </a:lnTo>
                <a:lnTo>
                  <a:pt x="1056" y="136"/>
                </a:lnTo>
                <a:lnTo>
                  <a:pt x="1064" y="136"/>
                </a:lnTo>
                <a:lnTo>
                  <a:pt x="1072" y="136"/>
                </a:lnTo>
                <a:lnTo>
                  <a:pt x="1072" y="128"/>
                </a:lnTo>
                <a:lnTo>
                  <a:pt x="1080" y="128"/>
                </a:lnTo>
                <a:lnTo>
                  <a:pt x="1088" y="128"/>
                </a:lnTo>
                <a:lnTo>
                  <a:pt x="1096" y="128"/>
                </a:lnTo>
                <a:lnTo>
                  <a:pt x="1112" y="128"/>
                </a:lnTo>
                <a:lnTo>
                  <a:pt x="1120" y="128"/>
                </a:lnTo>
                <a:lnTo>
                  <a:pt x="1128" y="128"/>
                </a:lnTo>
                <a:lnTo>
                  <a:pt x="1136" y="128"/>
                </a:lnTo>
                <a:lnTo>
                  <a:pt x="1144" y="128"/>
                </a:lnTo>
                <a:lnTo>
                  <a:pt x="1152" y="128"/>
                </a:lnTo>
                <a:lnTo>
                  <a:pt x="1160" y="128"/>
                </a:lnTo>
                <a:lnTo>
                  <a:pt x="1168" y="128"/>
                </a:lnTo>
                <a:lnTo>
                  <a:pt x="1176" y="128"/>
                </a:lnTo>
                <a:lnTo>
                  <a:pt x="1184" y="128"/>
                </a:lnTo>
                <a:lnTo>
                  <a:pt x="1192" y="128"/>
                </a:lnTo>
                <a:lnTo>
                  <a:pt x="1200" y="128"/>
                </a:lnTo>
                <a:lnTo>
                  <a:pt x="1216" y="128"/>
                </a:lnTo>
                <a:lnTo>
                  <a:pt x="1224" y="128"/>
                </a:lnTo>
                <a:lnTo>
                  <a:pt x="1232" y="128"/>
                </a:lnTo>
                <a:lnTo>
                  <a:pt x="1240" y="128"/>
                </a:lnTo>
                <a:lnTo>
                  <a:pt x="1240" y="120"/>
                </a:lnTo>
                <a:lnTo>
                  <a:pt x="1248" y="120"/>
                </a:lnTo>
                <a:lnTo>
                  <a:pt x="1256" y="120"/>
                </a:lnTo>
                <a:lnTo>
                  <a:pt x="1264" y="120"/>
                </a:lnTo>
                <a:lnTo>
                  <a:pt x="1272" y="120"/>
                </a:lnTo>
                <a:lnTo>
                  <a:pt x="1280" y="120"/>
                </a:lnTo>
                <a:lnTo>
                  <a:pt x="1288" y="120"/>
                </a:lnTo>
                <a:lnTo>
                  <a:pt x="1296" y="120"/>
                </a:lnTo>
                <a:lnTo>
                  <a:pt x="1304" y="120"/>
                </a:lnTo>
                <a:lnTo>
                  <a:pt x="1320" y="120"/>
                </a:lnTo>
                <a:lnTo>
                  <a:pt x="1328" y="120"/>
                </a:lnTo>
                <a:lnTo>
                  <a:pt x="1336" y="120"/>
                </a:lnTo>
                <a:lnTo>
                  <a:pt x="1344" y="120"/>
                </a:lnTo>
                <a:lnTo>
                  <a:pt x="1352" y="120"/>
                </a:lnTo>
                <a:lnTo>
                  <a:pt x="1360" y="120"/>
                </a:lnTo>
                <a:lnTo>
                  <a:pt x="1368" y="120"/>
                </a:lnTo>
                <a:lnTo>
                  <a:pt x="1376" y="120"/>
                </a:lnTo>
                <a:lnTo>
                  <a:pt x="1384" y="120"/>
                </a:lnTo>
                <a:lnTo>
                  <a:pt x="1392" y="120"/>
                </a:lnTo>
                <a:lnTo>
                  <a:pt x="1400" y="120"/>
                </a:lnTo>
                <a:lnTo>
                  <a:pt x="1416" y="120"/>
                </a:lnTo>
                <a:lnTo>
                  <a:pt x="1424" y="120"/>
                </a:lnTo>
                <a:lnTo>
                  <a:pt x="1432" y="120"/>
                </a:lnTo>
                <a:lnTo>
                  <a:pt x="1432" y="112"/>
                </a:lnTo>
                <a:lnTo>
                  <a:pt x="1440" y="112"/>
                </a:lnTo>
                <a:lnTo>
                  <a:pt x="1448" y="112"/>
                </a:lnTo>
                <a:lnTo>
                  <a:pt x="1456" y="112"/>
                </a:lnTo>
                <a:lnTo>
                  <a:pt x="1464" y="112"/>
                </a:lnTo>
                <a:lnTo>
                  <a:pt x="1472" y="112"/>
                </a:lnTo>
                <a:lnTo>
                  <a:pt x="1480" y="112"/>
                </a:lnTo>
                <a:lnTo>
                  <a:pt x="1488" y="112"/>
                </a:lnTo>
                <a:lnTo>
                  <a:pt x="1496" y="112"/>
                </a:lnTo>
                <a:lnTo>
                  <a:pt x="1504" y="112"/>
                </a:lnTo>
                <a:lnTo>
                  <a:pt x="1520" y="112"/>
                </a:lnTo>
                <a:lnTo>
                  <a:pt x="1528" y="112"/>
                </a:lnTo>
                <a:lnTo>
                  <a:pt x="1528" y="104"/>
                </a:lnTo>
                <a:lnTo>
                  <a:pt x="1536" y="104"/>
                </a:lnTo>
                <a:lnTo>
                  <a:pt x="1544" y="104"/>
                </a:lnTo>
                <a:lnTo>
                  <a:pt x="1552" y="104"/>
                </a:lnTo>
                <a:lnTo>
                  <a:pt x="1560" y="104"/>
                </a:lnTo>
                <a:lnTo>
                  <a:pt x="1560" y="96"/>
                </a:lnTo>
                <a:lnTo>
                  <a:pt x="1568" y="96"/>
                </a:lnTo>
                <a:lnTo>
                  <a:pt x="1576" y="96"/>
                </a:lnTo>
                <a:lnTo>
                  <a:pt x="1584" y="96"/>
                </a:lnTo>
                <a:lnTo>
                  <a:pt x="1592" y="96"/>
                </a:lnTo>
                <a:lnTo>
                  <a:pt x="1600" y="96"/>
                </a:lnTo>
                <a:lnTo>
                  <a:pt x="1608" y="96"/>
                </a:lnTo>
                <a:lnTo>
                  <a:pt x="1624" y="96"/>
                </a:lnTo>
                <a:lnTo>
                  <a:pt x="1632" y="96"/>
                </a:lnTo>
                <a:lnTo>
                  <a:pt x="1640" y="96"/>
                </a:lnTo>
                <a:lnTo>
                  <a:pt x="1648" y="96"/>
                </a:lnTo>
                <a:lnTo>
                  <a:pt x="1648" y="88"/>
                </a:lnTo>
                <a:lnTo>
                  <a:pt x="1656" y="88"/>
                </a:lnTo>
                <a:lnTo>
                  <a:pt x="1664" y="88"/>
                </a:lnTo>
                <a:lnTo>
                  <a:pt x="1672" y="88"/>
                </a:lnTo>
                <a:lnTo>
                  <a:pt x="1680" y="88"/>
                </a:lnTo>
                <a:lnTo>
                  <a:pt x="1688" y="88"/>
                </a:lnTo>
                <a:lnTo>
                  <a:pt x="1696" y="88"/>
                </a:lnTo>
                <a:lnTo>
                  <a:pt x="1704" y="88"/>
                </a:lnTo>
                <a:lnTo>
                  <a:pt x="1712" y="88"/>
                </a:lnTo>
                <a:lnTo>
                  <a:pt x="1712" y="80"/>
                </a:lnTo>
                <a:lnTo>
                  <a:pt x="1728" y="80"/>
                </a:lnTo>
                <a:lnTo>
                  <a:pt x="1736" y="80"/>
                </a:lnTo>
                <a:lnTo>
                  <a:pt x="1744" y="80"/>
                </a:lnTo>
                <a:lnTo>
                  <a:pt x="1752" y="80"/>
                </a:lnTo>
                <a:lnTo>
                  <a:pt x="1760" y="80"/>
                </a:lnTo>
                <a:lnTo>
                  <a:pt x="1768" y="80"/>
                </a:lnTo>
                <a:lnTo>
                  <a:pt x="1776" y="80"/>
                </a:lnTo>
                <a:lnTo>
                  <a:pt x="1784" y="80"/>
                </a:lnTo>
                <a:lnTo>
                  <a:pt x="1792" y="80"/>
                </a:lnTo>
                <a:lnTo>
                  <a:pt x="1800" y="80"/>
                </a:lnTo>
                <a:lnTo>
                  <a:pt x="1808" y="80"/>
                </a:lnTo>
                <a:lnTo>
                  <a:pt x="1824" y="80"/>
                </a:lnTo>
                <a:lnTo>
                  <a:pt x="1832" y="80"/>
                </a:lnTo>
                <a:lnTo>
                  <a:pt x="1840" y="80"/>
                </a:lnTo>
                <a:lnTo>
                  <a:pt x="1848" y="80"/>
                </a:lnTo>
                <a:lnTo>
                  <a:pt x="1856" y="80"/>
                </a:lnTo>
                <a:lnTo>
                  <a:pt x="1864" y="80"/>
                </a:lnTo>
                <a:lnTo>
                  <a:pt x="1872" y="80"/>
                </a:lnTo>
                <a:lnTo>
                  <a:pt x="1880" y="80"/>
                </a:lnTo>
                <a:lnTo>
                  <a:pt x="1888" y="80"/>
                </a:lnTo>
                <a:lnTo>
                  <a:pt x="1896" y="80"/>
                </a:lnTo>
                <a:lnTo>
                  <a:pt x="1904" y="80"/>
                </a:lnTo>
                <a:lnTo>
                  <a:pt x="1912" y="80"/>
                </a:lnTo>
                <a:lnTo>
                  <a:pt x="1928" y="80"/>
                </a:lnTo>
                <a:lnTo>
                  <a:pt x="1936" y="80"/>
                </a:lnTo>
                <a:lnTo>
                  <a:pt x="1944" y="80"/>
                </a:lnTo>
                <a:lnTo>
                  <a:pt x="1952" y="80"/>
                </a:lnTo>
                <a:lnTo>
                  <a:pt x="1960" y="80"/>
                </a:lnTo>
                <a:lnTo>
                  <a:pt x="1968" y="80"/>
                </a:lnTo>
                <a:lnTo>
                  <a:pt x="1976" y="80"/>
                </a:lnTo>
                <a:lnTo>
                  <a:pt x="1984" y="80"/>
                </a:lnTo>
                <a:lnTo>
                  <a:pt x="1992" y="80"/>
                </a:lnTo>
                <a:lnTo>
                  <a:pt x="2000" y="80"/>
                </a:lnTo>
                <a:lnTo>
                  <a:pt x="2008" y="80"/>
                </a:lnTo>
                <a:lnTo>
                  <a:pt x="2016" y="80"/>
                </a:lnTo>
                <a:lnTo>
                  <a:pt x="2032" y="80"/>
                </a:lnTo>
                <a:lnTo>
                  <a:pt x="2032" y="72"/>
                </a:lnTo>
                <a:lnTo>
                  <a:pt x="2040" y="72"/>
                </a:lnTo>
                <a:lnTo>
                  <a:pt x="2048" y="72"/>
                </a:lnTo>
                <a:lnTo>
                  <a:pt x="2056" y="72"/>
                </a:lnTo>
                <a:lnTo>
                  <a:pt x="2064" y="72"/>
                </a:lnTo>
                <a:lnTo>
                  <a:pt x="2072" y="72"/>
                </a:lnTo>
                <a:lnTo>
                  <a:pt x="2080" y="72"/>
                </a:lnTo>
                <a:lnTo>
                  <a:pt x="2088" y="72"/>
                </a:lnTo>
                <a:lnTo>
                  <a:pt x="2088" y="64"/>
                </a:lnTo>
                <a:lnTo>
                  <a:pt x="2096" y="64"/>
                </a:lnTo>
                <a:lnTo>
                  <a:pt x="2104" y="64"/>
                </a:lnTo>
                <a:lnTo>
                  <a:pt x="2112" y="64"/>
                </a:lnTo>
                <a:lnTo>
                  <a:pt x="2120" y="64"/>
                </a:lnTo>
                <a:lnTo>
                  <a:pt x="2136" y="64"/>
                </a:lnTo>
                <a:lnTo>
                  <a:pt x="2144" y="64"/>
                </a:lnTo>
                <a:lnTo>
                  <a:pt x="2152" y="64"/>
                </a:lnTo>
                <a:lnTo>
                  <a:pt x="2160" y="64"/>
                </a:lnTo>
                <a:lnTo>
                  <a:pt x="2168" y="64"/>
                </a:lnTo>
                <a:lnTo>
                  <a:pt x="2176" y="64"/>
                </a:lnTo>
                <a:lnTo>
                  <a:pt x="2184" y="64"/>
                </a:lnTo>
                <a:lnTo>
                  <a:pt x="2184" y="56"/>
                </a:lnTo>
                <a:lnTo>
                  <a:pt x="2192" y="56"/>
                </a:lnTo>
                <a:lnTo>
                  <a:pt x="2200" y="56"/>
                </a:lnTo>
                <a:lnTo>
                  <a:pt x="2208" y="56"/>
                </a:lnTo>
                <a:lnTo>
                  <a:pt x="2216" y="56"/>
                </a:lnTo>
                <a:lnTo>
                  <a:pt x="2232" y="56"/>
                </a:lnTo>
                <a:lnTo>
                  <a:pt x="2240" y="56"/>
                </a:lnTo>
                <a:lnTo>
                  <a:pt x="2248" y="56"/>
                </a:lnTo>
                <a:lnTo>
                  <a:pt x="2256" y="56"/>
                </a:lnTo>
                <a:lnTo>
                  <a:pt x="2264" y="56"/>
                </a:lnTo>
                <a:lnTo>
                  <a:pt x="2272" y="56"/>
                </a:lnTo>
                <a:lnTo>
                  <a:pt x="2280" y="56"/>
                </a:lnTo>
                <a:lnTo>
                  <a:pt x="2288" y="56"/>
                </a:lnTo>
                <a:lnTo>
                  <a:pt x="2296" y="56"/>
                </a:lnTo>
                <a:lnTo>
                  <a:pt x="2304" y="56"/>
                </a:lnTo>
                <a:lnTo>
                  <a:pt x="2312" y="56"/>
                </a:lnTo>
                <a:lnTo>
                  <a:pt x="2320" y="56"/>
                </a:lnTo>
                <a:lnTo>
                  <a:pt x="2336" y="56"/>
                </a:lnTo>
                <a:lnTo>
                  <a:pt x="2344" y="56"/>
                </a:lnTo>
                <a:lnTo>
                  <a:pt x="2352" y="56"/>
                </a:lnTo>
                <a:lnTo>
                  <a:pt x="2360" y="56"/>
                </a:lnTo>
                <a:lnTo>
                  <a:pt x="2368" y="56"/>
                </a:lnTo>
                <a:lnTo>
                  <a:pt x="2376" y="56"/>
                </a:lnTo>
                <a:lnTo>
                  <a:pt x="2384" y="56"/>
                </a:lnTo>
                <a:lnTo>
                  <a:pt x="2392" y="56"/>
                </a:lnTo>
                <a:lnTo>
                  <a:pt x="2400" y="56"/>
                </a:lnTo>
                <a:lnTo>
                  <a:pt x="2408" y="56"/>
                </a:lnTo>
                <a:lnTo>
                  <a:pt x="2408" y="48"/>
                </a:lnTo>
                <a:lnTo>
                  <a:pt x="2416" y="48"/>
                </a:lnTo>
                <a:lnTo>
                  <a:pt x="2424" y="48"/>
                </a:lnTo>
                <a:lnTo>
                  <a:pt x="2440" y="48"/>
                </a:lnTo>
                <a:lnTo>
                  <a:pt x="2448" y="48"/>
                </a:lnTo>
                <a:lnTo>
                  <a:pt x="2456" y="48"/>
                </a:lnTo>
                <a:lnTo>
                  <a:pt x="2464" y="48"/>
                </a:lnTo>
                <a:lnTo>
                  <a:pt x="2472" y="48"/>
                </a:lnTo>
                <a:lnTo>
                  <a:pt x="2472" y="40"/>
                </a:lnTo>
                <a:lnTo>
                  <a:pt x="2480" y="40"/>
                </a:lnTo>
                <a:lnTo>
                  <a:pt x="2488" y="40"/>
                </a:lnTo>
                <a:lnTo>
                  <a:pt x="2496" y="40"/>
                </a:lnTo>
                <a:lnTo>
                  <a:pt x="2504" y="40"/>
                </a:lnTo>
                <a:lnTo>
                  <a:pt x="2512" y="40"/>
                </a:lnTo>
                <a:lnTo>
                  <a:pt x="2520" y="40"/>
                </a:lnTo>
                <a:lnTo>
                  <a:pt x="2528" y="40"/>
                </a:lnTo>
                <a:lnTo>
                  <a:pt x="2544" y="40"/>
                </a:lnTo>
                <a:lnTo>
                  <a:pt x="2544" y="32"/>
                </a:lnTo>
                <a:lnTo>
                  <a:pt x="2552" y="32"/>
                </a:lnTo>
                <a:lnTo>
                  <a:pt x="2560" y="32"/>
                </a:lnTo>
                <a:lnTo>
                  <a:pt x="2568" y="32"/>
                </a:lnTo>
                <a:lnTo>
                  <a:pt x="2576" y="32"/>
                </a:lnTo>
                <a:lnTo>
                  <a:pt x="2576" y="24"/>
                </a:lnTo>
                <a:lnTo>
                  <a:pt x="2584" y="24"/>
                </a:lnTo>
                <a:lnTo>
                  <a:pt x="2592" y="24"/>
                </a:lnTo>
                <a:lnTo>
                  <a:pt x="2600" y="24"/>
                </a:lnTo>
                <a:lnTo>
                  <a:pt x="2608" y="24"/>
                </a:lnTo>
                <a:lnTo>
                  <a:pt x="2616" y="24"/>
                </a:lnTo>
                <a:lnTo>
                  <a:pt x="2624" y="24"/>
                </a:lnTo>
                <a:lnTo>
                  <a:pt x="2640" y="24"/>
                </a:lnTo>
                <a:lnTo>
                  <a:pt x="2648" y="24"/>
                </a:lnTo>
                <a:lnTo>
                  <a:pt x="2656" y="24"/>
                </a:lnTo>
                <a:lnTo>
                  <a:pt x="2664" y="24"/>
                </a:lnTo>
                <a:lnTo>
                  <a:pt x="2672" y="24"/>
                </a:lnTo>
                <a:lnTo>
                  <a:pt x="2680" y="24"/>
                </a:lnTo>
                <a:lnTo>
                  <a:pt x="2688" y="24"/>
                </a:lnTo>
                <a:lnTo>
                  <a:pt x="2696" y="24"/>
                </a:lnTo>
                <a:lnTo>
                  <a:pt x="2704" y="24"/>
                </a:lnTo>
                <a:lnTo>
                  <a:pt x="2712" y="24"/>
                </a:lnTo>
                <a:lnTo>
                  <a:pt x="2720" y="24"/>
                </a:lnTo>
                <a:lnTo>
                  <a:pt x="2728" y="24"/>
                </a:lnTo>
                <a:lnTo>
                  <a:pt x="2744" y="24"/>
                </a:lnTo>
                <a:lnTo>
                  <a:pt x="2752" y="24"/>
                </a:lnTo>
                <a:lnTo>
                  <a:pt x="2760" y="24"/>
                </a:lnTo>
                <a:lnTo>
                  <a:pt x="2768" y="24"/>
                </a:lnTo>
                <a:lnTo>
                  <a:pt x="2776" y="24"/>
                </a:lnTo>
                <a:lnTo>
                  <a:pt x="2784" y="24"/>
                </a:lnTo>
                <a:lnTo>
                  <a:pt x="2792" y="24"/>
                </a:lnTo>
                <a:lnTo>
                  <a:pt x="2800" y="24"/>
                </a:lnTo>
                <a:lnTo>
                  <a:pt x="2808" y="24"/>
                </a:lnTo>
                <a:lnTo>
                  <a:pt x="2816" y="24"/>
                </a:lnTo>
                <a:lnTo>
                  <a:pt x="2824" y="24"/>
                </a:lnTo>
                <a:lnTo>
                  <a:pt x="2832" y="24"/>
                </a:lnTo>
                <a:lnTo>
                  <a:pt x="2848" y="24"/>
                </a:lnTo>
                <a:lnTo>
                  <a:pt x="2856" y="24"/>
                </a:lnTo>
                <a:lnTo>
                  <a:pt x="2864" y="24"/>
                </a:lnTo>
                <a:lnTo>
                  <a:pt x="2872" y="24"/>
                </a:lnTo>
                <a:lnTo>
                  <a:pt x="2880" y="24"/>
                </a:lnTo>
                <a:lnTo>
                  <a:pt x="2888" y="24"/>
                </a:lnTo>
                <a:lnTo>
                  <a:pt x="2896" y="24"/>
                </a:lnTo>
                <a:lnTo>
                  <a:pt x="2904" y="24"/>
                </a:lnTo>
                <a:lnTo>
                  <a:pt x="2912" y="24"/>
                </a:lnTo>
                <a:lnTo>
                  <a:pt x="2920" y="24"/>
                </a:lnTo>
                <a:lnTo>
                  <a:pt x="2928" y="24"/>
                </a:lnTo>
                <a:lnTo>
                  <a:pt x="2928" y="16"/>
                </a:lnTo>
                <a:lnTo>
                  <a:pt x="2936" y="16"/>
                </a:lnTo>
                <a:lnTo>
                  <a:pt x="2952" y="16"/>
                </a:lnTo>
                <a:lnTo>
                  <a:pt x="2960" y="16"/>
                </a:lnTo>
                <a:lnTo>
                  <a:pt x="2968" y="16"/>
                </a:lnTo>
                <a:lnTo>
                  <a:pt x="2976" y="16"/>
                </a:lnTo>
                <a:lnTo>
                  <a:pt x="2984" y="16"/>
                </a:lnTo>
                <a:lnTo>
                  <a:pt x="2992" y="16"/>
                </a:lnTo>
                <a:lnTo>
                  <a:pt x="3000" y="16"/>
                </a:lnTo>
                <a:lnTo>
                  <a:pt x="3008" y="16"/>
                </a:lnTo>
                <a:lnTo>
                  <a:pt x="3016" y="16"/>
                </a:lnTo>
                <a:lnTo>
                  <a:pt x="3024" y="16"/>
                </a:lnTo>
                <a:lnTo>
                  <a:pt x="3032" y="16"/>
                </a:lnTo>
                <a:lnTo>
                  <a:pt x="3048" y="16"/>
                </a:lnTo>
                <a:lnTo>
                  <a:pt x="3056" y="16"/>
                </a:lnTo>
                <a:lnTo>
                  <a:pt x="3064" y="16"/>
                </a:lnTo>
                <a:lnTo>
                  <a:pt x="3072" y="16"/>
                </a:lnTo>
                <a:lnTo>
                  <a:pt x="3080" y="16"/>
                </a:lnTo>
                <a:lnTo>
                  <a:pt x="3088" y="16"/>
                </a:lnTo>
                <a:lnTo>
                  <a:pt x="3096" y="16"/>
                </a:lnTo>
                <a:lnTo>
                  <a:pt x="3104" y="16"/>
                </a:lnTo>
                <a:lnTo>
                  <a:pt x="3104" y="8"/>
                </a:lnTo>
                <a:lnTo>
                  <a:pt x="3112" y="8"/>
                </a:lnTo>
                <a:lnTo>
                  <a:pt x="3120" y="8"/>
                </a:lnTo>
                <a:lnTo>
                  <a:pt x="3128" y="8"/>
                </a:lnTo>
                <a:lnTo>
                  <a:pt x="3136" y="8"/>
                </a:lnTo>
                <a:lnTo>
                  <a:pt x="3152" y="8"/>
                </a:lnTo>
                <a:lnTo>
                  <a:pt x="3160" y="8"/>
                </a:lnTo>
                <a:lnTo>
                  <a:pt x="3168" y="8"/>
                </a:lnTo>
                <a:lnTo>
                  <a:pt x="3176" y="8"/>
                </a:lnTo>
                <a:lnTo>
                  <a:pt x="3184" y="8"/>
                </a:lnTo>
                <a:lnTo>
                  <a:pt x="3192" y="8"/>
                </a:lnTo>
                <a:lnTo>
                  <a:pt x="3200" y="8"/>
                </a:lnTo>
                <a:lnTo>
                  <a:pt x="3208" y="8"/>
                </a:lnTo>
                <a:lnTo>
                  <a:pt x="3216" y="8"/>
                </a:lnTo>
                <a:lnTo>
                  <a:pt x="3224" y="8"/>
                </a:lnTo>
                <a:lnTo>
                  <a:pt x="3232" y="8"/>
                </a:lnTo>
                <a:lnTo>
                  <a:pt x="3240" y="8"/>
                </a:lnTo>
                <a:lnTo>
                  <a:pt x="3256" y="8"/>
                </a:lnTo>
                <a:lnTo>
                  <a:pt x="3264" y="8"/>
                </a:lnTo>
                <a:lnTo>
                  <a:pt x="3272" y="8"/>
                </a:lnTo>
                <a:lnTo>
                  <a:pt x="3280" y="8"/>
                </a:lnTo>
                <a:lnTo>
                  <a:pt x="3288" y="8"/>
                </a:lnTo>
                <a:lnTo>
                  <a:pt x="3296" y="8"/>
                </a:lnTo>
                <a:lnTo>
                  <a:pt x="3304" y="8"/>
                </a:lnTo>
                <a:lnTo>
                  <a:pt x="3312" y="8"/>
                </a:lnTo>
                <a:lnTo>
                  <a:pt x="3320" y="8"/>
                </a:lnTo>
                <a:lnTo>
                  <a:pt x="3328" y="8"/>
                </a:lnTo>
                <a:lnTo>
                  <a:pt x="3336" y="8"/>
                </a:lnTo>
                <a:lnTo>
                  <a:pt x="3344" y="8"/>
                </a:lnTo>
                <a:lnTo>
                  <a:pt x="3360" y="8"/>
                </a:lnTo>
                <a:lnTo>
                  <a:pt x="3368" y="8"/>
                </a:lnTo>
                <a:lnTo>
                  <a:pt x="3376" y="8"/>
                </a:lnTo>
                <a:lnTo>
                  <a:pt x="3384" y="8"/>
                </a:lnTo>
                <a:lnTo>
                  <a:pt x="3392" y="8"/>
                </a:lnTo>
                <a:lnTo>
                  <a:pt x="3400" y="8"/>
                </a:lnTo>
                <a:lnTo>
                  <a:pt x="3408" y="8"/>
                </a:lnTo>
                <a:lnTo>
                  <a:pt x="3416" y="8"/>
                </a:lnTo>
                <a:lnTo>
                  <a:pt x="3416" y="0"/>
                </a:lnTo>
                <a:lnTo>
                  <a:pt x="3424" y="0"/>
                </a:lnTo>
                <a:lnTo>
                  <a:pt x="3432" y="0"/>
                </a:lnTo>
                <a:lnTo>
                  <a:pt x="3440" y="0"/>
                </a:lnTo>
                <a:lnTo>
                  <a:pt x="3456" y="0"/>
                </a:lnTo>
                <a:lnTo>
                  <a:pt x="3464" y="0"/>
                </a:lnTo>
                <a:lnTo>
                  <a:pt x="3472" y="0"/>
                </a:lnTo>
                <a:lnTo>
                  <a:pt x="3480" y="0"/>
                </a:lnTo>
                <a:lnTo>
                  <a:pt x="3488" y="0"/>
                </a:lnTo>
                <a:lnTo>
                  <a:pt x="3496" y="0"/>
                </a:lnTo>
                <a:lnTo>
                  <a:pt x="3504" y="0"/>
                </a:lnTo>
                <a:lnTo>
                  <a:pt x="3512" y="0"/>
                </a:lnTo>
                <a:lnTo>
                  <a:pt x="3520" y="0"/>
                </a:lnTo>
                <a:lnTo>
                  <a:pt x="3528" y="0"/>
                </a:lnTo>
                <a:lnTo>
                  <a:pt x="3536" y="0"/>
                </a:lnTo>
                <a:lnTo>
                  <a:pt x="3544" y="0"/>
                </a:lnTo>
                <a:lnTo>
                  <a:pt x="3560" y="0"/>
                </a:lnTo>
                <a:lnTo>
                  <a:pt x="3568" y="0"/>
                </a:lnTo>
                <a:lnTo>
                  <a:pt x="3576" y="0"/>
                </a:lnTo>
                <a:lnTo>
                  <a:pt x="3584" y="0"/>
                </a:lnTo>
                <a:lnTo>
                  <a:pt x="3592" y="0"/>
                </a:lnTo>
                <a:lnTo>
                  <a:pt x="3600" y="0"/>
                </a:lnTo>
                <a:lnTo>
                  <a:pt x="3608" y="0"/>
                </a:lnTo>
                <a:lnTo>
                  <a:pt x="3616" y="0"/>
                </a:lnTo>
                <a:lnTo>
                  <a:pt x="3624" y="0"/>
                </a:lnTo>
                <a:lnTo>
                  <a:pt x="3632" y="0"/>
                </a:lnTo>
                <a:lnTo>
                  <a:pt x="3640" y="0"/>
                </a:lnTo>
                <a:lnTo>
                  <a:pt x="3648" y="0"/>
                </a:lnTo>
                <a:lnTo>
                  <a:pt x="3664" y="0"/>
                </a:lnTo>
                <a:lnTo>
                  <a:pt x="3672" y="0"/>
                </a:lnTo>
                <a:lnTo>
                  <a:pt x="3680" y="0"/>
                </a:lnTo>
                <a:lnTo>
                  <a:pt x="3688" y="0"/>
                </a:lnTo>
                <a:lnTo>
                  <a:pt x="3696" y="0"/>
                </a:lnTo>
                <a:lnTo>
                  <a:pt x="3704" y="0"/>
                </a:lnTo>
                <a:lnTo>
                  <a:pt x="3712" y="0"/>
                </a:lnTo>
                <a:lnTo>
                  <a:pt x="3720" y="0"/>
                </a:lnTo>
                <a:lnTo>
                  <a:pt x="3728" y="0"/>
                </a:lnTo>
                <a:lnTo>
                  <a:pt x="3736" y="0"/>
                </a:lnTo>
                <a:lnTo>
                  <a:pt x="3744" y="0"/>
                </a:lnTo>
                <a:lnTo>
                  <a:pt x="3752" y="0"/>
                </a:lnTo>
                <a:lnTo>
                  <a:pt x="3768" y="0"/>
                </a:lnTo>
                <a:lnTo>
                  <a:pt x="3776" y="0"/>
                </a:lnTo>
                <a:lnTo>
                  <a:pt x="3784" y="0"/>
                </a:lnTo>
                <a:lnTo>
                  <a:pt x="3792" y="0"/>
                </a:lnTo>
                <a:lnTo>
                  <a:pt x="3800" y="0"/>
                </a:lnTo>
                <a:lnTo>
                  <a:pt x="3808" y="0"/>
                </a:lnTo>
                <a:lnTo>
                  <a:pt x="3816" y="0"/>
                </a:lnTo>
                <a:lnTo>
                  <a:pt x="3824" y="0"/>
                </a:lnTo>
                <a:lnTo>
                  <a:pt x="3832" y="0"/>
                </a:lnTo>
                <a:lnTo>
                  <a:pt x="3840" y="0"/>
                </a:lnTo>
                <a:lnTo>
                  <a:pt x="3848" y="0"/>
                </a:lnTo>
                <a:lnTo>
                  <a:pt x="3864" y="0"/>
                </a:lnTo>
                <a:lnTo>
                  <a:pt x="3872" y="0"/>
                </a:lnTo>
                <a:lnTo>
                  <a:pt x="3880" y="0"/>
                </a:lnTo>
                <a:lnTo>
                  <a:pt x="3888" y="0"/>
                </a:lnTo>
                <a:lnTo>
                  <a:pt x="3896" y="0"/>
                </a:lnTo>
                <a:lnTo>
                  <a:pt x="3904" y="0"/>
                </a:lnTo>
              </a:path>
            </a:pathLst>
          </a:custGeom>
          <a:noFill/>
          <a:ln w="63500">
            <a:solidFill>
              <a:schemeClr val="accent1"/>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62" name="Freeform 76">
            <a:extLst>
              <a:ext uri="{FF2B5EF4-FFF2-40B4-BE49-F238E27FC236}">
                <a16:creationId xmlns:a16="http://schemas.microsoft.com/office/drawing/2014/main" id="{937A2F6C-1182-4836-888B-653889F264A2}"/>
              </a:ext>
            </a:extLst>
          </p:cNvPr>
          <p:cNvSpPr>
            <a:spLocks/>
          </p:cNvSpPr>
          <p:nvPr/>
        </p:nvSpPr>
        <p:spPr bwMode="auto">
          <a:xfrm>
            <a:off x="2470150" y="5313363"/>
            <a:ext cx="6197600" cy="774700"/>
          </a:xfrm>
          <a:custGeom>
            <a:avLst/>
            <a:gdLst>
              <a:gd name="T0" fmla="*/ 2147483647 w 3904"/>
              <a:gd name="T1" fmla="*/ 2147483647 h 488"/>
              <a:gd name="T2" fmla="*/ 2147483647 w 3904"/>
              <a:gd name="T3" fmla="*/ 2147483647 h 488"/>
              <a:gd name="T4" fmla="*/ 2147483647 w 3904"/>
              <a:gd name="T5" fmla="*/ 2147483647 h 488"/>
              <a:gd name="T6" fmla="*/ 2147483647 w 3904"/>
              <a:gd name="T7" fmla="*/ 2147483647 h 488"/>
              <a:gd name="T8" fmla="*/ 2147483647 w 3904"/>
              <a:gd name="T9" fmla="*/ 2147483647 h 488"/>
              <a:gd name="T10" fmla="*/ 2147483647 w 3904"/>
              <a:gd name="T11" fmla="*/ 2147483647 h 488"/>
              <a:gd name="T12" fmla="*/ 2147483647 w 3904"/>
              <a:gd name="T13" fmla="*/ 2147483647 h 488"/>
              <a:gd name="T14" fmla="*/ 2147483647 w 3904"/>
              <a:gd name="T15" fmla="*/ 2147483647 h 488"/>
              <a:gd name="T16" fmla="*/ 2147483647 w 3904"/>
              <a:gd name="T17" fmla="*/ 2147483647 h 488"/>
              <a:gd name="T18" fmla="*/ 2147483647 w 3904"/>
              <a:gd name="T19" fmla="*/ 2147483647 h 488"/>
              <a:gd name="T20" fmla="*/ 2147483647 w 3904"/>
              <a:gd name="T21" fmla="*/ 2147483647 h 488"/>
              <a:gd name="T22" fmla="*/ 2147483647 w 3904"/>
              <a:gd name="T23" fmla="*/ 2147483647 h 488"/>
              <a:gd name="T24" fmla="*/ 2147483647 w 3904"/>
              <a:gd name="T25" fmla="*/ 2147483647 h 488"/>
              <a:gd name="T26" fmla="*/ 2147483647 w 3904"/>
              <a:gd name="T27" fmla="*/ 2147483647 h 488"/>
              <a:gd name="T28" fmla="*/ 2147483647 w 3904"/>
              <a:gd name="T29" fmla="*/ 2147483647 h 488"/>
              <a:gd name="T30" fmla="*/ 2147483647 w 3904"/>
              <a:gd name="T31" fmla="*/ 2147483647 h 488"/>
              <a:gd name="T32" fmla="*/ 2147483647 w 3904"/>
              <a:gd name="T33" fmla="*/ 2147483647 h 488"/>
              <a:gd name="T34" fmla="*/ 2147483647 w 3904"/>
              <a:gd name="T35" fmla="*/ 2147483647 h 488"/>
              <a:gd name="T36" fmla="*/ 2147483647 w 3904"/>
              <a:gd name="T37" fmla="*/ 2147483647 h 488"/>
              <a:gd name="T38" fmla="*/ 2147483647 w 3904"/>
              <a:gd name="T39" fmla="*/ 2147483647 h 488"/>
              <a:gd name="T40" fmla="*/ 2147483647 w 3904"/>
              <a:gd name="T41" fmla="*/ 2147483647 h 488"/>
              <a:gd name="T42" fmla="*/ 2147483647 w 3904"/>
              <a:gd name="T43" fmla="*/ 2147483647 h 488"/>
              <a:gd name="T44" fmla="*/ 2147483647 w 3904"/>
              <a:gd name="T45" fmla="*/ 2147483647 h 488"/>
              <a:gd name="T46" fmla="*/ 2147483647 w 3904"/>
              <a:gd name="T47" fmla="*/ 2147483647 h 488"/>
              <a:gd name="T48" fmla="*/ 2147483647 w 3904"/>
              <a:gd name="T49" fmla="*/ 2147483647 h 488"/>
              <a:gd name="T50" fmla="*/ 2147483647 w 3904"/>
              <a:gd name="T51" fmla="*/ 2147483647 h 488"/>
              <a:gd name="T52" fmla="*/ 2147483647 w 3904"/>
              <a:gd name="T53" fmla="*/ 2147483647 h 488"/>
              <a:gd name="T54" fmla="*/ 2147483647 w 3904"/>
              <a:gd name="T55" fmla="*/ 2147483647 h 488"/>
              <a:gd name="T56" fmla="*/ 2147483647 w 3904"/>
              <a:gd name="T57" fmla="*/ 2147483647 h 488"/>
              <a:gd name="T58" fmla="*/ 2147483647 w 3904"/>
              <a:gd name="T59" fmla="*/ 2147483647 h 488"/>
              <a:gd name="T60" fmla="*/ 2147483647 w 3904"/>
              <a:gd name="T61" fmla="*/ 2147483647 h 488"/>
              <a:gd name="T62" fmla="*/ 2147483647 w 3904"/>
              <a:gd name="T63" fmla="*/ 2147483647 h 488"/>
              <a:gd name="T64" fmla="*/ 2147483647 w 3904"/>
              <a:gd name="T65" fmla="*/ 2147483647 h 488"/>
              <a:gd name="T66" fmla="*/ 2147483647 w 3904"/>
              <a:gd name="T67" fmla="*/ 2147483647 h 488"/>
              <a:gd name="T68" fmla="*/ 2147483647 w 3904"/>
              <a:gd name="T69" fmla="*/ 2147483647 h 488"/>
              <a:gd name="T70" fmla="*/ 2147483647 w 3904"/>
              <a:gd name="T71" fmla="*/ 2147483647 h 488"/>
              <a:gd name="T72" fmla="*/ 2147483647 w 3904"/>
              <a:gd name="T73" fmla="*/ 2147483647 h 488"/>
              <a:gd name="T74" fmla="*/ 2147483647 w 3904"/>
              <a:gd name="T75" fmla="*/ 2147483647 h 488"/>
              <a:gd name="T76" fmla="*/ 2147483647 w 3904"/>
              <a:gd name="T77" fmla="*/ 2147483647 h 488"/>
              <a:gd name="T78" fmla="*/ 2147483647 w 3904"/>
              <a:gd name="T79" fmla="*/ 2147483647 h 488"/>
              <a:gd name="T80" fmla="*/ 2147483647 w 3904"/>
              <a:gd name="T81" fmla="*/ 2147483647 h 488"/>
              <a:gd name="T82" fmla="*/ 2147483647 w 3904"/>
              <a:gd name="T83" fmla="*/ 2147483647 h 488"/>
              <a:gd name="T84" fmla="*/ 2147483647 w 3904"/>
              <a:gd name="T85" fmla="*/ 2147483647 h 488"/>
              <a:gd name="T86" fmla="*/ 2147483647 w 3904"/>
              <a:gd name="T87" fmla="*/ 2147483647 h 488"/>
              <a:gd name="T88" fmla="*/ 2147483647 w 3904"/>
              <a:gd name="T89" fmla="*/ 2147483647 h 488"/>
              <a:gd name="T90" fmla="*/ 2147483647 w 3904"/>
              <a:gd name="T91" fmla="*/ 2147483647 h 488"/>
              <a:gd name="T92" fmla="*/ 2147483647 w 3904"/>
              <a:gd name="T93" fmla="*/ 2147483647 h 488"/>
              <a:gd name="T94" fmla="*/ 2147483647 w 3904"/>
              <a:gd name="T95" fmla="*/ 2147483647 h 488"/>
              <a:gd name="T96" fmla="*/ 2147483647 w 3904"/>
              <a:gd name="T97" fmla="*/ 2147483647 h 488"/>
              <a:gd name="T98" fmla="*/ 2147483647 w 3904"/>
              <a:gd name="T99" fmla="*/ 2147483647 h 488"/>
              <a:gd name="T100" fmla="*/ 2147483647 w 3904"/>
              <a:gd name="T101" fmla="*/ 2147483647 h 488"/>
              <a:gd name="T102" fmla="*/ 2147483647 w 3904"/>
              <a:gd name="T103" fmla="*/ 2147483647 h 488"/>
              <a:gd name="T104" fmla="*/ 2147483647 w 3904"/>
              <a:gd name="T105" fmla="*/ 2147483647 h 488"/>
              <a:gd name="T106" fmla="*/ 2147483647 w 3904"/>
              <a:gd name="T107" fmla="*/ 2147483647 h 488"/>
              <a:gd name="T108" fmla="*/ 2147483647 w 3904"/>
              <a:gd name="T109" fmla="*/ 2147483647 h 488"/>
              <a:gd name="T110" fmla="*/ 2147483647 w 3904"/>
              <a:gd name="T111" fmla="*/ 2147483647 h 488"/>
              <a:gd name="T112" fmla="*/ 2147483647 w 3904"/>
              <a:gd name="T113" fmla="*/ 2147483647 h 488"/>
              <a:gd name="T114" fmla="*/ 2147483647 w 3904"/>
              <a:gd name="T115" fmla="*/ 2147483647 h 488"/>
              <a:gd name="T116" fmla="*/ 2147483647 w 3904"/>
              <a:gd name="T117" fmla="*/ 2147483647 h 488"/>
              <a:gd name="T118" fmla="*/ 2147483647 w 3904"/>
              <a:gd name="T119" fmla="*/ 0 h 4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04"/>
              <a:gd name="T181" fmla="*/ 0 h 488"/>
              <a:gd name="T182" fmla="*/ 3904 w 3904"/>
              <a:gd name="T183" fmla="*/ 488 h 4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04" h="488">
                <a:moveTo>
                  <a:pt x="0" y="488"/>
                </a:moveTo>
                <a:lnTo>
                  <a:pt x="0" y="488"/>
                </a:lnTo>
                <a:lnTo>
                  <a:pt x="8" y="488"/>
                </a:lnTo>
                <a:lnTo>
                  <a:pt x="8" y="376"/>
                </a:lnTo>
                <a:lnTo>
                  <a:pt x="16" y="376"/>
                </a:lnTo>
                <a:lnTo>
                  <a:pt x="16" y="352"/>
                </a:lnTo>
                <a:lnTo>
                  <a:pt x="24" y="352"/>
                </a:lnTo>
                <a:lnTo>
                  <a:pt x="24" y="344"/>
                </a:lnTo>
                <a:lnTo>
                  <a:pt x="32" y="344"/>
                </a:lnTo>
                <a:lnTo>
                  <a:pt x="32" y="336"/>
                </a:lnTo>
                <a:lnTo>
                  <a:pt x="40" y="336"/>
                </a:lnTo>
                <a:lnTo>
                  <a:pt x="40" y="320"/>
                </a:lnTo>
                <a:lnTo>
                  <a:pt x="48" y="320"/>
                </a:lnTo>
                <a:lnTo>
                  <a:pt x="56" y="320"/>
                </a:lnTo>
                <a:lnTo>
                  <a:pt x="64" y="320"/>
                </a:lnTo>
                <a:lnTo>
                  <a:pt x="72" y="320"/>
                </a:lnTo>
                <a:lnTo>
                  <a:pt x="80" y="320"/>
                </a:lnTo>
                <a:lnTo>
                  <a:pt x="80" y="312"/>
                </a:lnTo>
                <a:lnTo>
                  <a:pt x="96" y="312"/>
                </a:lnTo>
                <a:lnTo>
                  <a:pt x="104" y="312"/>
                </a:lnTo>
                <a:lnTo>
                  <a:pt x="112" y="312"/>
                </a:lnTo>
                <a:lnTo>
                  <a:pt x="112" y="304"/>
                </a:lnTo>
                <a:lnTo>
                  <a:pt x="120" y="304"/>
                </a:lnTo>
                <a:lnTo>
                  <a:pt x="128" y="304"/>
                </a:lnTo>
                <a:lnTo>
                  <a:pt x="136" y="304"/>
                </a:lnTo>
                <a:lnTo>
                  <a:pt x="136" y="296"/>
                </a:lnTo>
                <a:lnTo>
                  <a:pt x="144" y="296"/>
                </a:lnTo>
                <a:lnTo>
                  <a:pt x="152" y="296"/>
                </a:lnTo>
                <a:lnTo>
                  <a:pt x="160" y="296"/>
                </a:lnTo>
                <a:lnTo>
                  <a:pt x="168" y="296"/>
                </a:lnTo>
                <a:lnTo>
                  <a:pt x="168" y="288"/>
                </a:lnTo>
                <a:lnTo>
                  <a:pt x="176" y="288"/>
                </a:lnTo>
                <a:lnTo>
                  <a:pt x="184" y="288"/>
                </a:lnTo>
                <a:lnTo>
                  <a:pt x="200" y="288"/>
                </a:lnTo>
                <a:lnTo>
                  <a:pt x="208" y="288"/>
                </a:lnTo>
                <a:lnTo>
                  <a:pt x="216" y="288"/>
                </a:lnTo>
                <a:lnTo>
                  <a:pt x="224" y="288"/>
                </a:lnTo>
                <a:lnTo>
                  <a:pt x="232" y="288"/>
                </a:lnTo>
                <a:lnTo>
                  <a:pt x="240" y="288"/>
                </a:lnTo>
                <a:lnTo>
                  <a:pt x="248" y="288"/>
                </a:lnTo>
                <a:lnTo>
                  <a:pt x="256" y="288"/>
                </a:lnTo>
                <a:lnTo>
                  <a:pt x="256" y="280"/>
                </a:lnTo>
                <a:lnTo>
                  <a:pt x="264" y="280"/>
                </a:lnTo>
                <a:lnTo>
                  <a:pt x="272" y="280"/>
                </a:lnTo>
                <a:lnTo>
                  <a:pt x="280" y="280"/>
                </a:lnTo>
                <a:lnTo>
                  <a:pt x="296" y="280"/>
                </a:lnTo>
                <a:lnTo>
                  <a:pt x="304" y="280"/>
                </a:lnTo>
                <a:lnTo>
                  <a:pt x="312" y="280"/>
                </a:lnTo>
                <a:lnTo>
                  <a:pt x="312" y="272"/>
                </a:lnTo>
                <a:lnTo>
                  <a:pt x="320" y="272"/>
                </a:lnTo>
                <a:lnTo>
                  <a:pt x="328" y="272"/>
                </a:lnTo>
                <a:lnTo>
                  <a:pt x="336" y="272"/>
                </a:lnTo>
                <a:lnTo>
                  <a:pt x="344" y="272"/>
                </a:lnTo>
                <a:lnTo>
                  <a:pt x="352" y="272"/>
                </a:lnTo>
                <a:lnTo>
                  <a:pt x="360" y="272"/>
                </a:lnTo>
                <a:lnTo>
                  <a:pt x="360" y="264"/>
                </a:lnTo>
                <a:lnTo>
                  <a:pt x="368" y="264"/>
                </a:lnTo>
                <a:lnTo>
                  <a:pt x="376" y="264"/>
                </a:lnTo>
                <a:lnTo>
                  <a:pt x="384" y="264"/>
                </a:lnTo>
                <a:lnTo>
                  <a:pt x="400" y="264"/>
                </a:lnTo>
                <a:lnTo>
                  <a:pt x="408" y="264"/>
                </a:lnTo>
                <a:lnTo>
                  <a:pt x="416" y="264"/>
                </a:lnTo>
                <a:lnTo>
                  <a:pt x="424" y="264"/>
                </a:lnTo>
                <a:lnTo>
                  <a:pt x="432" y="264"/>
                </a:lnTo>
                <a:lnTo>
                  <a:pt x="432" y="256"/>
                </a:lnTo>
                <a:lnTo>
                  <a:pt x="440" y="256"/>
                </a:lnTo>
                <a:lnTo>
                  <a:pt x="448" y="256"/>
                </a:lnTo>
                <a:lnTo>
                  <a:pt x="456" y="256"/>
                </a:lnTo>
                <a:lnTo>
                  <a:pt x="464" y="256"/>
                </a:lnTo>
                <a:lnTo>
                  <a:pt x="472" y="256"/>
                </a:lnTo>
                <a:lnTo>
                  <a:pt x="472" y="248"/>
                </a:lnTo>
                <a:lnTo>
                  <a:pt x="480" y="248"/>
                </a:lnTo>
                <a:lnTo>
                  <a:pt x="488" y="248"/>
                </a:lnTo>
                <a:lnTo>
                  <a:pt x="504" y="248"/>
                </a:lnTo>
                <a:lnTo>
                  <a:pt x="512" y="248"/>
                </a:lnTo>
                <a:lnTo>
                  <a:pt x="520" y="248"/>
                </a:lnTo>
                <a:lnTo>
                  <a:pt x="528" y="248"/>
                </a:lnTo>
                <a:lnTo>
                  <a:pt x="536" y="248"/>
                </a:lnTo>
                <a:lnTo>
                  <a:pt x="544" y="248"/>
                </a:lnTo>
                <a:lnTo>
                  <a:pt x="552" y="248"/>
                </a:lnTo>
                <a:lnTo>
                  <a:pt x="552" y="240"/>
                </a:lnTo>
                <a:lnTo>
                  <a:pt x="560" y="240"/>
                </a:lnTo>
                <a:lnTo>
                  <a:pt x="568" y="240"/>
                </a:lnTo>
                <a:lnTo>
                  <a:pt x="576" y="240"/>
                </a:lnTo>
                <a:lnTo>
                  <a:pt x="576" y="232"/>
                </a:lnTo>
                <a:lnTo>
                  <a:pt x="584" y="232"/>
                </a:lnTo>
                <a:lnTo>
                  <a:pt x="592" y="232"/>
                </a:lnTo>
                <a:lnTo>
                  <a:pt x="608" y="232"/>
                </a:lnTo>
                <a:lnTo>
                  <a:pt x="616" y="232"/>
                </a:lnTo>
                <a:lnTo>
                  <a:pt x="616" y="224"/>
                </a:lnTo>
                <a:lnTo>
                  <a:pt x="624" y="224"/>
                </a:lnTo>
                <a:lnTo>
                  <a:pt x="632" y="224"/>
                </a:lnTo>
                <a:lnTo>
                  <a:pt x="640" y="224"/>
                </a:lnTo>
                <a:lnTo>
                  <a:pt x="640" y="216"/>
                </a:lnTo>
                <a:lnTo>
                  <a:pt x="648" y="216"/>
                </a:lnTo>
                <a:lnTo>
                  <a:pt x="656" y="216"/>
                </a:lnTo>
                <a:lnTo>
                  <a:pt x="664" y="216"/>
                </a:lnTo>
                <a:lnTo>
                  <a:pt x="672" y="216"/>
                </a:lnTo>
                <a:lnTo>
                  <a:pt x="680" y="216"/>
                </a:lnTo>
                <a:lnTo>
                  <a:pt x="688" y="216"/>
                </a:lnTo>
                <a:lnTo>
                  <a:pt x="704" y="216"/>
                </a:lnTo>
                <a:lnTo>
                  <a:pt x="712" y="216"/>
                </a:lnTo>
                <a:lnTo>
                  <a:pt x="720" y="216"/>
                </a:lnTo>
                <a:lnTo>
                  <a:pt x="728" y="216"/>
                </a:lnTo>
                <a:lnTo>
                  <a:pt x="736" y="216"/>
                </a:lnTo>
                <a:lnTo>
                  <a:pt x="744" y="216"/>
                </a:lnTo>
                <a:lnTo>
                  <a:pt x="744" y="208"/>
                </a:lnTo>
                <a:lnTo>
                  <a:pt x="752" y="208"/>
                </a:lnTo>
                <a:lnTo>
                  <a:pt x="760" y="208"/>
                </a:lnTo>
                <a:lnTo>
                  <a:pt x="768" y="208"/>
                </a:lnTo>
                <a:lnTo>
                  <a:pt x="776" y="208"/>
                </a:lnTo>
                <a:lnTo>
                  <a:pt x="784" y="208"/>
                </a:lnTo>
                <a:lnTo>
                  <a:pt x="792" y="208"/>
                </a:lnTo>
                <a:lnTo>
                  <a:pt x="808" y="208"/>
                </a:lnTo>
                <a:lnTo>
                  <a:pt x="816" y="208"/>
                </a:lnTo>
                <a:lnTo>
                  <a:pt x="824" y="208"/>
                </a:lnTo>
                <a:lnTo>
                  <a:pt x="832" y="208"/>
                </a:lnTo>
                <a:lnTo>
                  <a:pt x="840" y="208"/>
                </a:lnTo>
                <a:lnTo>
                  <a:pt x="848" y="208"/>
                </a:lnTo>
                <a:lnTo>
                  <a:pt x="848" y="200"/>
                </a:lnTo>
                <a:lnTo>
                  <a:pt x="856" y="200"/>
                </a:lnTo>
                <a:lnTo>
                  <a:pt x="864" y="200"/>
                </a:lnTo>
                <a:lnTo>
                  <a:pt x="872" y="200"/>
                </a:lnTo>
                <a:lnTo>
                  <a:pt x="880" y="200"/>
                </a:lnTo>
                <a:lnTo>
                  <a:pt x="888" y="200"/>
                </a:lnTo>
                <a:lnTo>
                  <a:pt x="896" y="200"/>
                </a:lnTo>
                <a:lnTo>
                  <a:pt x="912" y="200"/>
                </a:lnTo>
                <a:lnTo>
                  <a:pt x="920" y="200"/>
                </a:lnTo>
                <a:lnTo>
                  <a:pt x="928" y="200"/>
                </a:lnTo>
                <a:lnTo>
                  <a:pt x="928" y="192"/>
                </a:lnTo>
                <a:lnTo>
                  <a:pt x="936" y="192"/>
                </a:lnTo>
                <a:lnTo>
                  <a:pt x="944" y="192"/>
                </a:lnTo>
                <a:lnTo>
                  <a:pt x="952" y="192"/>
                </a:lnTo>
                <a:lnTo>
                  <a:pt x="960" y="192"/>
                </a:lnTo>
                <a:lnTo>
                  <a:pt x="968" y="192"/>
                </a:lnTo>
                <a:lnTo>
                  <a:pt x="976" y="192"/>
                </a:lnTo>
                <a:lnTo>
                  <a:pt x="984" y="192"/>
                </a:lnTo>
                <a:lnTo>
                  <a:pt x="992" y="192"/>
                </a:lnTo>
                <a:lnTo>
                  <a:pt x="1008" y="192"/>
                </a:lnTo>
                <a:lnTo>
                  <a:pt x="1016" y="192"/>
                </a:lnTo>
                <a:lnTo>
                  <a:pt x="1024" y="192"/>
                </a:lnTo>
                <a:lnTo>
                  <a:pt x="1032" y="192"/>
                </a:lnTo>
                <a:lnTo>
                  <a:pt x="1040" y="192"/>
                </a:lnTo>
                <a:lnTo>
                  <a:pt x="1048" y="192"/>
                </a:lnTo>
                <a:lnTo>
                  <a:pt x="1056" y="192"/>
                </a:lnTo>
                <a:lnTo>
                  <a:pt x="1064" y="192"/>
                </a:lnTo>
                <a:lnTo>
                  <a:pt x="1064" y="184"/>
                </a:lnTo>
                <a:lnTo>
                  <a:pt x="1072" y="184"/>
                </a:lnTo>
                <a:lnTo>
                  <a:pt x="1080" y="184"/>
                </a:lnTo>
                <a:lnTo>
                  <a:pt x="1088" y="184"/>
                </a:lnTo>
                <a:lnTo>
                  <a:pt x="1096" y="184"/>
                </a:lnTo>
                <a:lnTo>
                  <a:pt x="1112" y="184"/>
                </a:lnTo>
                <a:lnTo>
                  <a:pt x="1120" y="184"/>
                </a:lnTo>
                <a:lnTo>
                  <a:pt x="1128" y="184"/>
                </a:lnTo>
                <a:lnTo>
                  <a:pt x="1136" y="184"/>
                </a:lnTo>
                <a:lnTo>
                  <a:pt x="1144" y="184"/>
                </a:lnTo>
                <a:lnTo>
                  <a:pt x="1144" y="176"/>
                </a:lnTo>
                <a:lnTo>
                  <a:pt x="1152" y="176"/>
                </a:lnTo>
                <a:lnTo>
                  <a:pt x="1160" y="176"/>
                </a:lnTo>
                <a:lnTo>
                  <a:pt x="1168" y="176"/>
                </a:lnTo>
                <a:lnTo>
                  <a:pt x="1176" y="176"/>
                </a:lnTo>
                <a:lnTo>
                  <a:pt x="1184" y="176"/>
                </a:lnTo>
                <a:lnTo>
                  <a:pt x="1192" y="176"/>
                </a:lnTo>
                <a:lnTo>
                  <a:pt x="1200" y="176"/>
                </a:lnTo>
                <a:lnTo>
                  <a:pt x="1216" y="176"/>
                </a:lnTo>
                <a:lnTo>
                  <a:pt x="1224" y="176"/>
                </a:lnTo>
                <a:lnTo>
                  <a:pt x="1224" y="168"/>
                </a:lnTo>
                <a:lnTo>
                  <a:pt x="1232" y="168"/>
                </a:lnTo>
                <a:lnTo>
                  <a:pt x="1240" y="168"/>
                </a:lnTo>
                <a:lnTo>
                  <a:pt x="1248" y="168"/>
                </a:lnTo>
                <a:lnTo>
                  <a:pt x="1256" y="168"/>
                </a:lnTo>
                <a:lnTo>
                  <a:pt x="1264" y="168"/>
                </a:lnTo>
                <a:lnTo>
                  <a:pt x="1272" y="168"/>
                </a:lnTo>
                <a:lnTo>
                  <a:pt x="1280" y="168"/>
                </a:lnTo>
                <a:lnTo>
                  <a:pt x="1288" y="168"/>
                </a:lnTo>
                <a:lnTo>
                  <a:pt x="1296" y="168"/>
                </a:lnTo>
                <a:lnTo>
                  <a:pt x="1296" y="160"/>
                </a:lnTo>
                <a:lnTo>
                  <a:pt x="1304" y="160"/>
                </a:lnTo>
                <a:lnTo>
                  <a:pt x="1320" y="160"/>
                </a:lnTo>
                <a:lnTo>
                  <a:pt x="1328" y="160"/>
                </a:lnTo>
                <a:lnTo>
                  <a:pt x="1336" y="160"/>
                </a:lnTo>
                <a:lnTo>
                  <a:pt x="1344" y="160"/>
                </a:lnTo>
                <a:lnTo>
                  <a:pt x="1352" y="160"/>
                </a:lnTo>
                <a:lnTo>
                  <a:pt x="1360" y="160"/>
                </a:lnTo>
                <a:lnTo>
                  <a:pt x="1368" y="160"/>
                </a:lnTo>
                <a:lnTo>
                  <a:pt x="1376" y="160"/>
                </a:lnTo>
                <a:lnTo>
                  <a:pt x="1376" y="152"/>
                </a:lnTo>
                <a:lnTo>
                  <a:pt x="1384" y="152"/>
                </a:lnTo>
                <a:lnTo>
                  <a:pt x="1392" y="152"/>
                </a:lnTo>
                <a:lnTo>
                  <a:pt x="1400" y="152"/>
                </a:lnTo>
                <a:lnTo>
                  <a:pt x="1416" y="152"/>
                </a:lnTo>
                <a:lnTo>
                  <a:pt x="1424" y="152"/>
                </a:lnTo>
                <a:lnTo>
                  <a:pt x="1424" y="144"/>
                </a:lnTo>
                <a:lnTo>
                  <a:pt x="1432" y="144"/>
                </a:lnTo>
                <a:lnTo>
                  <a:pt x="1440" y="144"/>
                </a:lnTo>
                <a:lnTo>
                  <a:pt x="1448" y="144"/>
                </a:lnTo>
                <a:lnTo>
                  <a:pt x="1456" y="144"/>
                </a:lnTo>
                <a:lnTo>
                  <a:pt x="1464" y="144"/>
                </a:lnTo>
                <a:lnTo>
                  <a:pt x="1472" y="144"/>
                </a:lnTo>
                <a:lnTo>
                  <a:pt x="1480" y="144"/>
                </a:lnTo>
                <a:lnTo>
                  <a:pt x="1488" y="144"/>
                </a:lnTo>
                <a:lnTo>
                  <a:pt x="1496" y="144"/>
                </a:lnTo>
                <a:lnTo>
                  <a:pt x="1504" y="144"/>
                </a:lnTo>
                <a:lnTo>
                  <a:pt x="1520" y="144"/>
                </a:lnTo>
                <a:lnTo>
                  <a:pt x="1528" y="144"/>
                </a:lnTo>
                <a:lnTo>
                  <a:pt x="1536" y="144"/>
                </a:lnTo>
                <a:lnTo>
                  <a:pt x="1544" y="144"/>
                </a:lnTo>
                <a:lnTo>
                  <a:pt x="1552" y="144"/>
                </a:lnTo>
                <a:lnTo>
                  <a:pt x="1560" y="144"/>
                </a:lnTo>
                <a:lnTo>
                  <a:pt x="1568" y="144"/>
                </a:lnTo>
                <a:lnTo>
                  <a:pt x="1576" y="144"/>
                </a:lnTo>
                <a:lnTo>
                  <a:pt x="1584" y="144"/>
                </a:lnTo>
                <a:lnTo>
                  <a:pt x="1592" y="144"/>
                </a:lnTo>
                <a:lnTo>
                  <a:pt x="1600" y="144"/>
                </a:lnTo>
                <a:lnTo>
                  <a:pt x="1608" y="144"/>
                </a:lnTo>
                <a:lnTo>
                  <a:pt x="1624" y="144"/>
                </a:lnTo>
                <a:lnTo>
                  <a:pt x="1632" y="144"/>
                </a:lnTo>
                <a:lnTo>
                  <a:pt x="1640" y="144"/>
                </a:lnTo>
                <a:lnTo>
                  <a:pt x="1648" y="144"/>
                </a:lnTo>
                <a:lnTo>
                  <a:pt x="1656" y="144"/>
                </a:lnTo>
                <a:lnTo>
                  <a:pt x="1664" y="144"/>
                </a:lnTo>
                <a:lnTo>
                  <a:pt x="1672" y="144"/>
                </a:lnTo>
                <a:lnTo>
                  <a:pt x="1680" y="144"/>
                </a:lnTo>
                <a:lnTo>
                  <a:pt x="1688" y="144"/>
                </a:lnTo>
                <a:lnTo>
                  <a:pt x="1696" y="144"/>
                </a:lnTo>
                <a:lnTo>
                  <a:pt x="1704" y="144"/>
                </a:lnTo>
                <a:lnTo>
                  <a:pt x="1712" y="144"/>
                </a:lnTo>
                <a:lnTo>
                  <a:pt x="1728" y="144"/>
                </a:lnTo>
                <a:lnTo>
                  <a:pt x="1736" y="144"/>
                </a:lnTo>
                <a:lnTo>
                  <a:pt x="1744" y="144"/>
                </a:lnTo>
                <a:lnTo>
                  <a:pt x="1744" y="136"/>
                </a:lnTo>
                <a:lnTo>
                  <a:pt x="1752" y="136"/>
                </a:lnTo>
                <a:lnTo>
                  <a:pt x="1760" y="136"/>
                </a:lnTo>
                <a:lnTo>
                  <a:pt x="1768" y="136"/>
                </a:lnTo>
                <a:lnTo>
                  <a:pt x="1776" y="136"/>
                </a:lnTo>
                <a:lnTo>
                  <a:pt x="1784" y="136"/>
                </a:lnTo>
                <a:lnTo>
                  <a:pt x="1792" y="136"/>
                </a:lnTo>
                <a:lnTo>
                  <a:pt x="1800" y="136"/>
                </a:lnTo>
                <a:lnTo>
                  <a:pt x="1808" y="136"/>
                </a:lnTo>
                <a:lnTo>
                  <a:pt x="1824" y="136"/>
                </a:lnTo>
                <a:lnTo>
                  <a:pt x="1832" y="136"/>
                </a:lnTo>
                <a:lnTo>
                  <a:pt x="1840" y="136"/>
                </a:lnTo>
                <a:lnTo>
                  <a:pt x="1848" y="136"/>
                </a:lnTo>
                <a:lnTo>
                  <a:pt x="1856" y="136"/>
                </a:lnTo>
                <a:lnTo>
                  <a:pt x="1864" y="136"/>
                </a:lnTo>
                <a:lnTo>
                  <a:pt x="1872" y="136"/>
                </a:lnTo>
                <a:lnTo>
                  <a:pt x="1880" y="136"/>
                </a:lnTo>
                <a:lnTo>
                  <a:pt x="1888" y="136"/>
                </a:lnTo>
                <a:lnTo>
                  <a:pt x="1896" y="136"/>
                </a:lnTo>
                <a:lnTo>
                  <a:pt x="1904" y="136"/>
                </a:lnTo>
                <a:lnTo>
                  <a:pt x="1912" y="136"/>
                </a:lnTo>
                <a:lnTo>
                  <a:pt x="1928" y="136"/>
                </a:lnTo>
                <a:lnTo>
                  <a:pt x="1936" y="136"/>
                </a:lnTo>
                <a:lnTo>
                  <a:pt x="1944" y="136"/>
                </a:lnTo>
                <a:lnTo>
                  <a:pt x="1944" y="128"/>
                </a:lnTo>
                <a:lnTo>
                  <a:pt x="1952" y="128"/>
                </a:lnTo>
                <a:lnTo>
                  <a:pt x="1960" y="128"/>
                </a:lnTo>
                <a:lnTo>
                  <a:pt x="1968" y="128"/>
                </a:lnTo>
                <a:lnTo>
                  <a:pt x="1976" y="128"/>
                </a:lnTo>
                <a:lnTo>
                  <a:pt x="1984" y="128"/>
                </a:lnTo>
                <a:lnTo>
                  <a:pt x="1992" y="128"/>
                </a:lnTo>
                <a:lnTo>
                  <a:pt x="2000" y="128"/>
                </a:lnTo>
                <a:lnTo>
                  <a:pt x="2008" y="128"/>
                </a:lnTo>
                <a:lnTo>
                  <a:pt x="2016" y="128"/>
                </a:lnTo>
                <a:lnTo>
                  <a:pt x="2032" y="128"/>
                </a:lnTo>
                <a:lnTo>
                  <a:pt x="2040" y="128"/>
                </a:lnTo>
                <a:lnTo>
                  <a:pt x="2040" y="120"/>
                </a:lnTo>
                <a:lnTo>
                  <a:pt x="2048" y="120"/>
                </a:lnTo>
                <a:lnTo>
                  <a:pt x="2056" y="120"/>
                </a:lnTo>
                <a:lnTo>
                  <a:pt x="2064" y="120"/>
                </a:lnTo>
                <a:lnTo>
                  <a:pt x="2072" y="120"/>
                </a:lnTo>
                <a:lnTo>
                  <a:pt x="2080" y="120"/>
                </a:lnTo>
                <a:lnTo>
                  <a:pt x="2088" y="120"/>
                </a:lnTo>
                <a:lnTo>
                  <a:pt x="2096" y="120"/>
                </a:lnTo>
                <a:lnTo>
                  <a:pt x="2104" y="120"/>
                </a:lnTo>
                <a:lnTo>
                  <a:pt x="2112" y="120"/>
                </a:lnTo>
                <a:lnTo>
                  <a:pt x="2120" y="120"/>
                </a:lnTo>
                <a:lnTo>
                  <a:pt x="2136" y="120"/>
                </a:lnTo>
                <a:lnTo>
                  <a:pt x="2136" y="112"/>
                </a:lnTo>
                <a:lnTo>
                  <a:pt x="2144" y="112"/>
                </a:lnTo>
                <a:lnTo>
                  <a:pt x="2152" y="112"/>
                </a:lnTo>
                <a:lnTo>
                  <a:pt x="2160" y="112"/>
                </a:lnTo>
                <a:lnTo>
                  <a:pt x="2168" y="112"/>
                </a:lnTo>
                <a:lnTo>
                  <a:pt x="2176" y="112"/>
                </a:lnTo>
                <a:lnTo>
                  <a:pt x="2184" y="112"/>
                </a:lnTo>
                <a:lnTo>
                  <a:pt x="2184" y="104"/>
                </a:lnTo>
                <a:lnTo>
                  <a:pt x="2192" y="104"/>
                </a:lnTo>
                <a:lnTo>
                  <a:pt x="2200" y="104"/>
                </a:lnTo>
                <a:lnTo>
                  <a:pt x="2208" y="104"/>
                </a:lnTo>
                <a:lnTo>
                  <a:pt x="2216" y="104"/>
                </a:lnTo>
                <a:lnTo>
                  <a:pt x="2216" y="96"/>
                </a:lnTo>
                <a:lnTo>
                  <a:pt x="2232" y="96"/>
                </a:lnTo>
                <a:lnTo>
                  <a:pt x="2240" y="96"/>
                </a:lnTo>
                <a:lnTo>
                  <a:pt x="2248" y="96"/>
                </a:lnTo>
                <a:lnTo>
                  <a:pt x="2256" y="96"/>
                </a:lnTo>
                <a:lnTo>
                  <a:pt x="2264" y="96"/>
                </a:lnTo>
                <a:lnTo>
                  <a:pt x="2272" y="96"/>
                </a:lnTo>
                <a:lnTo>
                  <a:pt x="2280" y="96"/>
                </a:lnTo>
                <a:lnTo>
                  <a:pt x="2288" y="96"/>
                </a:lnTo>
                <a:lnTo>
                  <a:pt x="2296" y="96"/>
                </a:lnTo>
                <a:lnTo>
                  <a:pt x="2304" y="96"/>
                </a:lnTo>
                <a:lnTo>
                  <a:pt x="2312" y="96"/>
                </a:lnTo>
                <a:lnTo>
                  <a:pt x="2320" y="96"/>
                </a:lnTo>
                <a:lnTo>
                  <a:pt x="2336" y="96"/>
                </a:lnTo>
                <a:lnTo>
                  <a:pt x="2344" y="96"/>
                </a:lnTo>
                <a:lnTo>
                  <a:pt x="2352" y="96"/>
                </a:lnTo>
                <a:lnTo>
                  <a:pt x="2352" y="88"/>
                </a:lnTo>
                <a:lnTo>
                  <a:pt x="2360" y="88"/>
                </a:lnTo>
                <a:lnTo>
                  <a:pt x="2368" y="88"/>
                </a:lnTo>
                <a:lnTo>
                  <a:pt x="2376" y="88"/>
                </a:lnTo>
                <a:lnTo>
                  <a:pt x="2384" y="88"/>
                </a:lnTo>
                <a:lnTo>
                  <a:pt x="2392" y="88"/>
                </a:lnTo>
                <a:lnTo>
                  <a:pt x="2400" y="88"/>
                </a:lnTo>
                <a:lnTo>
                  <a:pt x="2408" y="88"/>
                </a:lnTo>
                <a:lnTo>
                  <a:pt x="2416" y="88"/>
                </a:lnTo>
                <a:lnTo>
                  <a:pt x="2424" y="88"/>
                </a:lnTo>
                <a:lnTo>
                  <a:pt x="2440" y="88"/>
                </a:lnTo>
                <a:lnTo>
                  <a:pt x="2448" y="88"/>
                </a:lnTo>
                <a:lnTo>
                  <a:pt x="2456" y="88"/>
                </a:lnTo>
                <a:lnTo>
                  <a:pt x="2464" y="88"/>
                </a:lnTo>
                <a:lnTo>
                  <a:pt x="2472" y="88"/>
                </a:lnTo>
                <a:lnTo>
                  <a:pt x="2480" y="88"/>
                </a:lnTo>
                <a:lnTo>
                  <a:pt x="2488" y="88"/>
                </a:lnTo>
                <a:lnTo>
                  <a:pt x="2496" y="88"/>
                </a:lnTo>
                <a:lnTo>
                  <a:pt x="2504" y="88"/>
                </a:lnTo>
                <a:lnTo>
                  <a:pt x="2504" y="80"/>
                </a:lnTo>
                <a:lnTo>
                  <a:pt x="2512" y="80"/>
                </a:lnTo>
                <a:lnTo>
                  <a:pt x="2520" y="80"/>
                </a:lnTo>
                <a:lnTo>
                  <a:pt x="2528" y="80"/>
                </a:lnTo>
                <a:lnTo>
                  <a:pt x="2544" y="80"/>
                </a:lnTo>
                <a:lnTo>
                  <a:pt x="2552" y="80"/>
                </a:lnTo>
                <a:lnTo>
                  <a:pt x="2560" y="80"/>
                </a:lnTo>
                <a:lnTo>
                  <a:pt x="2568" y="80"/>
                </a:lnTo>
                <a:lnTo>
                  <a:pt x="2576" y="80"/>
                </a:lnTo>
                <a:lnTo>
                  <a:pt x="2584" y="80"/>
                </a:lnTo>
                <a:lnTo>
                  <a:pt x="2592" y="80"/>
                </a:lnTo>
                <a:lnTo>
                  <a:pt x="2600" y="80"/>
                </a:lnTo>
                <a:lnTo>
                  <a:pt x="2608" y="80"/>
                </a:lnTo>
                <a:lnTo>
                  <a:pt x="2616" y="80"/>
                </a:lnTo>
                <a:lnTo>
                  <a:pt x="2624" y="80"/>
                </a:lnTo>
                <a:lnTo>
                  <a:pt x="2640" y="80"/>
                </a:lnTo>
                <a:lnTo>
                  <a:pt x="2648" y="80"/>
                </a:lnTo>
                <a:lnTo>
                  <a:pt x="2656" y="80"/>
                </a:lnTo>
                <a:lnTo>
                  <a:pt x="2664" y="80"/>
                </a:lnTo>
                <a:lnTo>
                  <a:pt x="2672" y="80"/>
                </a:lnTo>
                <a:lnTo>
                  <a:pt x="2680" y="80"/>
                </a:lnTo>
                <a:lnTo>
                  <a:pt x="2688" y="80"/>
                </a:lnTo>
                <a:lnTo>
                  <a:pt x="2696" y="80"/>
                </a:lnTo>
                <a:lnTo>
                  <a:pt x="2704" y="80"/>
                </a:lnTo>
                <a:lnTo>
                  <a:pt x="2712" y="80"/>
                </a:lnTo>
                <a:lnTo>
                  <a:pt x="2720" y="80"/>
                </a:lnTo>
                <a:lnTo>
                  <a:pt x="2728" y="80"/>
                </a:lnTo>
                <a:lnTo>
                  <a:pt x="2744" y="80"/>
                </a:lnTo>
                <a:lnTo>
                  <a:pt x="2752" y="80"/>
                </a:lnTo>
                <a:lnTo>
                  <a:pt x="2760" y="80"/>
                </a:lnTo>
                <a:lnTo>
                  <a:pt x="2768" y="80"/>
                </a:lnTo>
                <a:lnTo>
                  <a:pt x="2776" y="80"/>
                </a:lnTo>
                <a:lnTo>
                  <a:pt x="2784" y="80"/>
                </a:lnTo>
                <a:lnTo>
                  <a:pt x="2792" y="80"/>
                </a:lnTo>
                <a:lnTo>
                  <a:pt x="2800" y="80"/>
                </a:lnTo>
                <a:lnTo>
                  <a:pt x="2800" y="72"/>
                </a:lnTo>
                <a:lnTo>
                  <a:pt x="2808" y="72"/>
                </a:lnTo>
                <a:lnTo>
                  <a:pt x="2816" y="72"/>
                </a:lnTo>
                <a:lnTo>
                  <a:pt x="2824" y="72"/>
                </a:lnTo>
                <a:lnTo>
                  <a:pt x="2832" y="72"/>
                </a:lnTo>
                <a:lnTo>
                  <a:pt x="2848" y="72"/>
                </a:lnTo>
                <a:lnTo>
                  <a:pt x="2856" y="72"/>
                </a:lnTo>
                <a:lnTo>
                  <a:pt x="2864" y="72"/>
                </a:lnTo>
                <a:lnTo>
                  <a:pt x="2872" y="72"/>
                </a:lnTo>
                <a:lnTo>
                  <a:pt x="2880" y="72"/>
                </a:lnTo>
                <a:lnTo>
                  <a:pt x="2888" y="72"/>
                </a:lnTo>
                <a:lnTo>
                  <a:pt x="2896" y="72"/>
                </a:lnTo>
                <a:lnTo>
                  <a:pt x="2904" y="72"/>
                </a:lnTo>
                <a:lnTo>
                  <a:pt x="2912" y="72"/>
                </a:lnTo>
                <a:lnTo>
                  <a:pt x="2920" y="72"/>
                </a:lnTo>
                <a:lnTo>
                  <a:pt x="2928" y="72"/>
                </a:lnTo>
                <a:lnTo>
                  <a:pt x="2936" y="72"/>
                </a:lnTo>
                <a:lnTo>
                  <a:pt x="2952" y="72"/>
                </a:lnTo>
                <a:lnTo>
                  <a:pt x="2952" y="64"/>
                </a:lnTo>
                <a:lnTo>
                  <a:pt x="2960" y="64"/>
                </a:lnTo>
                <a:lnTo>
                  <a:pt x="2968" y="64"/>
                </a:lnTo>
                <a:lnTo>
                  <a:pt x="2976" y="64"/>
                </a:lnTo>
                <a:lnTo>
                  <a:pt x="2984" y="64"/>
                </a:lnTo>
                <a:lnTo>
                  <a:pt x="2992" y="64"/>
                </a:lnTo>
                <a:lnTo>
                  <a:pt x="2992" y="56"/>
                </a:lnTo>
                <a:lnTo>
                  <a:pt x="3000" y="56"/>
                </a:lnTo>
                <a:lnTo>
                  <a:pt x="3008" y="56"/>
                </a:lnTo>
                <a:lnTo>
                  <a:pt x="3016" y="56"/>
                </a:lnTo>
                <a:lnTo>
                  <a:pt x="3024" y="56"/>
                </a:lnTo>
                <a:lnTo>
                  <a:pt x="3032" y="56"/>
                </a:lnTo>
                <a:lnTo>
                  <a:pt x="3048" y="56"/>
                </a:lnTo>
                <a:lnTo>
                  <a:pt x="3056" y="56"/>
                </a:lnTo>
                <a:lnTo>
                  <a:pt x="3064" y="56"/>
                </a:lnTo>
                <a:lnTo>
                  <a:pt x="3072" y="56"/>
                </a:lnTo>
                <a:lnTo>
                  <a:pt x="3080" y="56"/>
                </a:lnTo>
                <a:lnTo>
                  <a:pt x="3088" y="56"/>
                </a:lnTo>
                <a:lnTo>
                  <a:pt x="3096" y="56"/>
                </a:lnTo>
                <a:lnTo>
                  <a:pt x="3096" y="48"/>
                </a:lnTo>
                <a:lnTo>
                  <a:pt x="3104" y="48"/>
                </a:lnTo>
                <a:lnTo>
                  <a:pt x="3112" y="48"/>
                </a:lnTo>
                <a:lnTo>
                  <a:pt x="3120" y="48"/>
                </a:lnTo>
                <a:lnTo>
                  <a:pt x="3128" y="48"/>
                </a:lnTo>
                <a:lnTo>
                  <a:pt x="3136" y="48"/>
                </a:lnTo>
                <a:lnTo>
                  <a:pt x="3152" y="48"/>
                </a:lnTo>
                <a:lnTo>
                  <a:pt x="3160" y="48"/>
                </a:lnTo>
                <a:lnTo>
                  <a:pt x="3168" y="48"/>
                </a:lnTo>
                <a:lnTo>
                  <a:pt x="3176" y="48"/>
                </a:lnTo>
                <a:lnTo>
                  <a:pt x="3184" y="48"/>
                </a:lnTo>
                <a:lnTo>
                  <a:pt x="3192" y="48"/>
                </a:lnTo>
                <a:lnTo>
                  <a:pt x="3200" y="48"/>
                </a:lnTo>
                <a:lnTo>
                  <a:pt x="3208" y="48"/>
                </a:lnTo>
                <a:lnTo>
                  <a:pt x="3216" y="48"/>
                </a:lnTo>
                <a:lnTo>
                  <a:pt x="3224" y="48"/>
                </a:lnTo>
                <a:lnTo>
                  <a:pt x="3232" y="48"/>
                </a:lnTo>
                <a:lnTo>
                  <a:pt x="3240" y="48"/>
                </a:lnTo>
                <a:lnTo>
                  <a:pt x="3256" y="48"/>
                </a:lnTo>
                <a:lnTo>
                  <a:pt x="3264" y="48"/>
                </a:lnTo>
                <a:lnTo>
                  <a:pt x="3272" y="48"/>
                </a:lnTo>
                <a:lnTo>
                  <a:pt x="3280" y="48"/>
                </a:lnTo>
                <a:lnTo>
                  <a:pt x="3288" y="48"/>
                </a:lnTo>
                <a:lnTo>
                  <a:pt x="3296" y="48"/>
                </a:lnTo>
                <a:lnTo>
                  <a:pt x="3304" y="48"/>
                </a:lnTo>
                <a:lnTo>
                  <a:pt x="3312" y="48"/>
                </a:lnTo>
                <a:lnTo>
                  <a:pt x="3312" y="40"/>
                </a:lnTo>
                <a:lnTo>
                  <a:pt x="3320" y="40"/>
                </a:lnTo>
                <a:lnTo>
                  <a:pt x="3328" y="40"/>
                </a:lnTo>
                <a:lnTo>
                  <a:pt x="3328" y="32"/>
                </a:lnTo>
                <a:lnTo>
                  <a:pt x="3336" y="32"/>
                </a:lnTo>
                <a:lnTo>
                  <a:pt x="3344" y="32"/>
                </a:lnTo>
                <a:lnTo>
                  <a:pt x="3360" y="32"/>
                </a:lnTo>
                <a:lnTo>
                  <a:pt x="3368" y="32"/>
                </a:lnTo>
                <a:lnTo>
                  <a:pt x="3376" y="32"/>
                </a:lnTo>
                <a:lnTo>
                  <a:pt x="3384" y="32"/>
                </a:lnTo>
                <a:lnTo>
                  <a:pt x="3392" y="32"/>
                </a:lnTo>
                <a:lnTo>
                  <a:pt x="3400" y="32"/>
                </a:lnTo>
                <a:lnTo>
                  <a:pt x="3408" y="32"/>
                </a:lnTo>
                <a:lnTo>
                  <a:pt x="3416" y="32"/>
                </a:lnTo>
                <a:lnTo>
                  <a:pt x="3424" y="32"/>
                </a:lnTo>
                <a:lnTo>
                  <a:pt x="3432" y="32"/>
                </a:lnTo>
                <a:lnTo>
                  <a:pt x="3440" y="32"/>
                </a:lnTo>
                <a:lnTo>
                  <a:pt x="3456" y="32"/>
                </a:lnTo>
                <a:lnTo>
                  <a:pt x="3464" y="32"/>
                </a:lnTo>
                <a:lnTo>
                  <a:pt x="3472" y="32"/>
                </a:lnTo>
                <a:lnTo>
                  <a:pt x="3480" y="32"/>
                </a:lnTo>
                <a:lnTo>
                  <a:pt x="3488" y="32"/>
                </a:lnTo>
                <a:lnTo>
                  <a:pt x="3496" y="32"/>
                </a:lnTo>
                <a:lnTo>
                  <a:pt x="3504" y="32"/>
                </a:lnTo>
                <a:lnTo>
                  <a:pt x="3512" y="32"/>
                </a:lnTo>
                <a:lnTo>
                  <a:pt x="3520" y="32"/>
                </a:lnTo>
                <a:lnTo>
                  <a:pt x="3520" y="24"/>
                </a:lnTo>
                <a:lnTo>
                  <a:pt x="3528" y="24"/>
                </a:lnTo>
                <a:lnTo>
                  <a:pt x="3536" y="24"/>
                </a:lnTo>
                <a:lnTo>
                  <a:pt x="3544" y="24"/>
                </a:lnTo>
                <a:lnTo>
                  <a:pt x="3560" y="24"/>
                </a:lnTo>
                <a:lnTo>
                  <a:pt x="3568" y="24"/>
                </a:lnTo>
                <a:lnTo>
                  <a:pt x="3576" y="24"/>
                </a:lnTo>
                <a:lnTo>
                  <a:pt x="3584" y="24"/>
                </a:lnTo>
                <a:lnTo>
                  <a:pt x="3592" y="24"/>
                </a:lnTo>
                <a:lnTo>
                  <a:pt x="3592" y="16"/>
                </a:lnTo>
                <a:lnTo>
                  <a:pt x="3600" y="16"/>
                </a:lnTo>
                <a:lnTo>
                  <a:pt x="3608" y="16"/>
                </a:lnTo>
                <a:lnTo>
                  <a:pt x="3616" y="16"/>
                </a:lnTo>
                <a:lnTo>
                  <a:pt x="3624" y="16"/>
                </a:lnTo>
                <a:lnTo>
                  <a:pt x="3632" y="16"/>
                </a:lnTo>
                <a:lnTo>
                  <a:pt x="3640" y="16"/>
                </a:lnTo>
                <a:lnTo>
                  <a:pt x="3648" y="16"/>
                </a:lnTo>
                <a:lnTo>
                  <a:pt x="3664" y="16"/>
                </a:lnTo>
                <a:lnTo>
                  <a:pt x="3672" y="16"/>
                </a:lnTo>
                <a:lnTo>
                  <a:pt x="3680" y="16"/>
                </a:lnTo>
                <a:lnTo>
                  <a:pt x="3688" y="16"/>
                </a:lnTo>
                <a:lnTo>
                  <a:pt x="3696" y="16"/>
                </a:lnTo>
                <a:lnTo>
                  <a:pt x="3704" y="16"/>
                </a:lnTo>
                <a:lnTo>
                  <a:pt x="3712" y="16"/>
                </a:lnTo>
                <a:lnTo>
                  <a:pt x="3720" y="16"/>
                </a:lnTo>
                <a:lnTo>
                  <a:pt x="3728" y="16"/>
                </a:lnTo>
                <a:lnTo>
                  <a:pt x="3728" y="8"/>
                </a:lnTo>
                <a:lnTo>
                  <a:pt x="3736" y="8"/>
                </a:lnTo>
                <a:lnTo>
                  <a:pt x="3744" y="8"/>
                </a:lnTo>
                <a:lnTo>
                  <a:pt x="3752" y="8"/>
                </a:lnTo>
                <a:lnTo>
                  <a:pt x="3768" y="8"/>
                </a:lnTo>
                <a:lnTo>
                  <a:pt x="3776" y="8"/>
                </a:lnTo>
                <a:lnTo>
                  <a:pt x="3784" y="8"/>
                </a:lnTo>
                <a:lnTo>
                  <a:pt x="3792" y="8"/>
                </a:lnTo>
                <a:lnTo>
                  <a:pt x="3800" y="8"/>
                </a:lnTo>
                <a:lnTo>
                  <a:pt x="3808" y="8"/>
                </a:lnTo>
                <a:lnTo>
                  <a:pt x="3816" y="8"/>
                </a:lnTo>
                <a:lnTo>
                  <a:pt x="3824" y="8"/>
                </a:lnTo>
                <a:lnTo>
                  <a:pt x="3832" y="8"/>
                </a:lnTo>
                <a:lnTo>
                  <a:pt x="3840" y="8"/>
                </a:lnTo>
                <a:lnTo>
                  <a:pt x="3848" y="8"/>
                </a:lnTo>
                <a:lnTo>
                  <a:pt x="3848" y="0"/>
                </a:lnTo>
                <a:lnTo>
                  <a:pt x="3864" y="0"/>
                </a:lnTo>
                <a:lnTo>
                  <a:pt x="3872" y="0"/>
                </a:lnTo>
                <a:lnTo>
                  <a:pt x="3880" y="0"/>
                </a:lnTo>
                <a:lnTo>
                  <a:pt x="3888" y="0"/>
                </a:lnTo>
                <a:lnTo>
                  <a:pt x="3896" y="0"/>
                </a:lnTo>
                <a:lnTo>
                  <a:pt x="3904" y="0"/>
                </a:lnTo>
              </a:path>
            </a:pathLst>
          </a:custGeom>
          <a:noFill/>
          <a:ln w="6350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463" name="Rectangle 77">
            <a:extLst>
              <a:ext uri="{FF2B5EF4-FFF2-40B4-BE49-F238E27FC236}">
                <a16:creationId xmlns:a16="http://schemas.microsoft.com/office/drawing/2014/main" id="{F5B1AB49-D760-47ED-8E37-162DD68A341E}"/>
              </a:ext>
            </a:extLst>
          </p:cNvPr>
          <p:cNvSpPr>
            <a:spLocks noChangeArrowheads="1"/>
          </p:cNvSpPr>
          <p:nvPr/>
        </p:nvSpPr>
        <p:spPr bwMode="auto">
          <a:xfrm>
            <a:off x="2295114" y="6043613"/>
            <a:ext cx="8496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sz="1200" b="1">
                <a:latin typeface="Helvetica" panose="020B0604020202020204" pitchFamily="34" charset="0"/>
                <a:ea typeface="MS PGothic" panose="020B0600070205080204" pitchFamily="34" charset="-128"/>
              </a:rPr>
              <a:t>0</a:t>
            </a:r>
            <a:endParaRPr lang="en-US" altLang="en-US" sz="2400">
              <a:latin typeface="Arial" panose="020B0604020202020204" pitchFamily="34" charset="0"/>
              <a:ea typeface="MS PGothic" panose="020B0600070205080204" pitchFamily="34" charset="-128"/>
            </a:endParaRPr>
          </a:p>
        </p:txBody>
      </p:sp>
      <p:sp>
        <p:nvSpPr>
          <p:cNvPr id="60464" name="Rectangle 78">
            <a:extLst>
              <a:ext uri="{FF2B5EF4-FFF2-40B4-BE49-F238E27FC236}">
                <a16:creationId xmlns:a16="http://schemas.microsoft.com/office/drawing/2014/main" id="{AB0BA6C6-488F-4FAF-9F27-5CAB75C8AE7C}"/>
              </a:ext>
            </a:extLst>
          </p:cNvPr>
          <p:cNvSpPr>
            <a:spLocks noChangeArrowheads="1"/>
          </p:cNvSpPr>
          <p:nvPr/>
        </p:nvSpPr>
        <p:spPr bwMode="auto">
          <a:xfrm>
            <a:off x="2274888" y="4456114"/>
            <a:ext cx="127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5</a:t>
            </a:r>
            <a:endParaRPr lang="en-US" altLang="en-US">
              <a:latin typeface="Helvetica" panose="020B0604020202020204" pitchFamily="34" charset="0"/>
              <a:ea typeface="MS PGothic" panose="020B0600070205080204" pitchFamily="34" charset="-128"/>
            </a:endParaRPr>
          </a:p>
        </p:txBody>
      </p:sp>
      <p:sp>
        <p:nvSpPr>
          <p:cNvPr id="60465" name="Rectangle 79">
            <a:extLst>
              <a:ext uri="{FF2B5EF4-FFF2-40B4-BE49-F238E27FC236}">
                <a16:creationId xmlns:a16="http://schemas.microsoft.com/office/drawing/2014/main" id="{E2D73A05-48C9-4A2B-B972-249065E1AD7A}"/>
              </a:ext>
            </a:extLst>
          </p:cNvPr>
          <p:cNvSpPr>
            <a:spLocks noChangeArrowheads="1"/>
          </p:cNvSpPr>
          <p:nvPr/>
        </p:nvSpPr>
        <p:spPr bwMode="auto">
          <a:xfrm>
            <a:off x="2166938" y="2855914"/>
            <a:ext cx="254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10</a:t>
            </a:r>
            <a:endParaRPr lang="en-US" altLang="en-US">
              <a:latin typeface="Helvetica" panose="020B0604020202020204" pitchFamily="34" charset="0"/>
              <a:ea typeface="MS PGothic" panose="020B0600070205080204" pitchFamily="34" charset="-128"/>
            </a:endParaRPr>
          </a:p>
        </p:txBody>
      </p:sp>
      <p:sp>
        <p:nvSpPr>
          <p:cNvPr id="60466" name="Rectangle 80">
            <a:extLst>
              <a:ext uri="{FF2B5EF4-FFF2-40B4-BE49-F238E27FC236}">
                <a16:creationId xmlns:a16="http://schemas.microsoft.com/office/drawing/2014/main" id="{2A25E576-FF53-47E4-9F0C-EA136C22579B}"/>
              </a:ext>
            </a:extLst>
          </p:cNvPr>
          <p:cNvSpPr>
            <a:spLocks noChangeArrowheads="1"/>
          </p:cNvSpPr>
          <p:nvPr/>
        </p:nvSpPr>
        <p:spPr bwMode="auto">
          <a:xfrm>
            <a:off x="2133600" y="1295400"/>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15</a:t>
            </a:r>
            <a:endParaRPr lang="en-US" altLang="en-US">
              <a:latin typeface="Arial" panose="020B0604020202020204" pitchFamily="34" charset="0"/>
              <a:ea typeface="MS PGothic" panose="020B0600070205080204" pitchFamily="34" charset="-128"/>
            </a:endParaRPr>
          </a:p>
        </p:txBody>
      </p:sp>
      <p:sp>
        <p:nvSpPr>
          <p:cNvPr id="60467" name="Rectangle 81">
            <a:extLst>
              <a:ext uri="{FF2B5EF4-FFF2-40B4-BE49-F238E27FC236}">
                <a16:creationId xmlns:a16="http://schemas.microsoft.com/office/drawing/2014/main" id="{80532B7B-A558-44C5-9073-409C7F8A566E}"/>
              </a:ext>
            </a:extLst>
          </p:cNvPr>
          <p:cNvSpPr>
            <a:spLocks noChangeArrowheads="1"/>
          </p:cNvSpPr>
          <p:nvPr/>
        </p:nvSpPr>
        <p:spPr bwMode="auto">
          <a:xfrm>
            <a:off x="2478088" y="6221414"/>
            <a:ext cx="127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solidFill>
                  <a:schemeClr val="bg1"/>
                </a:solidFill>
                <a:latin typeface="Helvetica" panose="020B0604020202020204" pitchFamily="34" charset="0"/>
                <a:ea typeface="MS PGothic" panose="020B0600070205080204" pitchFamily="34" charset="-128"/>
              </a:rPr>
              <a:t>0</a:t>
            </a:r>
            <a:endParaRPr lang="en-US" altLang="en-US">
              <a:solidFill>
                <a:schemeClr val="bg1"/>
              </a:solidFill>
              <a:latin typeface="Arial" panose="020B0604020202020204" pitchFamily="34" charset="0"/>
              <a:ea typeface="MS PGothic" panose="020B0600070205080204" pitchFamily="34" charset="-128"/>
            </a:endParaRPr>
          </a:p>
        </p:txBody>
      </p:sp>
      <p:sp>
        <p:nvSpPr>
          <p:cNvPr id="60468" name="Rectangle 82">
            <a:extLst>
              <a:ext uri="{FF2B5EF4-FFF2-40B4-BE49-F238E27FC236}">
                <a16:creationId xmlns:a16="http://schemas.microsoft.com/office/drawing/2014/main" id="{BE55BE4E-39C1-4AA6-A656-25818C8B3216}"/>
              </a:ext>
            </a:extLst>
          </p:cNvPr>
          <p:cNvSpPr>
            <a:spLocks noChangeArrowheads="1"/>
          </p:cNvSpPr>
          <p:nvPr/>
        </p:nvSpPr>
        <p:spPr bwMode="auto">
          <a:xfrm>
            <a:off x="2819400" y="6248400"/>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30</a:t>
            </a:r>
            <a:endParaRPr lang="en-US" altLang="en-US">
              <a:latin typeface="Helvetica" panose="020B0604020202020204" pitchFamily="34" charset="0"/>
              <a:ea typeface="MS PGothic" panose="020B0600070205080204" pitchFamily="34" charset="-128"/>
            </a:endParaRPr>
          </a:p>
        </p:txBody>
      </p:sp>
      <p:sp>
        <p:nvSpPr>
          <p:cNvPr id="60469" name="Rectangle 83">
            <a:extLst>
              <a:ext uri="{FF2B5EF4-FFF2-40B4-BE49-F238E27FC236}">
                <a16:creationId xmlns:a16="http://schemas.microsoft.com/office/drawing/2014/main" id="{C14E2F34-C997-49B7-9B2F-F01966944447}"/>
              </a:ext>
            </a:extLst>
          </p:cNvPr>
          <p:cNvSpPr>
            <a:spLocks noChangeArrowheads="1"/>
          </p:cNvSpPr>
          <p:nvPr/>
        </p:nvSpPr>
        <p:spPr bwMode="auto">
          <a:xfrm>
            <a:off x="3200400" y="6248400"/>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60</a:t>
            </a:r>
            <a:endParaRPr lang="en-US" altLang="en-US">
              <a:latin typeface="Arial" panose="020B0604020202020204" pitchFamily="34" charset="0"/>
              <a:ea typeface="MS PGothic" panose="020B0600070205080204" pitchFamily="34" charset="-128"/>
            </a:endParaRPr>
          </a:p>
        </p:txBody>
      </p:sp>
      <p:sp>
        <p:nvSpPr>
          <p:cNvPr id="60470" name="Rectangle 84">
            <a:extLst>
              <a:ext uri="{FF2B5EF4-FFF2-40B4-BE49-F238E27FC236}">
                <a16:creationId xmlns:a16="http://schemas.microsoft.com/office/drawing/2014/main" id="{7425B494-C1BF-4836-ACB5-057629E17863}"/>
              </a:ext>
            </a:extLst>
          </p:cNvPr>
          <p:cNvSpPr>
            <a:spLocks noChangeArrowheads="1"/>
          </p:cNvSpPr>
          <p:nvPr/>
        </p:nvSpPr>
        <p:spPr bwMode="auto">
          <a:xfrm>
            <a:off x="3657600" y="6248400"/>
            <a:ext cx="25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90</a:t>
            </a:r>
            <a:endParaRPr lang="en-US" altLang="en-US">
              <a:latin typeface="Helvetica" panose="020B0604020202020204" pitchFamily="34" charset="0"/>
              <a:ea typeface="MS PGothic" panose="020B0600070205080204" pitchFamily="34" charset="-128"/>
            </a:endParaRPr>
          </a:p>
        </p:txBody>
      </p:sp>
      <p:sp>
        <p:nvSpPr>
          <p:cNvPr id="60471" name="Rectangle 87">
            <a:extLst>
              <a:ext uri="{FF2B5EF4-FFF2-40B4-BE49-F238E27FC236}">
                <a16:creationId xmlns:a16="http://schemas.microsoft.com/office/drawing/2014/main" id="{C9DCF2FF-76E3-4C6B-82F7-6A867CCD0169}"/>
              </a:ext>
            </a:extLst>
          </p:cNvPr>
          <p:cNvSpPr>
            <a:spLocks noChangeArrowheads="1"/>
          </p:cNvSpPr>
          <p:nvPr/>
        </p:nvSpPr>
        <p:spPr bwMode="auto">
          <a:xfrm>
            <a:off x="4826000" y="6221414"/>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180</a:t>
            </a:r>
            <a:endParaRPr lang="en-US" altLang="en-US">
              <a:latin typeface="Helvetica" panose="020B0604020202020204" pitchFamily="34" charset="0"/>
              <a:ea typeface="MS PGothic" panose="020B0600070205080204" pitchFamily="34" charset="-128"/>
            </a:endParaRPr>
          </a:p>
        </p:txBody>
      </p:sp>
      <p:sp>
        <p:nvSpPr>
          <p:cNvPr id="60472" name="Rectangle 90">
            <a:extLst>
              <a:ext uri="{FF2B5EF4-FFF2-40B4-BE49-F238E27FC236}">
                <a16:creationId xmlns:a16="http://schemas.microsoft.com/office/drawing/2014/main" id="{CCA903AF-2642-456B-AF76-D968080F0AAC}"/>
              </a:ext>
            </a:extLst>
          </p:cNvPr>
          <p:cNvSpPr>
            <a:spLocks noChangeArrowheads="1"/>
          </p:cNvSpPr>
          <p:nvPr/>
        </p:nvSpPr>
        <p:spPr bwMode="auto">
          <a:xfrm>
            <a:off x="6070600" y="6221414"/>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solidFill>
                  <a:schemeClr val="bg1"/>
                </a:solidFill>
                <a:latin typeface="Helvetica" panose="020B0604020202020204" pitchFamily="34" charset="0"/>
                <a:ea typeface="MS PGothic" panose="020B0600070205080204" pitchFamily="34" charset="-128"/>
              </a:rPr>
              <a:t>270</a:t>
            </a:r>
            <a:endParaRPr lang="en-US" altLang="en-US">
              <a:solidFill>
                <a:schemeClr val="bg1"/>
              </a:solidFill>
              <a:latin typeface="Arial" panose="020B0604020202020204" pitchFamily="34" charset="0"/>
              <a:ea typeface="MS PGothic" panose="020B0600070205080204" pitchFamily="34" charset="-128"/>
            </a:endParaRPr>
          </a:p>
        </p:txBody>
      </p:sp>
      <p:sp>
        <p:nvSpPr>
          <p:cNvPr id="60473" name="Rectangle 93">
            <a:extLst>
              <a:ext uri="{FF2B5EF4-FFF2-40B4-BE49-F238E27FC236}">
                <a16:creationId xmlns:a16="http://schemas.microsoft.com/office/drawing/2014/main" id="{0399A5EC-C828-41F3-A228-DDB9B02EC991}"/>
              </a:ext>
            </a:extLst>
          </p:cNvPr>
          <p:cNvSpPr>
            <a:spLocks noChangeArrowheads="1"/>
          </p:cNvSpPr>
          <p:nvPr/>
        </p:nvSpPr>
        <p:spPr bwMode="auto">
          <a:xfrm>
            <a:off x="7302500" y="6221414"/>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360</a:t>
            </a:r>
            <a:endParaRPr lang="en-US" altLang="en-US">
              <a:latin typeface="Arial" panose="020B0604020202020204" pitchFamily="34" charset="0"/>
              <a:ea typeface="MS PGothic" panose="020B0600070205080204" pitchFamily="34" charset="-128"/>
            </a:endParaRPr>
          </a:p>
        </p:txBody>
      </p:sp>
      <p:sp>
        <p:nvSpPr>
          <p:cNvPr id="60474" name="Rectangle 96">
            <a:extLst>
              <a:ext uri="{FF2B5EF4-FFF2-40B4-BE49-F238E27FC236}">
                <a16:creationId xmlns:a16="http://schemas.microsoft.com/office/drawing/2014/main" id="{B2BB69D5-0966-4DF1-8D39-41588761E273}"/>
              </a:ext>
            </a:extLst>
          </p:cNvPr>
          <p:cNvSpPr>
            <a:spLocks noChangeArrowheads="1"/>
          </p:cNvSpPr>
          <p:nvPr/>
        </p:nvSpPr>
        <p:spPr bwMode="auto">
          <a:xfrm>
            <a:off x="8534400" y="6248400"/>
            <a:ext cx="381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r>
              <a:rPr lang="en-US" altLang="en-US" b="1">
                <a:latin typeface="Helvetica" panose="020B0604020202020204" pitchFamily="34" charset="0"/>
                <a:ea typeface="MS PGothic" panose="020B0600070205080204" pitchFamily="34" charset="-128"/>
              </a:rPr>
              <a:t>450</a:t>
            </a:r>
            <a:endParaRPr lang="en-US" altLang="en-US">
              <a:latin typeface="Helvetica" panose="020B0604020202020204" pitchFamily="34" charset="0"/>
              <a:ea typeface="MS PGothic" panose="020B0600070205080204" pitchFamily="34" charset="-128"/>
            </a:endParaRPr>
          </a:p>
        </p:txBody>
      </p:sp>
      <p:sp>
        <p:nvSpPr>
          <p:cNvPr id="60475" name="Line 97">
            <a:extLst>
              <a:ext uri="{FF2B5EF4-FFF2-40B4-BE49-F238E27FC236}">
                <a16:creationId xmlns:a16="http://schemas.microsoft.com/office/drawing/2014/main" id="{4C8D6D84-3FD7-48EB-A597-DB8B03C21459}"/>
              </a:ext>
            </a:extLst>
          </p:cNvPr>
          <p:cNvSpPr>
            <a:spLocks noChangeShapeType="1"/>
          </p:cNvSpPr>
          <p:nvPr/>
        </p:nvSpPr>
        <p:spPr bwMode="auto">
          <a:xfrm flipV="1">
            <a:off x="2901950" y="6088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76" name="Line 98">
            <a:extLst>
              <a:ext uri="{FF2B5EF4-FFF2-40B4-BE49-F238E27FC236}">
                <a16:creationId xmlns:a16="http://schemas.microsoft.com/office/drawing/2014/main" id="{656FB1F5-F1CF-4726-BFF9-26FB8D07FBA7}"/>
              </a:ext>
            </a:extLst>
          </p:cNvPr>
          <p:cNvSpPr>
            <a:spLocks noChangeShapeType="1"/>
          </p:cNvSpPr>
          <p:nvPr/>
        </p:nvSpPr>
        <p:spPr bwMode="auto">
          <a:xfrm flipV="1">
            <a:off x="2901950" y="6049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77" name="Line 99">
            <a:extLst>
              <a:ext uri="{FF2B5EF4-FFF2-40B4-BE49-F238E27FC236}">
                <a16:creationId xmlns:a16="http://schemas.microsoft.com/office/drawing/2014/main" id="{D5373C13-B4DC-4EBA-A87B-97633F4E9C15}"/>
              </a:ext>
            </a:extLst>
          </p:cNvPr>
          <p:cNvSpPr>
            <a:spLocks noChangeShapeType="1"/>
          </p:cNvSpPr>
          <p:nvPr/>
        </p:nvSpPr>
        <p:spPr bwMode="auto">
          <a:xfrm flipV="1">
            <a:off x="2901950" y="6011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78" name="Line 100">
            <a:extLst>
              <a:ext uri="{FF2B5EF4-FFF2-40B4-BE49-F238E27FC236}">
                <a16:creationId xmlns:a16="http://schemas.microsoft.com/office/drawing/2014/main" id="{8D80E084-7110-4F17-B3C5-79FDEF0766D9}"/>
              </a:ext>
            </a:extLst>
          </p:cNvPr>
          <p:cNvSpPr>
            <a:spLocks noChangeShapeType="1"/>
          </p:cNvSpPr>
          <p:nvPr/>
        </p:nvSpPr>
        <p:spPr bwMode="auto">
          <a:xfrm flipV="1">
            <a:off x="2901950" y="5973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79" name="Line 101">
            <a:extLst>
              <a:ext uri="{FF2B5EF4-FFF2-40B4-BE49-F238E27FC236}">
                <a16:creationId xmlns:a16="http://schemas.microsoft.com/office/drawing/2014/main" id="{995AF3BE-26C7-436A-A800-EE7988635081}"/>
              </a:ext>
            </a:extLst>
          </p:cNvPr>
          <p:cNvSpPr>
            <a:spLocks noChangeShapeType="1"/>
          </p:cNvSpPr>
          <p:nvPr/>
        </p:nvSpPr>
        <p:spPr bwMode="auto">
          <a:xfrm flipV="1">
            <a:off x="2901950" y="5935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0" name="Line 102">
            <a:extLst>
              <a:ext uri="{FF2B5EF4-FFF2-40B4-BE49-F238E27FC236}">
                <a16:creationId xmlns:a16="http://schemas.microsoft.com/office/drawing/2014/main" id="{CFE2AC93-0599-4F33-991E-2D876DB22007}"/>
              </a:ext>
            </a:extLst>
          </p:cNvPr>
          <p:cNvSpPr>
            <a:spLocks noChangeShapeType="1"/>
          </p:cNvSpPr>
          <p:nvPr/>
        </p:nvSpPr>
        <p:spPr bwMode="auto">
          <a:xfrm flipV="1">
            <a:off x="2901950" y="5897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1" name="Line 103">
            <a:extLst>
              <a:ext uri="{FF2B5EF4-FFF2-40B4-BE49-F238E27FC236}">
                <a16:creationId xmlns:a16="http://schemas.microsoft.com/office/drawing/2014/main" id="{B33DF7E9-2551-4561-AE83-CE9D1535AF56}"/>
              </a:ext>
            </a:extLst>
          </p:cNvPr>
          <p:cNvSpPr>
            <a:spLocks noChangeShapeType="1"/>
          </p:cNvSpPr>
          <p:nvPr/>
        </p:nvSpPr>
        <p:spPr bwMode="auto">
          <a:xfrm flipV="1">
            <a:off x="2901950" y="5859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2" name="Line 104">
            <a:extLst>
              <a:ext uri="{FF2B5EF4-FFF2-40B4-BE49-F238E27FC236}">
                <a16:creationId xmlns:a16="http://schemas.microsoft.com/office/drawing/2014/main" id="{C6053E09-AC70-4ED3-8200-A3A9A70651CD}"/>
              </a:ext>
            </a:extLst>
          </p:cNvPr>
          <p:cNvSpPr>
            <a:spLocks noChangeShapeType="1"/>
          </p:cNvSpPr>
          <p:nvPr/>
        </p:nvSpPr>
        <p:spPr bwMode="auto">
          <a:xfrm flipV="1">
            <a:off x="2901950" y="5821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3" name="Line 105">
            <a:extLst>
              <a:ext uri="{FF2B5EF4-FFF2-40B4-BE49-F238E27FC236}">
                <a16:creationId xmlns:a16="http://schemas.microsoft.com/office/drawing/2014/main" id="{4D3DFCE0-27B3-4E36-8C73-476DF2199BE4}"/>
              </a:ext>
            </a:extLst>
          </p:cNvPr>
          <p:cNvSpPr>
            <a:spLocks noChangeShapeType="1"/>
          </p:cNvSpPr>
          <p:nvPr/>
        </p:nvSpPr>
        <p:spPr bwMode="auto">
          <a:xfrm flipV="1">
            <a:off x="2901950" y="5783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4" name="Line 106">
            <a:extLst>
              <a:ext uri="{FF2B5EF4-FFF2-40B4-BE49-F238E27FC236}">
                <a16:creationId xmlns:a16="http://schemas.microsoft.com/office/drawing/2014/main" id="{F177C80E-B8B0-49A2-B975-9274D4921562}"/>
              </a:ext>
            </a:extLst>
          </p:cNvPr>
          <p:cNvSpPr>
            <a:spLocks noChangeShapeType="1"/>
          </p:cNvSpPr>
          <p:nvPr/>
        </p:nvSpPr>
        <p:spPr bwMode="auto">
          <a:xfrm flipV="1">
            <a:off x="2901950" y="5745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5" name="Line 107">
            <a:extLst>
              <a:ext uri="{FF2B5EF4-FFF2-40B4-BE49-F238E27FC236}">
                <a16:creationId xmlns:a16="http://schemas.microsoft.com/office/drawing/2014/main" id="{FC2CD537-EBC5-4BBE-8088-9871D92C3A62}"/>
              </a:ext>
            </a:extLst>
          </p:cNvPr>
          <p:cNvSpPr>
            <a:spLocks noChangeShapeType="1"/>
          </p:cNvSpPr>
          <p:nvPr/>
        </p:nvSpPr>
        <p:spPr bwMode="auto">
          <a:xfrm flipV="1">
            <a:off x="2901950" y="5707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6" name="Line 108">
            <a:extLst>
              <a:ext uri="{FF2B5EF4-FFF2-40B4-BE49-F238E27FC236}">
                <a16:creationId xmlns:a16="http://schemas.microsoft.com/office/drawing/2014/main" id="{A1E342AB-EEFB-46E5-80DC-A8B9C2CBEB54}"/>
              </a:ext>
            </a:extLst>
          </p:cNvPr>
          <p:cNvSpPr>
            <a:spLocks noChangeShapeType="1"/>
          </p:cNvSpPr>
          <p:nvPr/>
        </p:nvSpPr>
        <p:spPr bwMode="auto">
          <a:xfrm flipV="1">
            <a:off x="2901950" y="5668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7" name="Line 109">
            <a:extLst>
              <a:ext uri="{FF2B5EF4-FFF2-40B4-BE49-F238E27FC236}">
                <a16:creationId xmlns:a16="http://schemas.microsoft.com/office/drawing/2014/main" id="{79D3D641-0230-403D-BBFD-2241D4D04CB8}"/>
              </a:ext>
            </a:extLst>
          </p:cNvPr>
          <p:cNvSpPr>
            <a:spLocks noChangeShapeType="1"/>
          </p:cNvSpPr>
          <p:nvPr/>
        </p:nvSpPr>
        <p:spPr bwMode="auto">
          <a:xfrm flipV="1">
            <a:off x="2901950" y="5630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8" name="Line 110">
            <a:extLst>
              <a:ext uri="{FF2B5EF4-FFF2-40B4-BE49-F238E27FC236}">
                <a16:creationId xmlns:a16="http://schemas.microsoft.com/office/drawing/2014/main" id="{04F70FC6-759C-4A57-9619-AB9E6EDC82BE}"/>
              </a:ext>
            </a:extLst>
          </p:cNvPr>
          <p:cNvSpPr>
            <a:spLocks noChangeShapeType="1"/>
          </p:cNvSpPr>
          <p:nvPr/>
        </p:nvSpPr>
        <p:spPr bwMode="auto">
          <a:xfrm flipV="1">
            <a:off x="2901950" y="5592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89" name="Line 111">
            <a:extLst>
              <a:ext uri="{FF2B5EF4-FFF2-40B4-BE49-F238E27FC236}">
                <a16:creationId xmlns:a16="http://schemas.microsoft.com/office/drawing/2014/main" id="{E3A26C0C-F0E0-4EDC-9115-DE2EDBB87F8B}"/>
              </a:ext>
            </a:extLst>
          </p:cNvPr>
          <p:cNvSpPr>
            <a:spLocks noChangeShapeType="1"/>
          </p:cNvSpPr>
          <p:nvPr/>
        </p:nvSpPr>
        <p:spPr bwMode="auto">
          <a:xfrm flipV="1">
            <a:off x="2901950" y="5554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0" name="Line 112">
            <a:extLst>
              <a:ext uri="{FF2B5EF4-FFF2-40B4-BE49-F238E27FC236}">
                <a16:creationId xmlns:a16="http://schemas.microsoft.com/office/drawing/2014/main" id="{AB5A9F4A-A4D8-4CDC-9AF0-A3583DBF88DF}"/>
              </a:ext>
            </a:extLst>
          </p:cNvPr>
          <p:cNvSpPr>
            <a:spLocks noChangeShapeType="1"/>
          </p:cNvSpPr>
          <p:nvPr/>
        </p:nvSpPr>
        <p:spPr bwMode="auto">
          <a:xfrm flipV="1">
            <a:off x="2901950" y="5516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1" name="Line 113">
            <a:extLst>
              <a:ext uri="{FF2B5EF4-FFF2-40B4-BE49-F238E27FC236}">
                <a16:creationId xmlns:a16="http://schemas.microsoft.com/office/drawing/2014/main" id="{9C2CE922-CFC5-4CD7-9D54-D5CD6237BB14}"/>
              </a:ext>
            </a:extLst>
          </p:cNvPr>
          <p:cNvSpPr>
            <a:spLocks noChangeShapeType="1"/>
          </p:cNvSpPr>
          <p:nvPr/>
        </p:nvSpPr>
        <p:spPr bwMode="auto">
          <a:xfrm flipV="1">
            <a:off x="2901950" y="5478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2" name="Line 114">
            <a:extLst>
              <a:ext uri="{FF2B5EF4-FFF2-40B4-BE49-F238E27FC236}">
                <a16:creationId xmlns:a16="http://schemas.microsoft.com/office/drawing/2014/main" id="{1F091560-CA7A-4F0A-8E73-0B507A426930}"/>
              </a:ext>
            </a:extLst>
          </p:cNvPr>
          <p:cNvSpPr>
            <a:spLocks noChangeShapeType="1"/>
          </p:cNvSpPr>
          <p:nvPr/>
        </p:nvSpPr>
        <p:spPr bwMode="auto">
          <a:xfrm flipV="1">
            <a:off x="2901950" y="5440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3" name="Line 115">
            <a:extLst>
              <a:ext uri="{FF2B5EF4-FFF2-40B4-BE49-F238E27FC236}">
                <a16:creationId xmlns:a16="http://schemas.microsoft.com/office/drawing/2014/main" id="{FE37F791-48D4-4154-99FB-4C14A3229BD0}"/>
              </a:ext>
            </a:extLst>
          </p:cNvPr>
          <p:cNvSpPr>
            <a:spLocks noChangeShapeType="1"/>
          </p:cNvSpPr>
          <p:nvPr/>
        </p:nvSpPr>
        <p:spPr bwMode="auto">
          <a:xfrm flipV="1">
            <a:off x="2901950" y="5402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4" name="Line 116">
            <a:extLst>
              <a:ext uri="{FF2B5EF4-FFF2-40B4-BE49-F238E27FC236}">
                <a16:creationId xmlns:a16="http://schemas.microsoft.com/office/drawing/2014/main" id="{D0928032-F5D0-4B35-BF18-4318A6974861}"/>
              </a:ext>
            </a:extLst>
          </p:cNvPr>
          <p:cNvSpPr>
            <a:spLocks noChangeShapeType="1"/>
          </p:cNvSpPr>
          <p:nvPr/>
        </p:nvSpPr>
        <p:spPr bwMode="auto">
          <a:xfrm flipV="1">
            <a:off x="2901950" y="5364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5" name="Line 117">
            <a:extLst>
              <a:ext uri="{FF2B5EF4-FFF2-40B4-BE49-F238E27FC236}">
                <a16:creationId xmlns:a16="http://schemas.microsoft.com/office/drawing/2014/main" id="{E501EAAB-5FAE-41DA-BBCB-2A77B6B3A6E8}"/>
              </a:ext>
            </a:extLst>
          </p:cNvPr>
          <p:cNvSpPr>
            <a:spLocks noChangeShapeType="1"/>
          </p:cNvSpPr>
          <p:nvPr/>
        </p:nvSpPr>
        <p:spPr bwMode="auto">
          <a:xfrm flipV="1">
            <a:off x="2901950" y="5326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6" name="Line 118">
            <a:extLst>
              <a:ext uri="{FF2B5EF4-FFF2-40B4-BE49-F238E27FC236}">
                <a16:creationId xmlns:a16="http://schemas.microsoft.com/office/drawing/2014/main" id="{941A3418-726C-435D-A872-D3C404FACD7D}"/>
              </a:ext>
            </a:extLst>
          </p:cNvPr>
          <p:cNvSpPr>
            <a:spLocks noChangeShapeType="1"/>
          </p:cNvSpPr>
          <p:nvPr/>
        </p:nvSpPr>
        <p:spPr bwMode="auto">
          <a:xfrm flipV="1">
            <a:off x="2901950" y="5287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7" name="Line 119">
            <a:extLst>
              <a:ext uri="{FF2B5EF4-FFF2-40B4-BE49-F238E27FC236}">
                <a16:creationId xmlns:a16="http://schemas.microsoft.com/office/drawing/2014/main" id="{5DCB8BAE-084D-4F9E-AC76-17A78FEA39D0}"/>
              </a:ext>
            </a:extLst>
          </p:cNvPr>
          <p:cNvSpPr>
            <a:spLocks noChangeShapeType="1"/>
          </p:cNvSpPr>
          <p:nvPr/>
        </p:nvSpPr>
        <p:spPr bwMode="auto">
          <a:xfrm flipV="1">
            <a:off x="2901950" y="5249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8" name="Line 120">
            <a:extLst>
              <a:ext uri="{FF2B5EF4-FFF2-40B4-BE49-F238E27FC236}">
                <a16:creationId xmlns:a16="http://schemas.microsoft.com/office/drawing/2014/main" id="{339B5AD0-7CFB-4438-BE32-AD5B6EF19AC2}"/>
              </a:ext>
            </a:extLst>
          </p:cNvPr>
          <p:cNvSpPr>
            <a:spLocks noChangeShapeType="1"/>
          </p:cNvSpPr>
          <p:nvPr/>
        </p:nvSpPr>
        <p:spPr bwMode="auto">
          <a:xfrm flipV="1">
            <a:off x="2901950" y="5211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499" name="Line 121">
            <a:extLst>
              <a:ext uri="{FF2B5EF4-FFF2-40B4-BE49-F238E27FC236}">
                <a16:creationId xmlns:a16="http://schemas.microsoft.com/office/drawing/2014/main" id="{6868F3FD-4DE0-4789-8891-51736F87831D}"/>
              </a:ext>
            </a:extLst>
          </p:cNvPr>
          <p:cNvSpPr>
            <a:spLocks noChangeShapeType="1"/>
          </p:cNvSpPr>
          <p:nvPr/>
        </p:nvSpPr>
        <p:spPr bwMode="auto">
          <a:xfrm flipV="1">
            <a:off x="2901950" y="5173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0" name="Line 122">
            <a:extLst>
              <a:ext uri="{FF2B5EF4-FFF2-40B4-BE49-F238E27FC236}">
                <a16:creationId xmlns:a16="http://schemas.microsoft.com/office/drawing/2014/main" id="{ECA6EE0A-6689-4AC6-B794-F651CE62485C}"/>
              </a:ext>
            </a:extLst>
          </p:cNvPr>
          <p:cNvSpPr>
            <a:spLocks noChangeShapeType="1"/>
          </p:cNvSpPr>
          <p:nvPr/>
        </p:nvSpPr>
        <p:spPr bwMode="auto">
          <a:xfrm flipV="1">
            <a:off x="2901950" y="5135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1" name="Line 123">
            <a:extLst>
              <a:ext uri="{FF2B5EF4-FFF2-40B4-BE49-F238E27FC236}">
                <a16:creationId xmlns:a16="http://schemas.microsoft.com/office/drawing/2014/main" id="{BFBD7119-5001-46FF-B211-DDEC7F15C4C7}"/>
              </a:ext>
            </a:extLst>
          </p:cNvPr>
          <p:cNvSpPr>
            <a:spLocks noChangeShapeType="1"/>
          </p:cNvSpPr>
          <p:nvPr/>
        </p:nvSpPr>
        <p:spPr bwMode="auto">
          <a:xfrm flipV="1">
            <a:off x="2901950" y="5097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2" name="Line 124">
            <a:extLst>
              <a:ext uri="{FF2B5EF4-FFF2-40B4-BE49-F238E27FC236}">
                <a16:creationId xmlns:a16="http://schemas.microsoft.com/office/drawing/2014/main" id="{43AA2560-1377-4BD6-80C2-EB8001FC9D19}"/>
              </a:ext>
            </a:extLst>
          </p:cNvPr>
          <p:cNvSpPr>
            <a:spLocks noChangeShapeType="1"/>
          </p:cNvSpPr>
          <p:nvPr/>
        </p:nvSpPr>
        <p:spPr bwMode="auto">
          <a:xfrm flipV="1">
            <a:off x="2901950" y="5059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3" name="Line 125">
            <a:extLst>
              <a:ext uri="{FF2B5EF4-FFF2-40B4-BE49-F238E27FC236}">
                <a16:creationId xmlns:a16="http://schemas.microsoft.com/office/drawing/2014/main" id="{B00217C5-948E-4843-8372-B89BE01D18D4}"/>
              </a:ext>
            </a:extLst>
          </p:cNvPr>
          <p:cNvSpPr>
            <a:spLocks noChangeShapeType="1"/>
          </p:cNvSpPr>
          <p:nvPr/>
        </p:nvSpPr>
        <p:spPr bwMode="auto">
          <a:xfrm flipV="1">
            <a:off x="2901950" y="5021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4" name="Line 126">
            <a:extLst>
              <a:ext uri="{FF2B5EF4-FFF2-40B4-BE49-F238E27FC236}">
                <a16:creationId xmlns:a16="http://schemas.microsoft.com/office/drawing/2014/main" id="{0299B3DC-6386-438E-AA59-3227D89ECAA2}"/>
              </a:ext>
            </a:extLst>
          </p:cNvPr>
          <p:cNvSpPr>
            <a:spLocks noChangeShapeType="1"/>
          </p:cNvSpPr>
          <p:nvPr/>
        </p:nvSpPr>
        <p:spPr bwMode="auto">
          <a:xfrm flipV="1">
            <a:off x="2901950" y="4983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5" name="Line 127">
            <a:extLst>
              <a:ext uri="{FF2B5EF4-FFF2-40B4-BE49-F238E27FC236}">
                <a16:creationId xmlns:a16="http://schemas.microsoft.com/office/drawing/2014/main" id="{F626FFC1-00F4-4C3D-AEBA-DA22C64DD500}"/>
              </a:ext>
            </a:extLst>
          </p:cNvPr>
          <p:cNvSpPr>
            <a:spLocks noChangeShapeType="1"/>
          </p:cNvSpPr>
          <p:nvPr/>
        </p:nvSpPr>
        <p:spPr bwMode="auto">
          <a:xfrm flipV="1">
            <a:off x="2901950" y="4945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6" name="Line 128">
            <a:extLst>
              <a:ext uri="{FF2B5EF4-FFF2-40B4-BE49-F238E27FC236}">
                <a16:creationId xmlns:a16="http://schemas.microsoft.com/office/drawing/2014/main" id="{E26D4086-BC4E-4E36-B451-B332E983F0FA}"/>
              </a:ext>
            </a:extLst>
          </p:cNvPr>
          <p:cNvSpPr>
            <a:spLocks noChangeShapeType="1"/>
          </p:cNvSpPr>
          <p:nvPr/>
        </p:nvSpPr>
        <p:spPr bwMode="auto">
          <a:xfrm flipV="1">
            <a:off x="2901950" y="4906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7" name="Line 129">
            <a:extLst>
              <a:ext uri="{FF2B5EF4-FFF2-40B4-BE49-F238E27FC236}">
                <a16:creationId xmlns:a16="http://schemas.microsoft.com/office/drawing/2014/main" id="{AAA36268-3231-4B4D-B596-7F1AF61E9761}"/>
              </a:ext>
            </a:extLst>
          </p:cNvPr>
          <p:cNvSpPr>
            <a:spLocks noChangeShapeType="1"/>
          </p:cNvSpPr>
          <p:nvPr/>
        </p:nvSpPr>
        <p:spPr bwMode="auto">
          <a:xfrm flipV="1">
            <a:off x="2901950" y="4868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8" name="Line 130">
            <a:extLst>
              <a:ext uri="{FF2B5EF4-FFF2-40B4-BE49-F238E27FC236}">
                <a16:creationId xmlns:a16="http://schemas.microsoft.com/office/drawing/2014/main" id="{8DC5C0CE-DA59-4370-BBBF-282138FC7FCC}"/>
              </a:ext>
            </a:extLst>
          </p:cNvPr>
          <p:cNvSpPr>
            <a:spLocks noChangeShapeType="1"/>
          </p:cNvSpPr>
          <p:nvPr/>
        </p:nvSpPr>
        <p:spPr bwMode="auto">
          <a:xfrm flipV="1">
            <a:off x="2901950" y="4830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09" name="Line 131">
            <a:extLst>
              <a:ext uri="{FF2B5EF4-FFF2-40B4-BE49-F238E27FC236}">
                <a16:creationId xmlns:a16="http://schemas.microsoft.com/office/drawing/2014/main" id="{FEABCA51-35BD-403E-8264-9BED30BB540B}"/>
              </a:ext>
            </a:extLst>
          </p:cNvPr>
          <p:cNvSpPr>
            <a:spLocks noChangeShapeType="1"/>
          </p:cNvSpPr>
          <p:nvPr/>
        </p:nvSpPr>
        <p:spPr bwMode="auto">
          <a:xfrm flipV="1">
            <a:off x="2901950" y="4792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0" name="Line 132">
            <a:extLst>
              <a:ext uri="{FF2B5EF4-FFF2-40B4-BE49-F238E27FC236}">
                <a16:creationId xmlns:a16="http://schemas.microsoft.com/office/drawing/2014/main" id="{1B176DB2-BAF5-4E0D-9C74-0D59DDA7E25E}"/>
              </a:ext>
            </a:extLst>
          </p:cNvPr>
          <p:cNvSpPr>
            <a:spLocks noChangeShapeType="1"/>
          </p:cNvSpPr>
          <p:nvPr/>
        </p:nvSpPr>
        <p:spPr bwMode="auto">
          <a:xfrm flipV="1">
            <a:off x="2901950" y="4754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1" name="Line 133">
            <a:extLst>
              <a:ext uri="{FF2B5EF4-FFF2-40B4-BE49-F238E27FC236}">
                <a16:creationId xmlns:a16="http://schemas.microsoft.com/office/drawing/2014/main" id="{09E72E61-5747-4455-AB94-7B71E78AD190}"/>
              </a:ext>
            </a:extLst>
          </p:cNvPr>
          <p:cNvSpPr>
            <a:spLocks noChangeShapeType="1"/>
          </p:cNvSpPr>
          <p:nvPr/>
        </p:nvSpPr>
        <p:spPr bwMode="auto">
          <a:xfrm flipV="1">
            <a:off x="2901950" y="4716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2" name="Line 134">
            <a:extLst>
              <a:ext uri="{FF2B5EF4-FFF2-40B4-BE49-F238E27FC236}">
                <a16:creationId xmlns:a16="http://schemas.microsoft.com/office/drawing/2014/main" id="{44A912DC-AE6F-4928-B3D9-7F2B52484EB2}"/>
              </a:ext>
            </a:extLst>
          </p:cNvPr>
          <p:cNvSpPr>
            <a:spLocks noChangeShapeType="1"/>
          </p:cNvSpPr>
          <p:nvPr/>
        </p:nvSpPr>
        <p:spPr bwMode="auto">
          <a:xfrm flipV="1">
            <a:off x="2901950" y="4678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3" name="Line 135">
            <a:extLst>
              <a:ext uri="{FF2B5EF4-FFF2-40B4-BE49-F238E27FC236}">
                <a16:creationId xmlns:a16="http://schemas.microsoft.com/office/drawing/2014/main" id="{08B60E99-7955-4D3A-8889-8F18FB93C9A2}"/>
              </a:ext>
            </a:extLst>
          </p:cNvPr>
          <p:cNvSpPr>
            <a:spLocks noChangeShapeType="1"/>
          </p:cNvSpPr>
          <p:nvPr/>
        </p:nvSpPr>
        <p:spPr bwMode="auto">
          <a:xfrm flipV="1">
            <a:off x="2901950" y="4640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4" name="Line 136">
            <a:extLst>
              <a:ext uri="{FF2B5EF4-FFF2-40B4-BE49-F238E27FC236}">
                <a16:creationId xmlns:a16="http://schemas.microsoft.com/office/drawing/2014/main" id="{DA720E22-E661-4FC7-A2C7-E1688820C40A}"/>
              </a:ext>
            </a:extLst>
          </p:cNvPr>
          <p:cNvSpPr>
            <a:spLocks noChangeShapeType="1"/>
          </p:cNvSpPr>
          <p:nvPr/>
        </p:nvSpPr>
        <p:spPr bwMode="auto">
          <a:xfrm flipV="1">
            <a:off x="2895600" y="4572000"/>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5" name="Line 137">
            <a:extLst>
              <a:ext uri="{FF2B5EF4-FFF2-40B4-BE49-F238E27FC236}">
                <a16:creationId xmlns:a16="http://schemas.microsoft.com/office/drawing/2014/main" id="{A1F01594-FE0B-44ED-A7FF-33B9BBA4F067}"/>
              </a:ext>
            </a:extLst>
          </p:cNvPr>
          <p:cNvSpPr>
            <a:spLocks noChangeShapeType="1"/>
          </p:cNvSpPr>
          <p:nvPr/>
        </p:nvSpPr>
        <p:spPr bwMode="auto">
          <a:xfrm flipV="1">
            <a:off x="2901950" y="4564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6" name="Line 138">
            <a:extLst>
              <a:ext uri="{FF2B5EF4-FFF2-40B4-BE49-F238E27FC236}">
                <a16:creationId xmlns:a16="http://schemas.microsoft.com/office/drawing/2014/main" id="{BB0E1F47-F105-41B4-90DD-DFC1B4171CB8}"/>
              </a:ext>
            </a:extLst>
          </p:cNvPr>
          <p:cNvSpPr>
            <a:spLocks noChangeShapeType="1"/>
          </p:cNvSpPr>
          <p:nvPr/>
        </p:nvSpPr>
        <p:spPr bwMode="auto">
          <a:xfrm flipV="1">
            <a:off x="2901950" y="4525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7" name="Line 139">
            <a:extLst>
              <a:ext uri="{FF2B5EF4-FFF2-40B4-BE49-F238E27FC236}">
                <a16:creationId xmlns:a16="http://schemas.microsoft.com/office/drawing/2014/main" id="{6AB129E4-3DA9-46A5-884D-CA9C3798B4B4}"/>
              </a:ext>
            </a:extLst>
          </p:cNvPr>
          <p:cNvSpPr>
            <a:spLocks noChangeShapeType="1"/>
          </p:cNvSpPr>
          <p:nvPr/>
        </p:nvSpPr>
        <p:spPr bwMode="auto">
          <a:xfrm flipV="1">
            <a:off x="2901950" y="4487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8" name="Line 140">
            <a:extLst>
              <a:ext uri="{FF2B5EF4-FFF2-40B4-BE49-F238E27FC236}">
                <a16:creationId xmlns:a16="http://schemas.microsoft.com/office/drawing/2014/main" id="{8690B313-53FA-4C0A-AFAE-B7A87E46C603}"/>
              </a:ext>
            </a:extLst>
          </p:cNvPr>
          <p:cNvSpPr>
            <a:spLocks noChangeShapeType="1"/>
          </p:cNvSpPr>
          <p:nvPr/>
        </p:nvSpPr>
        <p:spPr bwMode="auto">
          <a:xfrm flipV="1">
            <a:off x="2901950" y="4449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19" name="Line 141">
            <a:extLst>
              <a:ext uri="{FF2B5EF4-FFF2-40B4-BE49-F238E27FC236}">
                <a16:creationId xmlns:a16="http://schemas.microsoft.com/office/drawing/2014/main" id="{4E0A8B38-CADF-4490-B234-3CE8604E15C7}"/>
              </a:ext>
            </a:extLst>
          </p:cNvPr>
          <p:cNvSpPr>
            <a:spLocks noChangeShapeType="1"/>
          </p:cNvSpPr>
          <p:nvPr/>
        </p:nvSpPr>
        <p:spPr bwMode="auto">
          <a:xfrm flipV="1">
            <a:off x="2901950" y="4411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0" name="Line 142">
            <a:extLst>
              <a:ext uri="{FF2B5EF4-FFF2-40B4-BE49-F238E27FC236}">
                <a16:creationId xmlns:a16="http://schemas.microsoft.com/office/drawing/2014/main" id="{302556A3-1B39-4578-829D-283CC795B1B4}"/>
              </a:ext>
            </a:extLst>
          </p:cNvPr>
          <p:cNvSpPr>
            <a:spLocks noChangeShapeType="1"/>
          </p:cNvSpPr>
          <p:nvPr/>
        </p:nvSpPr>
        <p:spPr bwMode="auto">
          <a:xfrm flipV="1">
            <a:off x="2901950" y="4373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1" name="Line 143">
            <a:extLst>
              <a:ext uri="{FF2B5EF4-FFF2-40B4-BE49-F238E27FC236}">
                <a16:creationId xmlns:a16="http://schemas.microsoft.com/office/drawing/2014/main" id="{AB2C8657-0224-4BA2-8E1C-74F03B8C474E}"/>
              </a:ext>
            </a:extLst>
          </p:cNvPr>
          <p:cNvSpPr>
            <a:spLocks noChangeShapeType="1"/>
          </p:cNvSpPr>
          <p:nvPr/>
        </p:nvSpPr>
        <p:spPr bwMode="auto">
          <a:xfrm flipV="1">
            <a:off x="2901950" y="4335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2" name="Line 144">
            <a:extLst>
              <a:ext uri="{FF2B5EF4-FFF2-40B4-BE49-F238E27FC236}">
                <a16:creationId xmlns:a16="http://schemas.microsoft.com/office/drawing/2014/main" id="{6719E0A6-4D04-430F-8311-F4218B765616}"/>
              </a:ext>
            </a:extLst>
          </p:cNvPr>
          <p:cNvSpPr>
            <a:spLocks noChangeShapeType="1"/>
          </p:cNvSpPr>
          <p:nvPr/>
        </p:nvSpPr>
        <p:spPr bwMode="auto">
          <a:xfrm flipV="1">
            <a:off x="2901950" y="4297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3" name="Line 145">
            <a:extLst>
              <a:ext uri="{FF2B5EF4-FFF2-40B4-BE49-F238E27FC236}">
                <a16:creationId xmlns:a16="http://schemas.microsoft.com/office/drawing/2014/main" id="{5CBD82C9-5B9D-4718-BE4F-96328BD4A85B}"/>
              </a:ext>
            </a:extLst>
          </p:cNvPr>
          <p:cNvSpPr>
            <a:spLocks noChangeShapeType="1"/>
          </p:cNvSpPr>
          <p:nvPr/>
        </p:nvSpPr>
        <p:spPr bwMode="auto">
          <a:xfrm flipV="1">
            <a:off x="2901950" y="4259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4" name="Line 146">
            <a:extLst>
              <a:ext uri="{FF2B5EF4-FFF2-40B4-BE49-F238E27FC236}">
                <a16:creationId xmlns:a16="http://schemas.microsoft.com/office/drawing/2014/main" id="{19B2E046-61D8-481C-9124-92A15E75CF62}"/>
              </a:ext>
            </a:extLst>
          </p:cNvPr>
          <p:cNvSpPr>
            <a:spLocks noChangeShapeType="1"/>
          </p:cNvSpPr>
          <p:nvPr/>
        </p:nvSpPr>
        <p:spPr bwMode="auto">
          <a:xfrm flipV="1">
            <a:off x="2901950" y="4221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5" name="Line 147">
            <a:extLst>
              <a:ext uri="{FF2B5EF4-FFF2-40B4-BE49-F238E27FC236}">
                <a16:creationId xmlns:a16="http://schemas.microsoft.com/office/drawing/2014/main" id="{1AC23A5D-719B-44A8-A8F0-1201B1F9EB31}"/>
              </a:ext>
            </a:extLst>
          </p:cNvPr>
          <p:cNvSpPr>
            <a:spLocks noChangeShapeType="1"/>
          </p:cNvSpPr>
          <p:nvPr/>
        </p:nvSpPr>
        <p:spPr bwMode="auto">
          <a:xfrm flipV="1">
            <a:off x="2901950" y="4183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6" name="Line 148">
            <a:extLst>
              <a:ext uri="{FF2B5EF4-FFF2-40B4-BE49-F238E27FC236}">
                <a16:creationId xmlns:a16="http://schemas.microsoft.com/office/drawing/2014/main" id="{E934A832-71C0-4082-A2C2-DF494846D899}"/>
              </a:ext>
            </a:extLst>
          </p:cNvPr>
          <p:cNvSpPr>
            <a:spLocks noChangeShapeType="1"/>
          </p:cNvSpPr>
          <p:nvPr/>
        </p:nvSpPr>
        <p:spPr bwMode="auto">
          <a:xfrm flipV="1">
            <a:off x="2901950" y="4144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7" name="Line 149">
            <a:extLst>
              <a:ext uri="{FF2B5EF4-FFF2-40B4-BE49-F238E27FC236}">
                <a16:creationId xmlns:a16="http://schemas.microsoft.com/office/drawing/2014/main" id="{1496A3FB-F5E5-472E-8B8E-D87A27446F19}"/>
              </a:ext>
            </a:extLst>
          </p:cNvPr>
          <p:cNvSpPr>
            <a:spLocks noChangeShapeType="1"/>
          </p:cNvSpPr>
          <p:nvPr/>
        </p:nvSpPr>
        <p:spPr bwMode="auto">
          <a:xfrm flipV="1">
            <a:off x="2901950" y="4106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8" name="Line 150">
            <a:extLst>
              <a:ext uri="{FF2B5EF4-FFF2-40B4-BE49-F238E27FC236}">
                <a16:creationId xmlns:a16="http://schemas.microsoft.com/office/drawing/2014/main" id="{9426A4FE-B6F0-4443-9F9B-FF044090E559}"/>
              </a:ext>
            </a:extLst>
          </p:cNvPr>
          <p:cNvSpPr>
            <a:spLocks noChangeShapeType="1"/>
          </p:cNvSpPr>
          <p:nvPr/>
        </p:nvSpPr>
        <p:spPr bwMode="auto">
          <a:xfrm flipV="1">
            <a:off x="2901950" y="4068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29" name="Line 151">
            <a:extLst>
              <a:ext uri="{FF2B5EF4-FFF2-40B4-BE49-F238E27FC236}">
                <a16:creationId xmlns:a16="http://schemas.microsoft.com/office/drawing/2014/main" id="{64C0A678-C584-49BB-B8A6-323DA95BFB09}"/>
              </a:ext>
            </a:extLst>
          </p:cNvPr>
          <p:cNvSpPr>
            <a:spLocks noChangeShapeType="1"/>
          </p:cNvSpPr>
          <p:nvPr/>
        </p:nvSpPr>
        <p:spPr bwMode="auto">
          <a:xfrm flipV="1">
            <a:off x="2901950" y="4030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0" name="Line 152">
            <a:extLst>
              <a:ext uri="{FF2B5EF4-FFF2-40B4-BE49-F238E27FC236}">
                <a16:creationId xmlns:a16="http://schemas.microsoft.com/office/drawing/2014/main" id="{FBD0D321-3A78-4857-A8D9-EF52D73B59B8}"/>
              </a:ext>
            </a:extLst>
          </p:cNvPr>
          <p:cNvSpPr>
            <a:spLocks noChangeShapeType="1"/>
          </p:cNvSpPr>
          <p:nvPr/>
        </p:nvSpPr>
        <p:spPr bwMode="auto">
          <a:xfrm flipV="1">
            <a:off x="2901950" y="3992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1" name="Line 153">
            <a:extLst>
              <a:ext uri="{FF2B5EF4-FFF2-40B4-BE49-F238E27FC236}">
                <a16:creationId xmlns:a16="http://schemas.microsoft.com/office/drawing/2014/main" id="{13D2C8D8-DA70-41B5-BBD0-2CFAE95108B3}"/>
              </a:ext>
            </a:extLst>
          </p:cNvPr>
          <p:cNvSpPr>
            <a:spLocks noChangeShapeType="1"/>
          </p:cNvSpPr>
          <p:nvPr/>
        </p:nvSpPr>
        <p:spPr bwMode="auto">
          <a:xfrm flipV="1">
            <a:off x="2901950" y="3954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2" name="Line 154">
            <a:extLst>
              <a:ext uri="{FF2B5EF4-FFF2-40B4-BE49-F238E27FC236}">
                <a16:creationId xmlns:a16="http://schemas.microsoft.com/office/drawing/2014/main" id="{E47B024F-4713-4FE4-AB70-5541BD332229}"/>
              </a:ext>
            </a:extLst>
          </p:cNvPr>
          <p:cNvSpPr>
            <a:spLocks noChangeShapeType="1"/>
          </p:cNvSpPr>
          <p:nvPr/>
        </p:nvSpPr>
        <p:spPr bwMode="auto">
          <a:xfrm flipV="1">
            <a:off x="2901950" y="3916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3" name="Line 155">
            <a:extLst>
              <a:ext uri="{FF2B5EF4-FFF2-40B4-BE49-F238E27FC236}">
                <a16:creationId xmlns:a16="http://schemas.microsoft.com/office/drawing/2014/main" id="{6485D692-6339-4698-A79F-5D30FF8CEE8D}"/>
              </a:ext>
            </a:extLst>
          </p:cNvPr>
          <p:cNvSpPr>
            <a:spLocks noChangeShapeType="1"/>
          </p:cNvSpPr>
          <p:nvPr/>
        </p:nvSpPr>
        <p:spPr bwMode="auto">
          <a:xfrm flipV="1">
            <a:off x="2901950" y="3878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4" name="Line 156">
            <a:extLst>
              <a:ext uri="{FF2B5EF4-FFF2-40B4-BE49-F238E27FC236}">
                <a16:creationId xmlns:a16="http://schemas.microsoft.com/office/drawing/2014/main" id="{336ED3ED-1E99-4861-A05B-32DDA665E1BC}"/>
              </a:ext>
            </a:extLst>
          </p:cNvPr>
          <p:cNvSpPr>
            <a:spLocks noChangeShapeType="1"/>
          </p:cNvSpPr>
          <p:nvPr/>
        </p:nvSpPr>
        <p:spPr bwMode="auto">
          <a:xfrm flipV="1">
            <a:off x="2901950" y="3840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5" name="Line 157">
            <a:extLst>
              <a:ext uri="{FF2B5EF4-FFF2-40B4-BE49-F238E27FC236}">
                <a16:creationId xmlns:a16="http://schemas.microsoft.com/office/drawing/2014/main" id="{35AB3710-AF84-4A66-B4BF-10EC6AEB4939}"/>
              </a:ext>
            </a:extLst>
          </p:cNvPr>
          <p:cNvSpPr>
            <a:spLocks noChangeShapeType="1"/>
          </p:cNvSpPr>
          <p:nvPr/>
        </p:nvSpPr>
        <p:spPr bwMode="auto">
          <a:xfrm flipV="1">
            <a:off x="2901950" y="3802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6" name="Line 158">
            <a:extLst>
              <a:ext uri="{FF2B5EF4-FFF2-40B4-BE49-F238E27FC236}">
                <a16:creationId xmlns:a16="http://schemas.microsoft.com/office/drawing/2014/main" id="{DEC3973D-09FB-4DCE-A45D-36E268BAA2A1}"/>
              </a:ext>
            </a:extLst>
          </p:cNvPr>
          <p:cNvSpPr>
            <a:spLocks noChangeShapeType="1"/>
          </p:cNvSpPr>
          <p:nvPr/>
        </p:nvSpPr>
        <p:spPr bwMode="auto">
          <a:xfrm flipV="1">
            <a:off x="2901950" y="3763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7" name="Line 159">
            <a:extLst>
              <a:ext uri="{FF2B5EF4-FFF2-40B4-BE49-F238E27FC236}">
                <a16:creationId xmlns:a16="http://schemas.microsoft.com/office/drawing/2014/main" id="{FAB9EDCF-A33F-4569-B4CA-6A529EE72989}"/>
              </a:ext>
            </a:extLst>
          </p:cNvPr>
          <p:cNvSpPr>
            <a:spLocks noChangeShapeType="1"/>
          </p:cNvSpPr>
          <p:nvPr/>
        </p:nvSpPr>
        <p:spPr bwMode="auto">
          <a:xfrm flipV="1">
            <a:off x="2901950" y="3725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8" name="Line 160">
            <a:extLst>
              <a:ext uri="{FF2B5EF4-FFF2-40B4-BE49-F238E27FC236}">
                <a16:creationId xmlns:a16="http://schemas.microsoft.com/office/drawing/2014/main" id="{1AF4FD39-59EE-4691-86D6-20F9EE99693E}"/>
              </a:ext>
            </a:extLst>
          </p:cNvPr>
          <p:cNvSpPr>
            <a:spLocks noChangeShapeType="1"/>
          </p:cNvSpPr>
          <p:nvPr/>
        </p:nvSpPr>
        <p:spPr bwMode="auto">
          <a:xfrm flipV="1">
            <a:off x="2901950" y="3687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39" name="Line 161">
            <a:extLst>
              <a:ext uri="{FF2B5EF4-FFF2-40B4-BE49-F238E27FC236}">
                <a16:creationId xmlns:a16="http://schemas.microsoft.com/office/drawing/2014/main" id="{603398FE-7C3C-4A63-8C22-C7634A34CD3F}"/>
              </a:ext>
            </a:extLst>
          </p:cNvPr>
          <p:cNvSpPr>
            <a:spLocks noChangeShapeType="1"/>
          </p:cNvSpPr>
          <p:nvPr/>
        </p:nvSpPr>
        <p:spPr bwMode="auto">
          <a:xfrm flipV="1">
            <a:off x="2901950" y="3649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0" name="Line 162">
            <a:extLst>
              <a:ext uri="{FF2B5EF4-FFF2-40B4-BE49-F238E27FC236}">
                <a16:creationId xmlns:a16="http://schemas.microsoft.com/office/drawing/2014/main" id="{6A080981-FF12-4DF9-9E8F-9A84AE112092}"/>
              </a:ext>
            </a:extLst>
          </p:cNvPr>
          <p:cNvSpPr>
            <a:spLocks noChangeShapeType="1"/>
          </p:cNvSpPr>
          <p:nvPr/>
        </p:nvSpPr>
        <p:spPr bwMode="auto">
          <a:xfrm flipV="1">
            <a:off x="2901950" y="3611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1" name="Line 163">
            <a:extLst>
              <a:ext uri="{FF2B5EF4-FFF2-40B4-BE49-F238E27FC236}">
                <a16:creationId xmlns:a16="http://schemas.microsoft.com/office/drawing/2014/main" id="{99EA317B-C5DD-42C1-A6AB-EA8DEA3A23DC}"/>
              </a:ext>
            </a:extLst>
          </p:cNvPr>
          <p:cNvSpPr>
            <a:spLocks noChangeShapeType="1"/>
          </p:cNvSpPr>
          <p:nvPr/>
        </p:nvSpPr>
        <p:spPr bwMode="auto">
          <a:xfrm flipV="1">
            <a:off x="2901950" y="3573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2" name="Line 164">
            <a:extLst>
              <a:ext uri="{FF2B5EF4-FFF2-40B4-BE49-F238E27FC236}">
                <a16:creationId xmlns:a16="http://schemas.microsoft.com/office/drawing/2014/main" id="{AD18A86F-C6FE-4AE9-BCE4-524B7B777FE0}"/>
              </a:ext>
            </a:extLst>
          </p:cNvPr>
          <p:cNvSpPr>
            <a:spLocks noChangeShapeType="1"/>
          </p:cNvSpPr>
          <p:nvPr/>
        </p:nvSpPr>
        <p:spPr bwMode="auto">
          <a:xfrm flipV="1">
            <a:off x="2901950" y="3535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3" name="Line 165">
            <a:extLst>
              <a:ext uri="{FF2B5EF4-FFF2-40B4-BE49-F238E27FC236}">
                <a16:creationId xmlns:a16="http://schemas.microsoft.com/office/drawing/2014/main" id="{50BE0AB5-ADF2-4DCB-B1A1-A8A71FED95B1}"/>
              </a:ext>
            </a:extLst>
          </p:cNvPr>
          <p:cNvSpPr>
            <a:spLocks noChangeShapeType="1"/>
          </p:cNvSpPr>
          <p:nvPr/>
        </p:nvSpPr>
        <p:spPr bwMode="auto">
          <a:xfrm flipV="1">
            <a:off x="2901950" y="3497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4" name="Line 166">
            <a:extLst>
              <a:ext uri="{FF2B5EF4-FFF2-40B4-BE49-F238E27FC236}">
                <a16:creationId xmlns:a16="http://schemas.microsoft.com/office/drawing/2014/main" id="{4056A7B8-2F17-4691-948D-61B47F8B8489}"/>
              </a:ext>
            </a:extLst>
          </p:cNvPr>
          <p:cNvSpPr>
            <a:spLocks noChangeShapeType="1"/>
          </p:cNvSpPr>
          <p:nvPr/>
        </p:nvSpPr>
        <p:spPr bwMode="auto">
          <a:xfrm flipV="1">
            <a:off x="2901950" y="3459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5" name="Line 167">
            <a:extLst>
              <a:ext uri="{FF2B5EF4-FFF2-40B4-BE49-F238E27FC236}">
                <a16:creationId xmlns:a16="http://schemas.microsoft.com/office/drawing/2014/main" id="{074C6FD4-5E44-4F22-977E-1BDA89398C00}"/>
              </a:ext>
            </a:extLst>
          </p:cNvPr>
          <p:cNvSpPr>
            <a:spLocks noChangeShapeType="1"/>
          </p:cNvSpPr>
          <p:nvPr/>
        </p:nvSpPr>
        <p:spPr bwMode="auto">
          <a:xfrm flipV="1">
            <a:off x="2901950" y="3421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6" name="Line 168">
            <a:extLst>
              <a:ext uri="{FF2B5EF4-FFF2-40B4-BE49-F238E27FC236}">
                <a16:creationId xmlns:a16="http://schemas.microsoft.com/office/drawing/2014/main" id="{49FBA4FF-E300-42FD-B736-A8E4CFF30F66}"/>
              </a:ext>
            </a:extLst>
          </p:cNvPr>
          <p:cNvSpPr>
            <a:spLocks noChangeShapeType="1"/>
          </p:cNvSpPr>
          <p:nvPr/>
        </p:nvSpPr>
        <p:spPr bwMode="auto">
          <a:xfrm flipV="1">
            <a:off x="2901950" y="3382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7" name="Line 169">
            <a:extLst>
              <a:ext uri="{FF2B5EF4-FFF2-40B4-BE49-F238E27FC236}">
                <a16:creationId xmlns:a16="http://schemas.microsoft.com/office/drawing/2014/main" id="{DC0C93BB-284A-4018-AD1D-0E45FA5D693F}"/>
              </a:ext>
            </a:extLst>
          </p:cNvPr>
          <p:cNvSpPr>
            <a:spLocks noChangeShapeType="1"/>
          </p:cNvSpPr>
          <p:nvPr/>
        </p:nvSpPr>
        <p:spPr bwMode="auto">
          <a:xfrm flipV="1">
            <a:off x="2901950" y="3344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8" name="Line 170">
            <a:extLst>
              <a:ext uri="{FF2B5EF4-FFF2-40B4-BE49-F238E27FC236}">
                <a16:creationId xmlns:a16="http://schemas.microsoft.com/office/drawing/2014/main" id="{8ECC9973-5D2C-4887-892A-43EBDD614EC0}"/>
              </a:ext>
            </a:extLst>
          </p:cNvPr>
          <p:cNvSpPr>
            <a:spLocks noChangeShapeType="1"/>
          </p:cNvSpPr>
          <p:nvPr/>
        </p:nvSpPr>
        <p:spPr bwMode="auto">
          <a:xfrm flipV="1">
            <a:off x="2901950" y="3306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49" name="Line 171">
            <a:extLst>
              <a:ext uri="{FF2B5EF4-FFF2-40B4-BE49-F238E27FC236}">
                <a16:creationId xmlns:a16="http://schemas.microsoft.com/office/drawing/2014/main" id="{69AA1401-56DB-4C23-A5B4-EE11D9FCD8F1}"/>
              </a:ext>
            </a:extLst>
          </p:cNvPr>
          <p:cNvSpPr>
            <a:spLocks noChangeShapeType="1"/>
          </p:cNvSpPr>
          <p:nvPr/>
        </p:nvSpPr>
        <p:spPr bwMode="auto">
          <a:xfrm flipV="1">
            <a:off x="2901950" y="3268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0" name="Line 172">
            <a:extLst>
              <a:ext uri="{FF2B5EF4-FFF2-40B4-BE49-F238E27FC236}">
                <a16:creationId xmlns:a16="http://schemas.microsoft.com/office/drawing/2014/main" id="{865EDE4F-C4F1-4D2C-8EC5-090593B40AEE}"/>
              </a:ext>
            </a:extLst>
          </p:cNvPr>
          <p:cNvSpPr>
            <a:spLocks noChangeShapeType="1"/>
          </p:cNvSpPr>
          <p:nvPr/>
        </p:nvSpPr>
        <p:spPr bwMode="auto">
          <a:xfrm flipV="1">
            <a:off x="2901950" y="3230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1" name="Line 173">
            <a:extLst>
              <a:ext uri="{FF2B5EF4-FFF2-40B4-BE49-F238E27FC236}">
                <a16:creationId xmlns:a16="http://schemas.microsoft.com/office/drawing/2014/main" id="{B4379025-A733-4CCA-BE6A-C7C4B52D7602}"/>
              </a:ext>
            </a:extLst>
          </p:cNvPr>
          <p:cNvSpPr>
            <a:spLocks noChangeShapeType="1"/>
          </p:cNvSpPr>
          <p:nvPr/>
        </p:nvSpPr>
        <p:spPr bwMode="auto">
          <a:xfrm flipV="1">
            <a:off x="2901950" y="3192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2" name="Line 174">
            <a:extLst>
              <a:ext uri="{FF2B5EF4-FFF2-40B4-BE49-F238E27FC236}">
                <a16:creationId xmlns:a16="http://schemas.microsoft.com/office/drawing/2014/main" id="{CB0B647D-6D0A-4DC3-8630-147E4B0A9425}"/>
              </a:ext>
            </a:extLst>
          </p:cNvPr>
          <p:cNvSpPr>
            <a:spLocks noChangeShapeType="1"/>
          </p:cNvSpPr>
          <p:nvPr/>
        </p:nvSpPr>
        <p:spPr bwMode="auto">
          <a:xfrm flipV="1">
            <a:off x="2901950" y="3154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3" name="Line 175">
            <a:extLst>
              <a:ext uri="{FF2B5EF4-FFF2-40B4-BE49-F238E27FC236}">
                <a16:creationId xmlns:a16="http://schemas.microsoft.com/office/drawing/2014/main" id="{A9EF8776-BD71-46CA-801A-6F7CA2B8D09B}"/>
              </a:ext>
            </a:extLst>
          </p:cNvPr>
          <p:cNvSpPr>
            <a:spLocks noChangeShapeType="1"/>
          </p:cNvSpPr>
          <p:nvPr/>
        </p:nvSpPr>
        <p:spPr bwMode="auto">
          <a:xfrm flipV="1">
            <a:off x="2901950" y="3116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4" name="Line 176">
            <a:extLst>
              <a:ext uri="{FF2B5EF4-FFF2-40B4-BE49-F238E27FC236}">
                <a16:creationId xmlns:a16="http://schemas.microsoft.com/office/drawing/2014/main" id="{F86B0CAA-9A26-4BA9-A421-580DBE242D72}"/>
              </a:ext>
            </a:extLst>
          </p:cNvPr>
          <p:cNvSpPr>
            <a:spLocks noChangeShapeType="1"/>
          </p:cNvSpPr>
          <p:nvPr/>
        </p:nvSpPr>
        <p:spPr bwMode="auto">
          <a:xfrm flipV="1">
            <a:off x="2901950" y="3078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5" name="Line 177">
            <a:extLst>
              <a:ext uri="{FF2B5EF4-FFF2-40B4-BE49-F238E27FC236}">
                <a16:creationId xmlns:a16="http://schemas.microsoft.com/office/drawing/2014/main" id="{A626E9F9-782F-401C-AA86-3A628721021A}"/>
              </a:ext>
            </a:extLst>
          </p:cNvPr>
          <p:cNvSpPr>
            <a:spLocks noChangeShapeType="1"/>
          </p:cNvSpPr>
          <p:nvPr/>
        </p:nvSpPr>
        <p:spPr bwMode="auto">
          <a:xfrm flipV="1">
            <a:off x="2901950" y="3040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6" name="Line 178">
            <a:extLst>
              <a:ext uri="{FF2B5EF4-FFF2-40B4-BE49-F238E27FC236}">
                <a16:creationId xmlns:a16="http://schemas.microsoft.com/office/drawing/2014/main" id="{3EB4F962-05C4-48B9-9980-8188D64FE44B}"/>
              </a:ext>
            </a:extLst>
          </p:cNvPr>
          <p:cNvSpPr>
            <a:spLocks noChangeShapeType="1"/>
          </p:cNvSpPr>
          <p:nvPr/>
        </p:nvSpPr>
        <p:spPr bwMode="auto">
          <a:xfrm flipV="1">
            <a:off x="2901950" y="3001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7" name="Line 179">
            <a:extLst>
              <a:ext uri="{FF2B5EF4-FFF2-40B4-BE49-F238E27FC236}">
                <a16:creationId xmlns:a16="http://schemas.microsoft.com/office/drawing/2014/main" id="{B5AAEFB6-E045-4DDE-988A-3E3E92720CA9}"/>
              </a:ext>
            </a:extLst>
          </p:cNvPr>
          <p:cNvSpPr>
            <a:spLocks noChangeShapeType="1"/>
          </p:cNvSpPr>
          <p:nvPr/>
        </p:nvSpPr>
        <p:spPr bwMode="auto">
          <a:xfrm flipV="1">
            <a:off x="2901950" y="2963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8" name="Line 180">
            <a:extLst>
              <a:ext uri="{FF2B5EF4-FFF2-40B4-BE49-F238E27FC236}">
                <a16:creationId xmlns:a16="http://schemas.microsoft.com/office/drawing/2014/main" id="{E985A3FA-4859-4AA1-8086-CC219E6D16E5}"/>
              </a:ext>
            </a:extLst>
          </p:cNvPr>
          <p:cNvSpPr>
            <a:spLocks noChangeShapeType="1"/>
          </p:cNvSpPr>
          <p:nvPr/>
        </p:nvSpPr>
        <p:spPr bwMode="auto">
          <a:xfrm flipV="1">
            <a:off x="2901950" y="2925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59" name="Line 181">
            <a:extLst>
              <a:ext uri="{FF2B5EF4-FFF2-40B4-BE49-F238E27FC236}">
                <a16:creationId xmlns:a16="http://schemas.microsoft.com/office/drawing/2014/main" id="{B12BCCEF-32E9-48F3-9CB5-9426748BDF36}"/>
              </a:ext>
            </a:extLst>
          </p:cNvPr>
          <p:cNvSpPr>
            <a:spLocks noChangeShapeType="1"/>
          </p:cNvSpPr>
          <p:nvPr/>
        </p:nvSpPr>
        <p:spPr bwMode="auto">
          <a:xfrm flipV="1">
            <a:off x="2901950" y="2887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0" name="Line 182">
            <a:extLst>
              <a:ext uri="{FF2B5EF4-FFF2-40B4-BE49-F238E27FC236}">
                <a16:creationId xmlns:a16="http://schemas.microsoft.com/office/drawing/2014/main" id="{88DDC04A-3F7F-4C12-800A-73C83612968F}"/>
              </a:ext>
            </a:extLst>
          </p:cNvPr>
          <p:cNvSpPr>
            <a:spLocks noChangeShapeType="1"/>
          </p:cNvSpPr>
          <p:nvPr/>
        </p:nvSpPr>
        <p:spPr bwMode="auto">
          <a:xfrm flipV="1">
            <a:off x="2901950" y="2849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1" name="Line 183">
            <a:extLst>
              <a:ext uri="{FF2B5EF4-FFF2-40B4-BE49-F238E27FC236}">
                <a16:creationId xmlns:a16="http://schemas.microsoft.com/office/drawing/2014/main" id="{0BF59F3E-D9D2-43B8-963D-C7FEA0F3F25C}"/>
              </a:ext>
            </a:extLst>
          </p:cNvPr>
          <p:cNvSpPr>
            <a:spLocks noChangeShapeType="1"/>
          </p:cNvSpPr>
          <p:nvPr/>
        </p:nvSpPr>
        <p:spPr bwMode="auto">
          <a:xfrm flipV="1">
            <a:off x="2901950" y="2811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2" name="Line 184">
            <a:extLst>
              <a:ext uri="{FF2B5EF4-FFF2-40B4-BE49-F238E27FC236}">
                <a16:creationId xmlns:a16="http://schemas.microsoft.com/office/drawing/2014/main" id="{A514D80E-B14C-4118-B9FF-46C95F14B758}"/>
              </a:ext>
            </a:extLst>
          </p:cNvPr>
          <p:cNvSpPr>
            <a:spLocks noChangeShapeType="1"/>
          </p:cNvSpPr>
          <p:nvPr/>
        </p:nvSpPr>
        <p:spPr bwMode="auto">
          <a:xfrm flipV="1">
            <a:off x="2901950" y="2773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3" name="Line 185">
            <a:extLst>
              <a:ext uri="{FF2B5EF4-FFF2-40B4-BE49-F238E27FC236}">
                <a16:creationId xmlns:a16="http://schemas.microsoft.com/office/drawing/2014/main" id="{2ED34187-3239-44CE-8EE8-103B9A7FD22E}"/>
              </a:ext>
            </a:extLst>
          </p:cNvPr>
          <p:cNvSpPr>
            <a:spLocks noChangeShapeType="1"/>
          </p:cNvSpPr>
          <p:nvPr/>
        </p:nvSpPr>
        <p:spPr bwMode="auto">
          <a:xfrm flipV="1">
            <a:off x="2901950" y="2735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4" name="Line 186">
            <a:extLst>
              <a:ext uri="{FF2B5EF4-FFF2-40B4-BE49-F238E27FC236}">
                <a16:creationId xmlns:a16="http://schemas.microsoft.com/office/drawing/2014/main" id="{5314F081-372D-4E19-AC03-12B2A72804BB}"/>
              </a:ext>
            </a:extLst>
          </p:cNvPr>
          <p:cNvSpPr>
            <a:spLocks noChangeShapeType="1"/>
          </p:cNvSpPr>
          <p:nvPr/>
        </p:nvSpPr>
        <p:spPr bwMode="auto">
          <a:xfrm flipV="1">
            <a:off x="2901950" y="2697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5" name="Line 187">
            <a:extLst>
              <a:ext uri="{FF2B5EF4-FFF2-40B4-BE49-F238E27FC236}">
                <a16:creationId xmlns:a16="http://schemas.microsoft.com/office/drawing/2014/main" id="{1FCC498E-9997-4228-A10F-27E265F7C253}"/>
              </a:ext>
            </a:extLst>
          </p:cNvPr>
          <p:cNvSpPr>
            <a:spLocks noChangeShapeType="1"/>
          </p:cNvSpPr>
          <p:nvPr/>
        </p:nvSpPr>
        <p:spPr bwMode="auto">
          <a:xfrm flipV="1">
            <a:off x="2901950" y="2659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6" name="Line 188">
            <a:extLst>
              <a:ext uri="{FF2B5EF4-FFF2-40B4-BE49-F238E27FC236}">
                <a16:creationId xmlns:a16="http://schemas.microsoft.com/office/drawing/2014/main" id="{9D99A174-E3CA-48C0-82B2-534F2B86317D}"/>
              </a:ext>
            </a:extLst>
          </p:cNvPr>
          <p:cNvSpPr>
            <a:spLocks noChangeShapeType="1"/>
          </p:cNvSpPr>
          <p:nvPr/>
        </p:nvSpPr>
        <p:spPr bwMode="auto">
          <a:xfrm flipV="1">
            <a:off x="2901950" y="2620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7" name="Line 189">
            <a:extLst>
              <a:ext uri="{FF2B5EF4-FFF2-40B4-BE49-F238E27FC236}">
                <a16:creationId xmlns:a16="http://schemas.microsoft.com/office/drawing/2014/main" id="{8F3F9EF0-6927-4FF8-8E3F-4E1CF017001B}"/>
              </a:ext>
            </a:extLst>
          </p:cNvPr>
          <p:cNvSpPr>
            <a:spLocks noChangeShapeType="1"/>
          </p:cNvSpPr>
          <p:nvPr/>
        </p:nvSpPr>
        <p:spPr bwMode="auto">
          <a:xfrm flipV="1">
            <a:off x="2901950" y="2582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8" name="Line 190">
            <a:extLst>
              <a:ext uri="{FF2B5EF4-FFF2-40B4-BE49-F238E27FC236}">
                <a16:creationId xmlns:a16="http://schemas.microsoft.com/office/drawing/2014/main" id="{57656849-FD25-4BC0-AEF3-C4320B69587F}"/>
              </a:ext>
            </a:extLst>
          </p:cNvPr>
          <p:cNvSpPr>
            <a:spLocks noChangeShapeType="1"/>
          </p:cNvSpPr>
          <p:nvPr/>
        </p:nvSpPr>
        <p:spPr bwMode="auto">
          <a:xfrm flipV="1">
            <a:off x="2901950" y="2544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69" name="Line 191">
            <a:extLst>
              <a:ext uri="{FF2B5EF4-FFF2-40B4-BE49-F238E27FC236}">
                <a16:creationId xmlns:a16="http://schemas.microsoft.com/office/drawing/2014/main" id="{5DEB29F7-9725-4E7B-B96B-A6FF6BE8A0DC}"/>
              </a:ext>
            </a:extLst>
          </p:cNvPr>
          <p:cNvSpPr>
            <a:spLocks noChangeShapeType="1"/>
          </p:cNvSpPr>
          <p:nvPr/>
        </p:nvSpPr>
        <p:spPr bwMode="auto">
          <a:xfrm flipV="1">
            <a:off x="2901950" y="2506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0" name="Line 192">
            <a:extLst>
              <a:ext uri="{FF2B5EF4-FFF2-40B4-BE49-F238E27FC236}">
                <a16:creationId xmlns:a16="http://schemas.microsoft.com/office/drawing/2014/main" id="{509E9D4F-971F-4974-A501-F931C6754CBC}"/>
              </a:ext>
            </a:extLst>
          </p:cNvPr>
          <p:cNvSpPr>
            <a:spLocks noChangeShapeType="1"/>
          </p:cNvSpPr>
          <p:nvPr/>
        </p:nvSpPr>
        <p:spPr bwMode="auto">
          <a:xfrm flipV="1">
            <a:off x="2901950" y="2468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1" name="Line 193">
            <a:extLst>
              <a:ext uri="{FF2B5EF4-FFF2-40B4-BE49-F238E27FC236}">
                <a16:creationId xmlns:a16="http://schemas.microsoft.com/office/drawing/2014/main" id="{A09285DA-EC8C-4E39-84EF-083DFECF17C0}"/>
              </a:ext>
            </a:extLst>
          </p:cNvPr>
          <p:cNvSpPr>
            <a:spLocks noChangeShapeType="1"/>
          </p:cNvSpPr>
          <p:nvPr/>
        </p:nvSpPr>
        <p:spPr bwMode="auto">
          <a:xfrm flipV="1">
            <a:off x="2901950" y="2430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2" name="Line 194">
            <a:extLst>
              <a:ext uri="{FF2B5EF4-FFF2-40B4-BE49-F238E27FC236}">
                <a16:creationId xmlns:a16="http://schemas.microsoft.com/office/drawing/2014/main" id="{DE74AB37-448D-4C18-9EC2-F417DEE0CD51}"/>
              </a:ext>
            </a:extLst>
          </p:cNvPr>
          <p:cNvSpPr>
            <a:spLocks noChangeShapeType="1"/>
          </p:cNvSpPr>
          <p:nvPr/>
        </p:nvSpPr>
        <p:spPr bwMode="auto">
          <a:xfrm flipV="1">
            <a:off x="2901950" y="2392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3" name="Line 195">
            <a:extLst>
              <a:ext uri="{FF2B5EF4-FFF2-40B4-BE49-F238E27FC236}">
                <a16:creationId xmlns:a16="http://schemas.microsoft.com/office/drawing/2014/main" id="{A33120E1-9042-41D0-AFEE-A91A459AF9EC}"/>
              </a:ext>
            </a:extLst>
          </p:cNvPr>
          <p:cNvSpPr>
            <a:spLocks noChangeShapeType="1"/>
          </p:cNvSpPr>
          <p:nvPr/>
        </p:nvSpPr>
        <p:spPr bwMode="auto">
          <a:xfrm flipV="1">
            <a:off x="2901950" y="2354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4" name="Line 196">
            <a:extLst>
              <a:ext uri="{FF2B5EF4-FFF2-40B4-BE49-F238E27FC236}">
                <a16:creationId xmlns:a16="http://schemas.microsoft.com/office/drawing/2014/main" id="{7349231E-20AE-455A-902A-14F1FC751797}"/>
              </a:ext>
            </a:extLst>
          </p:cNvPr>
          <p:cNvSpPr>
            <a:spLocks noChangeShapeType="1"/>
          </p:cNvSpPr>
          <p:nvPr/>
        </p:nvSpPr>
        <p:spPr bwMode="auto">
          <a:xfrm flipV="1">
            <a:off x="2901950" y="2316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5" name="Line 197">
            <a:extLst>
              <a:ext uri="{FF2B5EF4-FFF2-40B4-BE49-F238E27FC236}">
                <a16:creationId xmlns:a16="http://schemas.microsoft.com/office/drawing/2014/main" id="{E3183589-4A30-4481-A642-0AB88AB3267C}"/>
              </a:ext>
            </a:extLst>
          </p:cNvPr>
          <p:cNvSpPr>
            <a:spLocks noChangeShapeType="1"/>
          </p:cNvSpPr>
          <p:nvPr/>
        </p:nvSpPr>
        <p:spPr bwMode="auto">
          <a:xfrm flipV="1">
            <a:off x="2901950" y="2278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6" name="Line 198">
            <a:extLst>
              <a:ext uri="{FF2B5EF4-FFF2-40B4-BE49-F238E27FC236}">
                <a16:creationId xmlns:a16="http://schemas.microsoft.com/office/drawing/2014/main" id="{58754924-56F1-4043-BB1B-D9DD5106E941}"/>
              </a:ext>
            </a:extLst>
          </p:cNvPr>
          <p:cNvSpPr>
            <a:spLocks noChangeShapeType="1"/>
          </p:cNvSpPr>
          <p:nvPr/>
        </p:nvSpPr>
        <p:spPr bwMode="auto">
          <a:xfrm flipV="1">
            <a:off x="2901950" y="2239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7" name="Line 199">
            <a:extLst>
              <a:ext uri="{FF2B5EF4-FFF2-40B4-BE49-F238E27FC236}">
                <a16:creationId xmlns:a16="http://schemas.microsoft.com/office/drawing/2014/main" id="{D202129E-25DC-443E-BBD3-8AFF200A7D88}"/>
              </a:ext>
            </a:extLst>
          </p:cNvPr>
          <p:cNvSpPr>
            <a:spLocks noChangeShapeType="1"/>
          </p:cNvSpPr>
          <p:nvPr/>
        </p:nvSpPr>
        <p:spPr bwMode="auto">
          <a:xfrm flipV="1">
            <a:off x="2901950" y="2201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8" name="Line 200">
            <a:extLst>
              <a:ext uri="{FF2B5EF4-FFF2-40B4-BE49-F238E27FC236}">
                <a16:creationId xmlns:a16="http://schemas.microsoft.com/office/drawing/2014/main" id="{A08EAB00-27C0-4146-8596-65A284A92EE1}"/>
              </a:ext>
            </a:extLst>
          </p:cNvPr>
          <p:cNvSpPr>
            <a:spLocks noChangeShapeType="1"/>
          </p:cNvSpPr>
          <p:nvPr/>
        </p:nvSpPr>
        <p:spPr bwMode="auto">
          <a:xfrm flipV="1">
            <a:off x="2901950" y="2163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79" name="Line 201">
            <a:extLst>
              <a:ext uri="{FF2B5EF4-FFF2-40B4-BE49-F238E27FC236}">
                <a16:creationId xmlns:a16="http://schemas.microsoft.com/office/drawing/2014/main" id="{A9F482DA-B2AF-4969-8468-25EB5B9F85CA}"/>
              </a:ext>
            </a:extLst>
          </p:cNvPr>
          <p:cNvSpPr>
            <a:spLocks noChangeShapeType="1"/>
          </p:cNvSpPr>
          <p:nvPr/>
        </p:nvSpPr>
        <p:spPr bwMode="auto">
          <a:xfrm flipV="1">
            <a:off x="2901950" y="2125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0" name="Line 202">
            <a:extLst>
              <a:ext uri="{FF2B5EF4-FFF2-40B4-BE49-F238E27FC236}">
                <a16:creationId xmlns:a16="http://schemas.microsoft.com/office/drawing/2014/main" id="{22BB10DA-65FB-4517-A331-BB408C94ECA2}"/>
              </a:ext>
            </a:extLst>
          </p:cNvPr>
          <p:cNvSpPr>
            <a:spLocks noChangeShapeType="1"/>
          </p:cNvSpPr>
          <p:nvPr/>
        </p:nvSpPr>
        <p:spPr bwMode="auto">
          <a:xfrm flipV="1">
            <a:off x="2901950" y="2087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1" name="Line 203">
            <a:extLst>
              <a:ext uri="{FF2B5EF4-FFF2-40B4-BE49-F238E27FC236}">
                <a16:creationId xmlns:a16="http://schemas.microsoft.com/office/drawing/2014/main" id="{15255E7B-2266-4CD3-9C29-81A8A120F484}"/>
              </a:ext>
            </a:extLst>
          </p:cNvPr>
          <p:cNvSpPr>
            <a:spLocks noChangeShapeType="1"/>
          </p:cNvSpPr>
          <p:nvPr/>
        </p:nvSpPr>
        <p:spPr bwMode="auto">
          <a:xfrm flipV="1">
            <a:off x="2901950" y="2049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2" name="Line 204">
            <a:extLst>
              <a:ext uri="{FF2B5EF4-FFF2-40B4-BE49-F238E27FC236}">
                <a16:creationId xmlns:a16="http://schemas.microsoft.com/office/drawing/2014/main" id="{95EEE5EA-1DFD-4100-A769-4946D48C9014}"/>
              </a:ext>
            </a:extLst>
          </p:cNvPr>
          <p:cNvSpPr>
            <a:spLocks noChangeShapeType="1"/>
          </p:cNvSpPr>
          <p:nvPr/>
        </p:nvSpPr>
        <p:spPr bwMode="auto">
          <a:xfrm flipV="1">
            <a:off x="2895600" y="1981200"/>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3" name="Line 205">
            <a:extLst>
              <a:ext uri="{FF2B5EF4-FFF2-40B4-BE49-F238E27FC236}">
                <a16:creationId xmlns:a16="http://schemas.microsoft.com/office/drawing/2014/main" id="{7E3D94BC-A0E0-478A-985D-BD7A7F80632C}"/>
              </a:ext>
            </a:extLst>
          </p:cNvPr>
          <p:cNvSpPr>
            <a:spLocks noChangeShapeType="1"/>
          </p:cNvSpPr>
          <p:nvPr/>
        </p:nvSpPr>
        <p:spPr bwMode="auto">
          <a:xfrm flipV="1">
            <a:off x="2901950" y="1973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4" name="Line 206">
            <a:extLst>
              <a:ext uri="{FF2B5EF4-FFF2-40B4-BE49-F238E27FC236}">
                <a16:creationId xmlns:a16="http://schemas.microsoft.com/office/drawing/2014/main" id="{C5F0E9A6-0A88-4A30-AF9A-86B2ED3EFF59}"/>
              </a:ext>
            </a:extLst>
          </p:cNvPr>
          <p:cNvSpPr>
            <a:spLocks noChangeShapeType="1"/>
          </p:cNvSpPr>
          <p:nvPr/>
        </p:nvSpPr>
        <p:spPr bwMode="auto">
          <a:xfrm flipV="1">
            <a:off x="2901950" y="1935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5" name="Line 207">
            <a:extLst>
              <a:ext uri="{FF2B5EF4-FFF2-40B4-BE49-F238E27FC236}">
                <a16:creationId xmlns:a16="http://schemas.microsoft.com/office/drawing/2014/main" id="{1B0D4222-2D89-4065-8526-A1A398754EB3}"/>
              </a:ext>
            </a:extLst>
          </p:cNvPr>
          <p:cNvSpPr>
            <a:spLocks noChangeShapeType="1"/>
          </p:cNvSpPr>
          <p:nvPr/>
        </p:nvSpPr>
        <p:spPr bwMode="auto">
          <a:xfrm flipV="1">
            <a:off x="2901950" y="1897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6" name="Line 208">
            <a:extLst>
              <a:ext uri="{FF2B5EF4-FFF2-40B4-BE49-F238E27FC236}">
                <a16:creationId xmlns:a16="http://schemas.microsoft.com/office/drawing/2014/main" id="{DFE30E74-4410-4FB9-B0F2-9CCA675486D8}"/>
              </a:ext>
            </a:extLst>
          </p:cNvPr>
          <p:cNvSpPr>
            <a:spLocks noChangeShapeType="1"/>
          </p:cNvSpPr>
          <p:nvPr/>
        </p:nvSpPr>
        <p:spPr bwMode="auto">
          <a:xfrm flipV="1">
            <a:off x="2901950" y="1858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7" name="Line 209">
            <a:extLst>
              <a:ext uri="{FF2B5EF4-FFF2-40B4-BE49-F238E27FC236}">
                <a16:creationId xmlns:a16="http://schemas.microsoft.com/office/drawing/2014/main" id="{A1D35400-8BBB-4241-9FA9-72936E6330CD}"/>
              </a:ext>
            </a:extLst>
          </p:cNvPr>
          <p:cNvSpPr>
            <a:spLocks noChangeShapeType="1"/>
          </p:cNvSpPr>
          <p:nvPr/>
        </p:nvSpPr>
        <p:spPr bwMode="auto">
          <a:xfrm flipV="1">
            <a:off x="2901950" y="1820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8" name="Line 210">
            <a:extLst>
              <a:ext uri="{FF2B5EF4-FFF2-40B4-BE49-F238E27FC236}">
                <a16:creationId xmlns:a16="http://schemas.microsoft.com/office/drawing/2014/main" id="{2C46FF8A-13B3-4E61-9197-3F4E270B7BAA}"/>
              </a:ext>
            </a:extLst>
          </p:cNvPr>
          <p:cNvSpPr>
            <a:spLocks noChangeShapeType="1"/>
          </p:cNvSpPr>
          <p:nvPr/>
        </p:nvSpPr>
        <p:spPr bwMode="auto">
          <a:xfrm flipV="1">
            <a:off x="2901950" y="1782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89" name="Line 211">
            <a:extLst>
              <a:ext uri="{FF2B5EF4-FFF2-40B4-BE49-F238E27FC236}">
                <a16:creationId xmlns:a16="http://schemas.microsoft.com/office/drawing/2014/main" id="{5171BC1E-8226-4DCA-A981-00DD12C0406D}"/>
              </a:ext>
            </a:extLst>
          </p:cNvPr>
          <p:cNvSpPr>
            <a:spLocks noChangeShapeType="1"/>
          </p:cNvSpPr>
          <p:nvPr/>
        </p:nvSpPr>
        <p:spPr bwMode="auto">
          <a:xfrm flipV="1">
            <a:off x="2901950" y="1744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0" name="Line 212">
            <a:extLst>
              <a:ext uri="{FF2B5EF4-FFF2-40B4-BE49-F238E27FC236}">
                <a16:creationId xmlns:a16="http://schemas.microsoft.com/office/drawing/2014/main" id="{2DDE37F1-EC6F-451E-9124-EA8D90D6F0DF}"/>
              </a:ext>
            </a:extLst>
          </p:cNvPr>
          <p:cNvSpPr>
            <a:spLocks noChangeShapeType="1"/>
          </p:cNvSpPr>
          <p:nvPr/>
        </p:nvSpPr>
        <p:spPr bwMode="auto">
          <a:xfrm flipV="1">
            <a:off x="2901950" y="1706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1" name="Line 213">
            <a:extLst>
              <a:ext uri="{FF2B5EF4-FFF2-40B4-BE49-F238E27FC236}">
                <a16:creationId xmlns:a16="http://schemas.microsoft.com/office/drawing/2014/main" id="{705FE88A-21F2-43B5-80AE-FC5D974FE11A}"/>
              </a:ext>
            </a:extLst>
          </p:cNvPr>
          <p:cNvSpPr>
            <a:spLocks noChangeShapeType="1"/>
          </p:cNvSpPr>
          <p:nvPr/>
        </p:nvSpPr>
        <p:spPr bwMode="auto">
          <a:xfrm flipV="1">
            <a:off x="2901950" y="1668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2" name="Line 214">
            <a:extLst>
              <a:ext uri="{FF2B5EF4-FFF2-40B4-BE49-F238E27FC236}">
                <a16:creationId xmlns:a16="http://schemas.microsoft.com/office/drawing/2014/main" id="{6F47C580-573E-4997-B571-D5DD3E4578D4}"/>
              </a:ext>
            </a:extLst>
          </p:cNvPr>
          <p:cNvSpPr>
            <a:spLocks noChangeShapeType="1"/>
          </p:cNvSpPr>
          <p:nvPr/>
        </p:nvSpPr>
        <p:spPr bwMode="auto">
          <a:xfrm flipV="1">
            <a:off x="2901950" y="1630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3" name="Line 215">
            <a:extLst>
              <a:ext uri="{FF2B5EF4-FFF2-40B4-BE49-F238E27FC236}">
                <a16:creationId xmlns:a16="http://schemas.microsoft.com/office/drawing/2014/main" id="{ECC60EDA-B3C6-4616-B7E2-4FFA2AE2D033}"/>
              </a:ext>
            </a:extLst>
          </p:cNvPr>
          <p:cNvSpPr>
            <a:spLocks noChangeShapeType="1"/>
          </p:cNvSpPr>
          <p:nvPr/>
        </p:nvSpPr>
        <p:spPr bwMode="auto">
          <a:xfrm flipV="1">
            <a:off x="2901950" y="1592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4" name="Line 216">
            <a:extLst>
              <a:ext uri="{FF2B5EF4-FFF2-40B4-BE49-F238E27FC236}">
                <a16:creationId xmlns:a16="http://schemas.microsoft.com/office/drawing/2014/main" id="{390B0EFD-91FC-4D2A-8716-D8F66C62443A}"/>
              </a:ext>
            </a:extLst>
          </p:cNvPr>
          <p:cNvSpPr>
            <a:spLocks noChangeShapeType="1"/>
          </p:cNvSpPr>
          <p:nvPr/>
        </p:nvSpPr>
        <p:spPr bwMode="auto">
          <a:xfrm flipV="1">
            <a:off x="2901950" y="1554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5" name="Line 217">
            <a:extLst>
              <a:ext uri="{FF2B5EF4-FFF2-40B4-BE49-F238E27FC236}">
                <a16:creationId xmlns:a16="http://schemas.microsoft.com/office/drawing/2014/main" id="{10448CB6-FAFA-4E5C-B43D-41F22CB2A372}"/>
              </a:ext>
            </a:extLst>
          </p:cNvPr>
          <p:cNvSpPr>
            <a:spLocks noChangeShapeType="1"/>
          </p:cNvSpPr>
          <p:nvPr/>
        </p:nvSpPr>
        <p:spPr bwMode="auto">
          <a:xfrm flipV="1">
            <a:off x="2901950" y="1516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6" name="Line 218">
            <a:extLst>
              <a:ext uri="{FF2B5EF4-FFF2-40B4-BE49-F238E27FC236}">
                <a16:creationId xmlns:a16="http://schemas.microsoft.com/office/drawing/2014/main" id="{33D6D8CB-3358-4FF6-8163-BF1FE6A92D8B}"/>
              </a:ext>
            </a:extLst>
          </p:cNvPr>
          <p:cNvSpPr>
            <a:spLocks noChangeShapeType="1"/>
          </p:cNvSpPr>
          <p:nvPr/>
        </p:nvSpPr>
        <p:spPr bwMode="auto">
          <a:xfrm flipV="1">
            <a:off x="2901950" y="1477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7" name="Line 219">
            <a:extLst>
              <a:ext uri="{FF2B5EF4-FFF2-40B4-BE49-F238E27FC236}">
                <a16:creationId xmlns:a16="http://schemas.microsoft.com/office/drawing/2014/main" id="{64F1F7ED-2A34-4446-9096-EDC357BFB6C3}"/>
              </a:ext>
            </a:extLst>
          </p:cNvPr>
          <p:cNvSpPr>
            <a:spLocks noChangeShapeType="1"/>
          </p:cNvSpPr>
          <p:nvPr/>
        </p:nvSpPr>
        <p:spPr bwMode="auto">
          <a:xfrm flipV="1">
            <a:off x="2901950" y="1439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8" name="Line 220">
            <a:extLst>
              <a:ext uri="{FF2B5EF4-FFF2-40B4-BE49-F238E27FC236}">
                <a16:creationId xmlns:a16="http://schemas.microsoft.com/office/drawing/2014/main" id="{A5B68906-C367-4FAD-8ED3-A7498AD47815}"/>
              </a:ext>
            </a:extLst>
          </p:cNvPr>
          <p:cNvSpPr>
            <a:spLocks noChangeShapeType="1"/>
          </p:cNvSpPr>
          <p:nvPr/>
        </p:nvSpPr>
        <p:spPr bwMode="auto">
          <a:xfrm flipV="1">
            <a:off x="2901950" y="1401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599" name="Line 221">
            <a:extLst>
              <a:ext uri="{FF2B5EF4-FFF2-40B4-BE49-F238E27FC236}">
                <a16:creationId xmlns:a16="http://schemas.microsoft.com/office/drawing/2014/main" id="{EC569D1A-658A-4D9D-8C06-9B3AF05EA3D7}"/>
              </a:ext>
            </a:extLst>
          </p:cNvPr>
          <p:cNvSpPr>
            <a:spLocks noChangeShapeType="1"/>
          </p:cNvSpPr>
          <p:nvPr/>
        </p:nvSpPr>
        <p:spPr bwMode="auto">
          <a:xfrm flipV="1">
            <a:off x="2901950" y="1363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0" name="Line 222">
            <a:extLst>
              <a:ext uri="{FF2B5EF4-FFF2-40B4-BE49-F238E27FC236}">
                <a16:creationId xmlns:a16="http://schemas.microsoft.com/office/drawing/2014/main" id="{D61247C2-5279-479F-B46E-C163DB4EA000}"/>
              </a:ext>
            </a:extLst>
          </p:cNvPr>
          <p:cNvSpPr>
            <a:spLocks noChangeShapeType="1"/>
          </p:cNvSpPr>
          <p:nvPr/>
        </p:nvSpPr>
        <p:spPr bwMode="auto">
          <a:xfrm flipV="1">
            <a:off x="2901950" y="1325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1" name="Line 223">
            <a:extLst>
              <a:ext uri="{FF2B5EF4-FFF2-40B4-BE49-F238E27FC236}">
                <a16:creationId xmlns:a16="http://schemas.microsoft.com/office/drawing/2014/main" id="{AACEB04F-E6AF-448C-A99E-A3614A677B2D}"/>
              </a:ext>
            </a:extLst>
          </p:cNvPr>
          <p:cNvSpPr>
            <a:spLocks noChangeShapeType="1"/>
          </p:cNvSpPr>
          <p:nvPr/>
        </p:nvSpPr>
        <p:spPr bwMode="auto">
          <a:xfrm flipV="1">
            <a:off x="3727450" y="6100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2" name="Line 224">
            <a:extLst>
              <a:ext uri="{FF2B5EF4-FFF2-40B4-BE49-F238E27FC236}">
                <a16:creationId xmlns:a16="http://schemas.microsoft.com/office/drawing/2014/main" id="{7B8002B4-A121-4114-B423-ACAD2C086AD8}"/>
              </a:ext>
            </a:extLst>
          </p:cNvPr>
          <p:cNvSpPr>
            <a:spLocks noChangeShapeType="1"/>
          </p:cNvSpPr>
          <p:nvPr/>
        </p:nvSpPr>
        <p:spPr bwMode="auto">
          <a:xfrm flipV="1">
            <a:off x="3727450" y="6062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3" name="Line 225">
            <a:extLst>
              <a:ext uri="{FF2B5EF4-FFF2-40B4-BE49-F238E27FC236}">
                <a16:creationId xmlns:a16="http://schemas.microsoft.com/office/drawing/2014/main" id="{83CF8F9D-F8B9-48A7-B6B1-6C4E87FFC713}"/>
              </a:ext>
            </a:extLst>
          </p:cNvPr>
          <p:cNvSpPr>
            <a:spLocks noChangeShapeType="1"/>
          </p:cNvSpPr>
          <p:nvPr/>
        </p:nvSpPr>
        <p:spPr bwMode="auto">
          <a:xfrm flipV="1">
            <a:off x="3727450" y="6024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4" name="Line 227">
            <a:extLst>
              <a:ext uri="{FF2B5EF4-FFF2-40B4-BE49-F238E27FC236}">
                <a16:creationId xmlns:a16="http://schemas.microsoft.com/office/drawing/2014/main" id="{4A722269-1CB8-499E-A8FB-0A68B04B7197}"/>
              </a:ext>
            </a:extLst>
          </p:cNvPr>
          <p:cNvSpPr>
            <a:spLocks noChangeShapeType="1"/>
          </p:cNvSpPr>
          <p:nvPr/>
        </p:nvSpPr>
        <p:spPr bwMode="auto">
          <a:xfrm flipV="1">
            <a:off x="3727450" y="5948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5" name="Line 228">
            <a:extLst>
              <a:ext uri="{FF2B5EF4-FFF2-40B4-BE49-F238E27FC236}">
                <a16:creationId xmlns:a16="http://schemas.microsoft.com/office/drawing/2014/main" id="{A8B5CAFF-AEB5-4482-A0ED-5DDB39E9F593}"/>
              </a:ext>
            </a:extLst>
          </p:cNvPr>
          <p:cNvSpPr>
            <a:spLocks noChangeShapeType="1"/>
          </p:cNvSpPr>
          <p:nvPr/>
        </p:nvSpPr>
        <p:spPr bwMode="auto">
          <a:xfrm flipV="1">
            <a:off x="3727450" y="5910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6" name="Line 229">
            <a:extLst>
              <a:ext uri="{FF2B5EF4-FFF2-40B4-BE49-F238E27FC236}">
                <a16:creationId xmlns:a16="http://schemas.microsoft.com/office/drawing/2014/main" id="{8EAF6CAB-A0AC-41C0-BC88-222E47D97C0C}"/>
              </a:ext>
            </a:extLst>
          </p:cNvPr>
          <p:cNvSpPr>
            <a:spLocks noChangeShapeType="1"/>
          </p:cNvSpPr>
          <p:nvPr/>
        </p:nvSpPr>
        <p:spPr bwMode="auto">
          <a:xfrm flipV="1">
            <a:off x="3727450" y="5872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7" name="Line 231">
            <a:extLst>
              <a:ext uri="{FF2B5EF4-FFF2-40B4-BE49-F238E27FC236}">
                <a16:creationId xmlns:a16="http://schemas.microsoft.com/office/drawing/2014/main" id="{ABB3735D-3B25-4263-8597-582F0AD91048}"/>
              </a:ext>
            </a:extLst>
          </p:cNvPr>
          <p:cNvSpPr>
            <a:spLocks noChangeShapeType="1"/>
          </p:cNvSpPr>
          <p:nvPr/>
        </p:nvSpPr>
        <p:spPr bwMode="auto">
          <a:xfrm flipV="1">
            <a:off x="3727450" y="5834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8" name="Line 232">
            <a:extLst>
              <a:ext uri="{FF2B5EF4-FFF2-40B4-BE49-F238E27FC236}">
                <a16:creationId xmlns:a16="http://schemas.microsoft.com/office/drawing/2014/main" id="{3ED11F71-BEBD-4CCF-896D-BEDC205A647D}"/>
              </a:ext>
            </a:extLst>
          </p:cNvPr>
          <p:cNvSpPr>
            <a:spLocks noChangeShapeType="1"/>
          </p:cNvSpPr>
          <p:nvPr/>
        </p:nvSpPr>
        <p:spPr bwMode="auto">
          <a:xfrm flipV="1">
            <a:off x="3727450" y="5795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09" name="Line 233">
            <a:extLst>
              <a:ext uri="{FF2B5EF4-FFF2-40B4-BE49-F238E27FC236}">
                <a16:creationId xmlns:a16="http://schemas.microsoft.com/office/drawing/2014/main" id="{CE74D039-5131-4EA6-B666-9D3911D30862}"/>
              </a:ext>
            </a:extLst>
          </p:cNvPr>
          <p:cNvSpPr>
            <a:spLocks noChangeShapeType="1"/>
          </p:cNvSpPr>
          <p:nvPr/>
        </p:nvSpPr>
        <p:spPr bwMode="auto">
          <a:xfrm flipV="1">
            <a:off x="3727450" y="5757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0" name="Line 234">
            <a:extLst>
              <a:ext uri="{FF2B5EF4-FFF2-40B4-BE49-F238E27FC236}">
                <a16:creationId xmlns:a16="http://schemas.microsoft.com/office/drawing/2014/main" id="{4B41A256-0932-426F-9C52-FF05F628A95D}"/>
              </a:ext>
            </a:extLst>
          </p:cNvPr>
          <p:cNvSpPr>
            <a:spLocks noChangeShapeType="1"/>
          </p:cNvSpPr>
          <p:nvPr/>
        </p:nvSpPr>
        <p:spPr bwMode="auto">
          <a:xfrm flipV="1">
            <a:off x="3727450" y="5719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1" name="Line 235">
            <a:extLst>
              <a:ext uri="{FF2B5EF4-FFF2-40B4-BE49-F238E27FC236}">
                <a16:creationId xmlns:a16="http://schemas.microsoft.com/office/drawing/2014/main" id="{7C4EA803-E8E6-4BEE-90D0-4D619EBD6DF0}"/>
              </a:ext>
            </a:extLst>
          </p:cNvPr>
          <p:cNvSpPr>
            <a:spLocks noChangeShapeType="1"/>
          </p:cNvSpPr>
          <p:nvPr/>
        </p:nvSpPr>
        <p:spPr bwMode="auto">
          <a:xfrm flipV="1">
            <a:off x="3727450" y="5681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2" name="Line 236">
            <a:extLst>
              <a:ext uri="{FF2B5EF4-FFF2-40B4-BE49-F238E27FC236}">
                <a16:creationId xmlns:a16="http://schemas.microsoft.com/office/drawing/2014/main" id="{8A54470C-8182-46A8-BFB6-1CBC3D71F33C}"/>
              </a:ext>
            </a:extLst>
          </p:cNvPr>
          <p:cNvSpPr>
            <a:spLocks noChangeShapeType="1"/>
          </p:cNvSpPr>
          <p:nvPr/>
        </p:nvSpPr>
        <p:spPr bwMode="auto">
          <a:xfrm flipV="1">
            <a:off x="3727450" y="5643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3" name="Line 237">
            <a:extLst>
              <a:ext uri="{FF2B5EF4-FFF2-40B4-BE49-F238E27FC236}">
                <a16:creationId xmlns:a16="http://schemas.microsoft.com/office/drawing/2014/main" id="{97D9F4E6-CFB7-4F17-8532-6F029C59E82B}"/>
              </a:ext>
            </a:extLst>
          </p:cNvPr>
          <p:cNvSpPr>
            <a:spLocks noChangeShapeType="1"/>
          </p:cNvSpPr>
          <p:nvPr/>
        </p:nvSpPr>
        <p:spPr bwMode="auto">
          <a:xfrm flipV="1">
            <a:off x="3727450" y="5605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4" name="Line 238">
            <a:extLst>
              <a:ext uri="{FF2B5EF4-FFF2-40B4-BE49-F238E27FC236}">
                <a16:creationId xmlns:a16="http://schemas.microsoft.com/office/drawing/2014/main" id="{69F2D679-154E-4987-97CD-173965D51B08}"/>
              </a:ext>
            </a:extLst>
          </p:cNvPr>
          <p:cNvSpPr>
            <a:spLocks noChangeShapeType="1"/>
          </p:cNvSpPr>
          <p:nvPr/>
        </p:nvSpPr>
        <p:spPr bwMode="auto">
          <a:xfrm flipV="1">
            <a:off x="3727450" y="5567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5" name="Line 239">
            <a:extLst>
              <a:ext uri="{FF2B5EF4-FFF2-40B4-BE49-F238E27FC236}">
                <a16:creationId xmlns:a16="http://schemas.microsoft.com/office/drawing/2014/main" id="{25F82132-9178-4B97-A866-D36B6F1C25FE}"/>
              </a:ext>
            </a:extLst>
          </p:cNvPr>
          <p:cNvSpPr>
            <a:spLocks noChangeShapeType="1"/>
          </p:cNvSpPr>
          <p:nvPr/>
        </p:nvSpPr>
        <p:spPr bwMode="auto">
          <a:xfrm flipV="1">
            <a:off x="3727450" y="5529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6" name="Line 240">
            <a:extLst>
              <a:ext uri="{FF2B5EF4-FFF2-40B4-BE49-F238E27FC236}">
                <a16:creationId xmlns:a16="http://schemas.microsoft.com/office/drawing/2014/main" id="{3A99F541-8E00-4F42-87FD-A76C77733A39}"/>
              </a:ext>
            </a:extLst>
          </p:cNvPr>
          <p:cNvSpPr>
            <a:spLocks noChangeShapeType="1"/>
          </p:cNvSpPr>
          <p:nvPr/>
        </p:nvSpPr>
        <p:spPr bwMode="auto">
          <a:xfrm flipV="1">
            <a:off x="3727450" y="5491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7" name="Line 241">
            <a:extLst>
              <a:ext uri="{FF2B5EF4-FFF2-40B4-BE49-F238E27FC236}">
                <a16:creationId xmlns:a16="http://schemas.microsoft.com/office/drawing/2014/main" id="{DFB6C9AA-981F-4F54-9477-74D1BC35CF21}"/>
              </a:ext>
            </a:extLst>
          </p:cNvPr>
          <p:cNvSpPr>
            <a:spLocks noChangeShapeType="1"/>
          </p:cNvSpPr>
          <p:nvPr/>
        </p:nvSpPr>
        <p:spPr bwMode="auto">
          <a:xfrm flipV="1">
            <a:off x="3727450" y="5453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8" name="Line 242">
            <a:extLst>
              <a:ext uri="{FF2B5EF4-FFF2-40B4-BE49-F238E27FC236}">
                <a16:creationId xmlns:a16="http://schemas.microsoft.com/office/drawing/2014/main" id="{3E3FC95B-5B08-4409-9735-33A7F1050B26}"/>
              </a:ext>
            </a:extLst>
          </p:cNvPr>
          <p:cNvSpPr>
            <a:spLocks noChangeShapeType="1"/>
          </p:cNvSpPr>
          <p:nvPr/>
        </p:nvSpPr>
        <p:spPr bwMode="auto">
          <a:xfrm flipV="1">
            <a:off x="3727450" y="5414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19" name="Line 243">
            <a:extLst>
              <a:ext uri="{FF2B5EF4-FFF2-40B4-BE49-F238E27FC236}">
                <a16:creationId xmlns:a16="http://schemas.microsoft.com/office/drawing/2014/main" id="{04FE47A8-127E-45B3-B5F7-6872EDB5FE92}"/>
              </a:ext>
            </a:extLst>
          </p:cNvPr>
          <p:cNvSpPr>
            <a:spLocks noChangeShapeType="1"/>
          </p:cNvSpPr>
          <p:nvPr/>
        </p:nvSpPr>
        <p:spPr bwMode="auto">
          <a:xfrm flipV="1">
            <a:off x="3727450" y="5376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0" name="Line 244">
            <a:extLst>
              <a:ext uri="{FF2B5EF4-FFF2-40B4-BE49-F238E27FC236}">
                <a16:creationId xmlns:a16="http://schemas.microsoft.com/office/drawing/2014/main" id="{C77C14C3-3FDE-4E28-829D-A35B2DC26084}"/>
              </a:ext>
            </a:extLst>
          </p:cNvPr>
          <p:cNvSpPr>
            <a:spLocks noChangeShapeType="1"/>
          </p:cNvSpPr>
          <p:nvPr/>
        </p:nvSpPr>
        <p:spPr bwMode="auto">
          <a:xfrm flipV="1">
            <a:off x="3727450" y="5338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1" name="Line 245">
            <a:extLst>
              <a:ext uri="{FF2B5EF4-FFF2-40B4-BE49-F238E27FC236}">
                <a16:creationId xmlns:a16="http://schemas.microsoft.com/office/drawing/2014/main" id="{982C3F4C-E800-4819-AF49-152A38E14C5A}"/>
              </a:ext>
            </a:extLst>
          </p:cNvPr>
          <p:cNvSpPr>
            <a:spLocks noChangeShapeType="1"/>
          </p:cNvSpPr>
          <p:nvPr/>
        </p:nvSpPr>
        <p:spPr bwMode="auto">
          <a:xfrm flipV="1">
            <a:off x="3727450" y="5300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2" name="Line 246">
            <a:extLst>
              <a:ext uri="{FF2B5EF4-FFF2-40B4-BE49-F238E27FC236}">
                <a16:creationId xmlns:a16="http://schemas.microsoft.com/office/drawing/2014/main" id="{3AB69FF4-4DA2-4B01-B9F8-110AB8F1694D}"/>
              </a:ext>
            </a:extLst>
          </p:cNvPr>
          <p:cNvSpPr>
            <a:spLocks noChangeShapeType="1"/>
          </p:cNvSpPr>
          <p:nvPr/>
        </p:nvSpPr>
        <p:spPr bwMode="auto">
          <a:xfrm flipV="1">
            <a:off x="3727450" y="5262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3" name="Line 247">
            <a:extLst>
              <a:ext uri="{FF2B5EF4-FFF2-40B4-BE49-F238E27FC236}">
                <a16:creationId xmlns:a16="http://schemas.microsoft.com/office/drawing/2014/main" id="{C6FF7DCD-1707-416E-A23D-01C23D0C9D6E}"/>
              </a:ext>
            </a:extLst>
          </p:cNvPr>
          <p:cNvSpPr>
            <a:spLocks noChangeShapeType="1"/>
          </p:cNvSpPr>
          <p:nvPr/>
        </p:nvSpPr>
        <p:spPr bwMode="auto">
          <a:xfrm flipV="1">
            <a:off x="3727450" y="5224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4" name="Line 248">
            <a:extLst>
              <a:ext uri="{FF2B5EF4-FFF2-40B4-BE49-F238E27FC236}">
                <a16:creationId xmlns:a16="http://schemas.microsoft.com/office/drawing/2014/main" id="{20197BAD-E44F-49F1-85A5-96D6B12A2948}"/>
              </a:ext>
            </a:extLst>
          </p:cNvPr>
          <p:cNvSpPr>
            <a:spLocks noChangeShapeType="1"/>
          </p:cNvSpPr>
          <p:nvPr/>
        </p:nvSpPr>
        <p:spPr bwMode="auto">
          <a:xfrm flipV="1">
            <a:off x="3727450" y="5186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5" name="Line 249">
            <a:extLst>
              <a:ext uri="{FF2B5EF4-FFF2-40B4-BE49-F238E27FC236}">
                <a16:creationId xmlns:a16="http://schemas.microsoft.com/office/drawing/2014/main" id="{673F1AC3-B8BE-4570-8290-612053F360DF}"/>
              </a:ext>
            </a:extLst>
          </p:cNvPr>
          <p:cNvSpPr>
            <a:spLocks noChangeShapeType="1"/>
          </p:cNvSpPr>
          <p:nvPr/>
        </p:nvSpPr>
        <p:spPr bwMode="auto">
          <a:xfrm flipV="1">
            <a:off x="3727450" y="5148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6" name="Line 250">
            <a:extLst>
              <a:ext uri="{FF2B5EF4-FFF2-40B4-BE49-F238E27FC236}">
                <a16:creationId xmlns:a16="http://schemas.microsoft.com/office/drawing/2014/main" id="{65884B2B-AB72-4A87-A41C-04D6AC7A7B45}"/>
              </a:ext>
            </a:extLst>
          </p:cNvPr>
          <p:cNvSpPr>
            <a:spLocks noChangeShapeType="1"/>
          </p:cNvSpPr>
          <p:nvPr/>
        </p:nvSpPr>
        <p:spPr bwMode="auto">
          <a:xfrm flipV="1">
            <a:off x="2971800" y="5029200"/>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7" name="Line 251">
            <a:extLst>
              <a:ext uri="{FF2B5EF4-FFF2-40B4-BE49-F238E27FC236}">
                <a16:creationId xmlns:a16="http://schemas.microsoft.com/office/drawing/2014/main" id="{8BA61619-E385-4F93-83E8-DB4E99E1F779}"/>
              </a:ext>
            </a:extLst>
          </p:cNvPr>
          <p:cNvSpPr>
            <a:spLocks noChangeShapeType="1"/>
          </p:cNvSpPr>
          <p:nvPr/>
        </p:nvSpPr>
        <p:spPr bwMode="auto">
          <a:xfrm flipV="1">
            <a:off x="3727450" y="5072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8" name="Line 252">
            <a:extLst>
              <a:ext uri="{FF2B5EF4-FFF2-40B4-BE49-F238E27FC236}">
                <a16:creationId xmlns:a16="http://schemas.microsoft.com/office/drawing/2014/main" id="{0A78628B-CC00-478C-884B-0AB1379D136A}"/>
              </a:ext>
            </a:extLst>
          </p:cNvPr>
          <p:cNvSpPr>
            <a:spLocks noChangeShapeType="1"/>
          </p:cNvSpPr>
          <p:nvPr/>
        </p:nvSpPr>
        <p:spPr bwMode="auto">
          <a:xfrm flipV="1">
            <a:off x="3727450" y="5033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29" name="Line 253">
            <a:extLst>
              <a:ext uri="{FF2B5EF4-FFF2-40B4-BE49-F238E27FC236}">
                <a16:creationId xmlns:a16="http://schemas.microsoft.com/office/drawing/2014/main" id="{54D9E01D-2492-498C-850B-48EB49513185}"/>
              </a:ext>
            </a:extLst>
          </p:cNvPr>
          <p:cNvSpPr>
            <a:spLocks noChangeShapeType="1"/>
          </p:cNvSpPr>
          <p:nvPr/>
        </p:nvSpPr>
        <p:spPr bwMode="auto">
          <a:xfrm flipV="1">
            <a:off x="3727450" y="4995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0" name="Line 254">
            <a:extLst>
              <a:ext uri="{FF2B5EF4-FFF2-40B4-BE49-F238E27FC236}">
                <a16:creationId xmlns:a16="http://schemas.microsoft.com/office/drawing/2014/main" id="{D554C75A-B9CE-4538-A3D0-19BADC2CCF2D}"/>
              </a:ext>
            </a:extLst>
          </p:cNvPr>
          <p:cNvSpPr>
            <a:spLocks noChangeShapeType="1"/>
          </p:cNvSpPr>
          <p:nvPr/>
        </p:nvSpPr>
        <p:spPr bwMode="auto">
          <a:xfrm flipV="1">
            <a:off x="3727450" y="4957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1" name="Line 255">
            <a:extLst>
              <a:ext uri="{FF2B5EF4-FFF2-40B4-BE49-F238E27FC236}">
                <a16:creationId xmlns:a16="http://schemas.microsoft.com/office/drawing/2014/main" id="{652F78FC-F8A1-47DC-97E4-493AA16EA047}"/>
              </a:ext>
            </a:extLst>
          </p:cNvPr>
          <p:cNvSpPr>
            <a:spLocks noChangeShapeType="1"/>
          </p:cNvSpPr>
          <p:nvPr/>
        </p:nvSpPr>
        <p:spPr bwMode="auto">
          <a:xfrm flipV="1">
            <a:off x="3727450" y="4919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2" name="Line 256">
            <a:extLst>
              <a:ext uri="{FF2B5EF4-FFF2-40B4-BE49-F238E27FC236}">
                <a16:creationId xmlns:a16="http://schemas.microsoft.com/office/drawing/2014/main" id="{C061419E-DB3C-4BEC-96DF-CE1B3D595840}"/>
              </a:ext>
            </a:extLst>
          </p:cNvPr>
          <p:cNvSpPr>
            <a:spLocks noChangeShapeType="1"/>
          </p:cNvSpPr>
          <p:nvPr/>
        </p:nvSpPr>
        <p:spPr bwMode="auto">
          <a:xfrm flipV="1">
            <a:off x="3727450" y="4881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3" name="Line 257">
            <a:extLst>
              <a:ext uri="{FF2B5EF4-FFF2-40B4-BE49-F238E27FC236}">
                <a16:creationId xmlns:a16="http://schemas.microsoft.com/office/drawing/2014/main" id="{4BF862D5-2FD7-450A-B4FE-9ACFBF5496C1}"/>
              </a:ext>
            </a:extLst>
          </p:cNvPr>
          <p:cNvSpPr>
            <a:spLocks noChangeShapeType="1"/>
          </p:cNvSpPr>
          <p:nvPr/>
        </p:nvSpPr>
        <p:spPr bwMode="auto">
          <a:xfrm flipV="1">
            <a:off x="3727450" y="4843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4" name="Line 258">
            <a:extLst>
              <a:ext uri="{FF2B5EF4-FFF2-40B4-BE49-F238E27FC236}">
                <a16:creationId xmlns:a16="http://schemas.microsoft.com/office/drawing/2014/main" id="{FD1F1DEB-4C51-4F49-8A98-403EC8052312}"/>
              </a:ext>
            </a:extLst>
          </p:cNvPr>
          <p:cNvSpPr>
            <a:spLocks noChangeShapeType="1"/>
          </p:cNvSpPr>
          <p:nvPr/>
        </p:nvSpPr>
        <p:spPr bwMode="auto">
          <a:xfrm flipV="1">
            <a:off x="3727450" y="4805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5" name="Line 259">
            <a:extLst>
              <a:ext uri="{FF2B5EF4-FFF2-40B4-BE49-F238E27FC236}">
                <a16:creationId xmlns:a16="http://schemas.microsoft.com/office/drawing/2014/main" id="{C17776C9-7B6D-45DC-9F5F-599C1736C8FA}"/>
              </a:ext>
            </a:extLst>
          </p:cNvPr>
          <p:cNvSpPr>
            <a:spLocks noChangeShapeType="1"/>
          </p:cNvSpPr>
          <p:nvPr/>
        </p:nvSpPr>
        <p:spPr bwMode="auto">
          <a:xfrm flipV="1">
            <a:off x="3727450" y="4767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6" name="Line 260">
            <a:extLst>
              <a:ext uri="{FF2B5EF4-FFF2-40B4-BE49-F238E27FC236}">
                <a16:creationId xmlns:a16="http://schemas.microsoft.com/office/drawing/2014/main" id="{54F43C55-A7ED-4837-8BEA-4E59348A6AA5}"/>
              </a:ext>
            </a:extLst>
          </p:cNvPr>
          <p:cNvSpPr>
            <a:spLocks noChangeShapeType="1"/>
          </p:cNvSpPr>
          <p:nvPr/>
        </p:nvSpPr>
        <p:spPr bwMode="auto">
          <a:xfrm flipV="1">
            <a:off x="3727450" y="4729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7" name="Line 261">
            <a:extLst>
              <a:ext uri="{FF2B5EF4-FFF2-40B4-BE49-F238E27FC236}">
                <a16:creationId xmlns:a16="http://schemas.microsoft.com/office/drawing/2014/main" id="{CC876240-74A1-47B4-85C1-E7327DD95971}"/>
              </a:ext>
            </a:extLst>
          </p:cNvPr>
          <p:cNvSpPr>
            <a:spLocks noChangeShapeType="1"/>
          </p:cNvSpPr>
          <p:nvPr/>
        </p:nvSpPr>
        <p:spPr bwMode="auto">
          <a:xfrm flipV="1">
            <a:off x="3727450" y="4691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8" name="Line 262">
            <a:extLst>
              <a:ext uri="{FF2B5EF4-FFF2-40B4-BE49-F238E27FC236}">
                <a16:creationId xmlns:a16="http://schemas.microsoft.com/office/drawing/2014/main" id="{AFA46A31-9E23-40CD-8817-CC6C2E4ED4E9}"/>
              </a:ext>
            </a:extLst>
          </p:cNvPr>
          <p:cNvSpPr>
            <a:spLocks noChangeShapeType="1"/>
          </p:cNvSpPr>
          <p:nvPr/>
        </p:nvSpPr>
        <p:spPr bwMode="auto">
          <a:xfrm flipV="1">
            <a:off x="3727450" y="4652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39" name="Line 263">
            <a:extLst>
              <a:ext uri="{FF2B5EF4-FFF2-40B4-BE49-F238E27FC236}">
                <a16:creationId xmlns:a16="http://schemas.microsoft.com/office/drawing/2014/main" id="{B3EC2CF6-7482-4209-8DA8-BA039CB99B7A}"/>
              </a:ext>
            </a:extLst>
          </p:cNvPr>
          <p:cNvSpPr>
            <a:spLocks noChangeShapeType="1"/>
          </p:cNvSpPr>
          <p:nvPr/>
        </p:nvSpPr>
        <p:spPr bwMode="auto">
          <a:xfrm flipV="1">
            <a:off x="3727450" y="4614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0" name="Line 264">
            <a:extLst>
              <a:ext uri="{FF2B5EF4-FFF2-40B4-BE49-F238E27FC236}">
                <a16:creationId xmlns:a16="http://schemas.microsoft.com/office/drawing/2014/main" id="{B767C6A7-632E-4327-BCCB-72D2B2FE8209}"/>
              </a:ext>
            </a:extLst>
          </p:cNvPr>
          <p:cNvSpPr>
            <a:spLocks noChangeShapeType="1"/>
          </p:cNvSpPr>
          <p:nvPr/>
        </p:nvSpPr>
        <p:spPr bwMode="auto">
          <a:xfrm flipV="1">
            <a:off x="3727450" y="4576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1" name="Line 265">
            <a:extLst>
              <a:ext uri="{FF2B5EF4-FFF2-40B4-BE49-F238E27FC236}">
                <a16:creationId xmlns:a16="http://schemas.microsoft.com/office/drawing/2014/main" id="{E3A724B1-D5A4-4519-93C2-B68EB829EF04}"/>
              </a:ext>
            </a:extLst>
          </p:cNvPr>
          <p:cNvSpPr>
            <a:spLocks noChangeShapeType="1"/>
          </p:cNvSpPr>
          <p:nvPr/>
        </p:nvSpPr>
        <p:spPr bwMode="auto">
          <a:xfrm flipV="1">
            <a:off x="3727450" y="4538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2" name="Line 266">
            <a:extLst>
              <a:ext uri="{FF2B5EF4-FFF2-40B4-BE49-F238E27FC236}">
                <a16:creationId xmlns:a16="http://schemas.microsoft.com/office/drawing/2014/main" id="{76C8BA37-B030-4041-9B35-052A77F6EE3D}"/>
              </a:ext>
            </a:extLst>
          </p:cNvPr>
          <p:cNvSpPr>
            <a:spLocks noChangeShapeType="1"/>
          </p:cNvSpPr>
          <p:nvPr/>
        </p:nvSpPr>
        <p:spPr bwMode="auto">
          <a:xfrm flipV="1">
            <a:off x="3727450" y="4500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3" name="Line 267">
            <a:extLst>
              <a:ext uri="{FF2B5EF4-FFF2-40B4-BE49-F238E27FC236}">
                <a16:creationId xmlns:a16="http://schemas.microsoft.com/office/drawing/2014/main" id="{05B1000F-0FA3-4FE8-B274-B91A24BE460B}"/>
              </a:ext>
            </a:extLst>
          </p:cNvPr>
          <p:cNvSpPr>
            <a:spLocks noChangeShapeType="1"/>
          </p:cNvSpPr>
          <p:nvPr/>
        </p:nvSpPr>
        <p:spPr bwMode="auto">
          <a:xfrm flipV="1">
            <a:off x="3727450" y="4462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4" name="Line 268">
            <a:extLst>
              <a:ext uri="{FF2B5EF4-FFF2-40B4-BE49-F238E27FC236}">
                <a16:creationId xmlns:a16="http://schemas.microsoft.com/office/drawing/2014/main" id="{157B715E-A9E3-4EC0-8852-C7739213511B}"/>
              </a:ext>
            </a:extLst>
          </p:cNvPr>
          <p:cNvSpPr>
            <a:spLocks noChangeShapeType="1"/>
          </p:cNvSpPr>
          <p:nvPr/>
        </p:nvSpPr>
        <p:spPr bwMode="auto">
          <a:xfrm flipV="1">
            <a:off x="3727450" y="4424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5" name="Line 269">
            <a:extLst>
              <a:ext uri="{FF2B5EF4-FFF2-40B4-BE49-F238E27FC236}">
                <a16:creationId xmlns:a16="http://schemas.microsoft.com/office/drawing/2014/main" id="{C99A5F6C-900A-4240-A59A-4DA173DC1A80}"/>
              </a:ext>
            </a:extLst>
          </p:cNvPr>
          <p:cNvSpPr>
            <a:spLocks noChangeShapeType="1"/>
          </p:cNvSpPr>
          <p:nvPr/>
        </p:nvSpPr>
        <p:spPr bwMode="auto">
          <a:xfrm flipV="1">
            <a:off x="3727450" y="4386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6" name="Line 270">
            <a:extLst>
              <a:ext uri="{FF2B5EF4-FFF2-40B4-BE49-F238E27FC236}">
                <a16:creationId xmlns:a16="http://schemas.microsoft.com/office/drawing/2014/main" id="{76F80FBB-3DC3-45E9-A84C-9015CFE6249C}"/>
              </a:ext>
            </a:extLst>
          </p:cNvPr>
          <p:cNvSpPr>
            <a:spLocks noChangeShapeType="1"/>
          </p:cNvSpPr>
          <p:nvPr/>
        </p:nvSpPr>
        <p:spPr bwMode="auto">
          <a:xfrm flipV="1">
            <a:off x="3727450" y="4348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7" name="Line 271">
            <a:extLst>
              <a:ext uri="{FF2B5EF4-FFF2-40B4-BE49-F238E27FC236}">
                <a16:creationId xmlns:a16="http://schemas.microsoft.com/office/drawing/2014/main" id="{47EF51A6-A56B-440D-A292-EF987BBE034D}"/>
              </a:ext>
            </a:extLst>
          </p:cNvPr>
          <p:cNvSpPr>
            <a:spLocks noChangeShapeType="1"/>
          </p:cNvSpPr>
          <p:nvPr/>
        </p:nvSpPr>
        <p:spPr bwMode="auto">
          <a:xfrm flipV="1">
            <a:off x="3727450" y="4310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8" name="Line 272">
            <a:extLst>
              <a:ext uri="{FF2B5EF4-FFF2-40B4-BE49-F238E27FC236}">
                <a16:creationId xmlns:a16="http://schemas.microsoft.com/office/drawing/2014/main" id="{944D403C-00BA-4503-9BFC-DEED3ED5CE72}"/>
              </a:ext>
            </a:extLst>
          </p:cNvPr>
          <p:cNvSpPr>
            <a:spLocks noChangeShapeType="1"/>
          </p:cNvSpPr>
          <p:nvPr/>
        </p:nvSpPr>
        <p:spPr bwMode="auto">
          <a:xfrm flipV="1">
            <a:off x="3727450" y="4271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49" name="Line 273">
            <a:extLst>
              <a:ext uri="{FF2B5EF4-FFF2-40B4-BE49-F238E27FC236}">
                <a16:creationId xmlns:a16="http://schemas.microsoft.com/office/drawing/2014/main" id="{A6515230-DECC-45BA-9094-2AB8EFC52717}"/>
              </a:ext>
            </a:extLst>
          </p:cNvPr>
          <p:cNvSpPr>
            <a:spLocks noChangeShapeType="1"/>
          </p:cNvSpPr>
          <p:nvPr/>
        </p:nvSpPr>
        <p:spPr bwMode="auto">
          <a:xfrm flipV="1">
            <a:off x="3727450" y="4233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0" name="Line 274">
            <a:extLst>
              <a:ext uri="{FF2B5EF4-FFF2-40B4-BE49-F238E27FC236}">
                <a16:creationId xmlns:a16="http://schemas.microsoft.com/office/drawing/2014/main" id="{8F075661-D9C3-4FC4-84FB-4EA72263671C}"/>
              </a:ext>
            </a:extLst>
          </p:cNvPr>
          <p:cNvSpPr>
            <a:spLocks noChangeShapeType="1"/>
          </p:cNvSpPr>
          <p:nvPr/>
        </p:nvSpPr>
        <p:spPr bwMode="auto">
          <a:xfrm flipV="1">
            <a:off x="3727450" y="4195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1" name="Line 275">
            <a:extLst>
              <a:ext uri="{FF2B5EF4-FFF2-40B4-BE49-F238E27FC236}">
                <a16:creationId xmlns:a16="http://schemas.microsoft.com/office/drawing/2014/main" id="{0916CCC7-3B89-47CB-BFE3-25CCC2892A0D}"/>
              </a:ext>
            </a:extLst>
          </p:cNvPr>
          <p:cNvSpPr>
            <a:spLocks noChangeShapeType="1"/>
          </p:cNvSpPr>
          <p:nvPr/>
        </p:nvSpPr>
        <p:spPr bwMode="auto">
          <a:xfrm flipV="1">
            <a:off x="3727450" y="4157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2" name="Line 276">
            <a:extLst>
              <a:ext uri="{FF2B5EF4-FFF2-40B4-BE49-F238E27FC236}">
                <a16:creationId xmlns:a16="http://schemas.microsoft.com/office/drawing/2014/main" id="{6997F33A-405B-49B4-99DF-3185A585E4B1}"/>
              </a:ext>
            </a:extLst>
          </p:cNvPr>
          <p:cNvSpPr>
            <a:spLocks noChangeShapeType="1"/>
          </p:cNvSpPr>
          <p:nvPr/>
        </p:nvSpPr>
        <p:spPr bwMode="auto">
          <a:xfrm flipV="1">
            <a:off x="3727450" y="4119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3" name="Line 277">
            <a:extLst>
              <a:ext uri="{FF2B5EF4-FFF2-40B4-BE49-F238E27FC236}">
                <a16:creationId xmlns:a16="http://schemas.microsoft.com/office/drawing/2014/main" id="{3A5C0A89-ECD6-458D-933A-F51D08A9E785}"/>
              </a:ext>
            </a:extLst>
          </p:cNvPr>
          <p:cNvSpPr>
            <a:spLocks noChangeShapeType="1"/>
          </p:cNvSpPr>
          <p:nvPr/>
        </p:nvSpPr>
        <p:spPr bwMode="auto">
          <a:xfrm flipV="1">
            <a:off x="3727450" y="4081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4" name="Line 278">
            <a:extLst>
              <a:ext uri="{FF2B5EF4-FFF2-40B4-BE49-F238E27FC236}">
                <a16:creationId xmlns:a16="http://schemas.microsoft.com/office/drawing/2014/main" id="{B01BC20F-7857-49C7-98F4-1E2882E17A28}"/>
              </a:ext>
            </a:extLst>
          </p:cNvPr>
          <p:cNvSpPr>
            <a:spLocks noChangeShapeType="1"/>
          </p:cNvSpPr>
          <p:nvPr/>
        </p:nvSpPr>
        <p:spPr bwMode="auto">
          <a:xfrm flipV="1">
            <a:off x="3727450" y="4043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5" name="Line 279">
            <a:extLst>
              <a:ext uri="{FF2B5EF4-FFF2-40B4-BE49-F238E27FC236}">
                <a16:creationId xmlns:a16="http://schemas.microsoft.com/office/drawing/2014/main" id="{0B47F982-B63D-4826-8155-5A282A30A7AD}"/>
              </a:ext>
            </a:extLst>
          </p:cNvPr>
          <p:cNvSpPr>
            <a:spLocks noChangeShapeType="1"/>
          </p:cNvSpPr>
          <p:nvPr/>
        </p:nvSpPr>
        <p:spPr bwMode="auto">
          <a:xfrm flipV="1">
            <a:off x="3727450" y="4005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6" name="Line 280">
            <a:extLst>
              <a:ext uri="{FF2B5EF4-FFF2-40B4-BE49-F238E27FC236}">
                <a16:creationId xmlns:a16="http://schemas.microsoft.com/office/drawing/2014/main" id="{7613C5B6-4227-4B12-B047-128E42ED4E12}"/>
              </a:ext>
            </a:extLst>
          </p:cNvPr>
          <p:cNvSpPr>
            <a:spLocks noChangeShapeType="1"/>
          </p:cNvSpPr>
          <p:nvPr/>
        </p:nvSpPr>
        <p:spPr bwMode="auto">
          <a:xfrm flipV="1">
            <a:off x="3727450" y="3967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7" name="Line 281">
            <a:extLst>
              <a:ext uri="{FF2B5EF4-FFF2-40B4-BE49-F238E27FC236}">
                <a16:creationId xmlns:a16="http://schemas.microsoft.com/office/drawing/2014/main" id="{7C6C8722-E669-449E-B536-71E92C7F99F7}"/>
              </a:ext>
            </a:extLst>
          </p:cNvPr>
          <p:cNvSpPr>
            <a:spLocks noChangeShapeType="1"/>
          </p:cNvSpPr>
          <p:nvPr/>
        </p:nvSpPr>
        <p:spPr bwMode="auto">
          <a:xfrm flipV="1">
            <a:off x="3727450" y="3929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8" name="Line 282">
            <a:extLst>
              <a:ext uri="{FF2B5EF4-FFF2-40B4-BE49-F238E27FC236}">
                <a16:creationId xmlns:a16="http://schemas.microsoft.com/office/drawing/2014/main" id="{599E3CF7-152F-44A3-ACC5-7D286939A4F7}"/>
              </a:ext>
            </a:extLst>
          </p:cNvPr>
          <p:cNvSpPr>
            <a:spLocks noChangeShapeType="1"/>
          </p:cNvSpPr>
          <p:nvPr/>
        </p:nvSpPr>
        <p:spPr bwMode="auto">
          <a:xfrm flipV="1">
            <a:off x="3727450" y="3890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59" name="Line 283">
            <a:extLst>
              <a:ext uri="{FF2B5EF4-FFF2-40B4-BE49-F238E27FC236}">
                <a16:creationId xmlns:a16="http://schemas.microsoft.com/office/drawing/2014/main" id="{4496DB16-3497-4621-AA46-B6CE896D702A}"/>
              </a:ext>
            </a:extLst>
          </p:cNvPr>
          <p:cNvSpPr>
            <a:spLocks noChangeShapeType="1"/>
          </p:cNvSpPr>
          <p:nvPr/>
        </p:nvSpPr>
        <p:spPr bwMode="auto">
          <a:xfrm flipV="1">
            <a:off x="3727450" y="3852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0" name="Line 284">
            <a:extLst>
              <a:ext uri="{FF2B5EF4-FFF2-40B4-BE49-F238E27FC236}">
                <a16:creationId xmlns:a16="http://schemas.microsoft.com/office/drawing/2014/main" id="{4154335C-AF37-42EF-96E8-5C850E6A1892}"/>
              </a:ext>
            </a:extLst>
          </p:cNvPr>
          <p:cNvSpPr>
            <a:spLocks noChangeShapeType="1"/>
          </p:cNvSpPr>
          <p:nvPr/>
        </p:nvSpPr>
        <p:spPr bwMode="auto">
          <a:xfrm flipV="1">
            <a:off x="3727450" y="3814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1" name="Line 285">
            <a:extLst>
              <a:ext uri="{FF2B5EF4-FFF2-40B4-BE49-F238E27FC236}">
                <a16:creationId xmlns:a16="http://schemas.microsoft.com/office/drawing/2014/main" id="{66F05415-5348-4034-9A31-E5BDC7443E49}"/>
              </a:ext>
            </a:extLst>
          </p:cNvPr>
          <p:cNvSpPr>
            <a:spLocks noChangeShapeType="1"/>
          </p:cNvSpPr>
          <p:nvPr/>
        </p:nvSpPr>
        <p:spPr bwMode="auto">
          <a:xfrm flipV="1">
            <a:off x="3727450" y="3776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2" name="Line 286">
            <a:extLst>
              <a:ext uri="{FF2B5EF4-FFF2-40B4-BE49-F238E27FC236}">
                <a16:creationId xmlns:a16="http://schemas.microsoft.com/office/drawing/2014/main" id="{5512BE2F-0C23-4541-AC5B-5B86D3FF13EF}"/>
              </a:ext>
            </a:extLst>
          </p:cNvPr>
          <p:cNvSpPr>
            <a:spLocks noChangeShapeType="1"/>
          </p:cNvSpPr>
          <p:nvPr/>
        </p:nvSpPr>
        <p:spPr bwMode="auto">
          <a:xfrm flipV="1">
            <a:off x="3727450" y="3738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3" name="Line 287">
            <a:extLst>
              <a:ext uri="{FF2B5EF4-FFF2-40B4-BE49-F238E27FC236}">
                <a16:creationId xmlns:a16="http://schemas.microsoft.com/office/drawing/2014/main" id="{C93D537C-6443-4676-833F-842E3C4F9FB7}"/>
              </a:ext>
            </a:extLst>
          </p:cNvPr>
          <p:cNvSpPr>
            <a:spLocks noChangeShapeType="1"/>
          </p:cNvSpPr>
          <p:nvPr/>
        </p:nvSpPr>
        <p:spPr bwMode="auto">
          <a:xfrm flipV="1">
            <a:off x="3727450" y="3700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4" name="Line 288">
            <a:extLst>
              <a:ext uri="{FF2B5EF4-FFF2-40B4-BE49-F238E27FC236}">
                <a16:creationId xmlns:a16="http://schemas.microsoft.com/office/drawing/2014/main" id="{C2FA0C62-1BE1-4128-BED6-FD8A6794FEDA}"/>
              </a:ext>
            </a:extLst>
          </p:cNvPr>
          <p:cNvSpPr>
            <a:spLocks noChangeShapeType="1"/>
          </p:cNvSpPr>
          <p:nvPr/>
        </p:nvSpPr>
        <p:spPr bwMode="auto">
          <a:xfrm flipV="1">
            <a:off x="3727450" y="3662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5" name="Line 289">
            <a:extLst>
              <a:ext uri="{FF2B5EF4-FFF2-40B4-BE49-F238E27FC236}">
                <a16:creationId xmlns:a16="http://schemas.microsoft.com/office/drawing/2014/main" id="{1D2A4030-FE55-4F37-876B-CB5BE6A549B3}"/>
              </a:ext>
            </a:extLst>
          </p:cNvPr>
          <p:cNvSpPr>
            <a:spLocks noChangeShapeType="1"/>
          </p:cNvSpPr>
          <p:nvPr/>
        </p:nvSpPr>
        <p:spPr bwMode="auto">
          <a:xfrm flipV="1">
            <a:off x="3727450" y="3624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6" name="Line 290">
            <a:extLst>
              <a:ext uri="{FF2B5EF4-FFF2-40B4-BE49-F238E27FC236}">
                <a16:creationId xmlns:a16="http://schemas.microsoft.com/office/drawing/2014/main" id="{D72ACAC0-24CC-4C69-AD81-0BEB2D74E3F2}"/>
              </a:ext>
            </a:extLst>
          </p:cNvPr>
          <p:cNvSpPr>
            <a:spLocks noChangeShapeType="1"/>
          </p:cNvSpPr>
          <p:nvPr/>
        </p:nvSpPr>
        <p:spPr bwMode="auto">
          <a:xfrm flipV="1">
            <a:off x="3727450" y="3586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7" name="Line 291">
            <a:extLst>
              <a:ext uri="{FF2B5EF4-FFF2-40B4-BE49-F238E27FC236}">
                <a16:creationId xmlns:a16="http://schemas.microsoft.com/office/drawing/2014/main" id="{FA170D40-BCCF-4ECD-80C9-BE77BEE512C9}"/>
              </a:ext>
            </a:extLst>
          </p:cNvPr>
          <p:cNvSpPr>
            <a:spLocks noChangeShapeType="1"/>
          </p:cNvSpPr>
          <p:nvPr/>
        </p:nvSpPr>
        <p:spPr bwMode="auto">
          <a:xfrm flipV="1">
            <a:off x="3727450" y="3548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8" name="Line 292">
            <a:extLst>
              <a:ext uri="{FF2B5EF4-FFF2-40B4-BE49-F238E27FC236}">
                <a16:creationId xmlns:a16="http://schemas.microsoft.com/office/drawing/2014/main" id="{60E8AF0A-E339-4A2C-AF40-EAAD701ED6E1}"/>
              </a:ext>
            </a:extLst>
          </p:cNvPr>
          <p:cNvSpPr>
            <a:spLocks noChangeShapeType="1"/>
          </p:cNvSpPr>
          <p:nvPr/>
        </p:nvSpPr>
        <p:spPr bwMode="auto">
          <a:xfrm flipV="1">
            <a:off x="3727450" y="3509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69" name="Line 293">
            <a:extLst>
              <a:ext uri="{FF2B5EF4-FFF2-40B4-BE49-F238E27FC236}">
                <a16:creationId xmlns:a16="http://schemas.microsoft.com/office/drawing/2014/main" id="{0E608273-9080-4830-8230-4284BE698655}"/>
              </a:ext>
            </a:extLst>
          </p:cNvPr>
          <p:cNvSpPr>
            <a:spLocks noChangeShapeType="1"/>
          </p:cNvSpPr>
          <p:nvPr/>
        </p:nvSpPr>
        <p:spPr bwMode="auto">
          <a:xfrm flipV="1">
            <a:off x="3727450" y="3471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0" name="Line 294">
            <a:extLst>
              <a:ext uri="{FF2B5EF4-FFF2-40B4-BE49-F238E27FC236}">
                <a16:creationId xmlns:a16="http://schemas.microsoft.com/office/drawing/2014/main" id="{16A18CE8-9D8F-4AAF-A72B-F18422C60D4B}"/>
              </a:ext>
            </a:extLst>
          </p:cNvPr>
          <p:cNvSpPr>
            <a:spLocks noChangeShapeType="1"/>
          </p:cNvSpPr>
          <p:nvPr/>
        </p:nvSpPr>
        <p:spPr bwMode="auto">
          <a:xfrm flipV="1">
            <a:off x="3727450" y="3433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1" name="Line 295">
            <a:extLst>
              <a:ext uri="{FF2B5EF4-FFF2-40B4-BE49-F238E27FC236}">
                <a16:creationId xmlns:a16="http://schemas.microsoft.com/office/drawing/2014/main" id="{2BF660D4-845E-45FC-9025-6F25DD2FC245}"/>
              </a:ext>
            </a:extLst>
          </p:cNvPr>
          <p:cNvSpPr>
            <a:spLocks noChangeShapeType="1"/>
          </p:cNvSpPr>
          <p:nvPr/>
        </p:nvSpPr>
        <p:spPr bwMode="auto">
          <a:xfrm flipV="1">
            <a:off x="3727450" y="3395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2" name="Line 296">
            <a:extLst>
              <a:ext uri="{FF2B5EF4-FFF2-40B4-BE49-F238E27FC236}">
                <a16:creationId xmlns:a16="http://schemas.microsoft.com/office/drawing/2014/main" id="{66C3AB56-5F99-4EDB-9846-DA06283C83DC}"/>
              </a:ext>
            </a:extLst>
          </p:cNvPr>
          <p:cNvSpPr>
            <a:spLocks noChangeShapeType="1"/>
          </p:cNvSpPr>
          <p:nvPr/>
        </p:nvSpPr>
        <p:spPr bwMode="auto">
          <a:xfrm flipV="1">
            <a:off x="3727450" y="3357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3" name="Line 297">
            <a:extLst>
              <a:ext uri="{FF2B5EF4-FFF2-40B4-BE49-F238E27FC236}">
                <a16:creationId xmlns:a16="http://schemas.microsoft.com/office/drawing/2014/main" id="{AEF6FE2E-1EF5-45A1-B69F-4E02E3DDDCF3}"/>
              </a:ext>
            </a:extLst>
          </p:cNvPr>
          <p:cNvSpPr>
            <a:spLocks noChangeShapeType="1"/>
          </p:cNvSpPr>
          <p:nvPr/>
        </p:nvSpPr>
        <p:spPr bwMode="auto">
          <a:xfrm flipV="1">
            <a:off x="3727450" y="3319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4" name="Line 298">
            <a:extLst>
              <a:ext uri="{FF2B5EF4-FFF2-40B4-BE49-F238E27FC236}">
                <a16:creationId xmlns:a16="http://schemas.microsoft.com/office/drawing/2014/main" id="{CDBDCD32-2CED-434A-AD15-B1F6DEB3D809}"/>
              </a:ext>
            </a:extLst>
          </p:cNvPr>
          <p:cNvSpPr>
            <a:spLocks noChangeShapeType="1"/>
          </p:cNvSpPr>
          <p:nvPr/>
        </p:nvSpPr>
        <p:spPr bwMode="auto">
          <a:xfrm flipV="1">
            <a:off x="3727450" y="3281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5" name="Line 299">
            <a:extLst>
              <a:ext uri="{FF2B5EF4-FFF2-40B4-BE49-F238E27FC236}">
                <a16:creationId xmlns:a16="http://schemas.microsoft.com/office/drawing/2014/main" id="{CF417743-5B22-4258-9730-611267976953}"/>
              </a:ext>
            </a:extLst>
          </p:cNvPr>
          <p:cNvSpPr>
            <a:spLocks noChangeShapeType="1"/>
          </p:cNvSpPr>
          <p:nvPr/>
        </p:nvSpPr>
        <p:spPr bwMode="auto">
          <a:xfrm flipV="1">
            <a:off x="3727450" y="3243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6" name="Line 300">
            <a:extLst>
              <a:ext uri="{FF2B5EF4-FFF2-40B4-BE49-F238E27FC236}">
                <a16:creationId xmlns:a16="http://schemas.microsoft.com/office/drawing/2014/main" id="{C7860DA1-5D7F-4273-8BB2-4DF83AA530BB}"/>
              </a:ext>
            </a:extLst>
          </p:cNvPr>
          <p:cNvSpPr>
            <a:spLocks noChangeShapeType="1"/>
          </p:cNvSpPr>
          <p:nvPr/>
        </p:nvSpPr>
        <p:spPr bwMode="auto">
          <a:xfrm flipV="1">
            <a:off x="3727450" y="3205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7" name="Line 301">
            <a:extLst>
              <a:ext uri="{FF2B5EF4-FFF2-40B4-BE49-F238E27FC236}">
                <a16:creationId xmlns:a16="http://schemas.microsoft.com/office/drawing/2014/main" id="{FDB82789-402B-4CB4-9F05-B8F3B88B4524}"/>
              </a:ext>
            </a:extLst>
          </p:cNvPr>
          <p:cNvSpPr>
            <a:spLocks noChangeShapeType="1"/>
          </p:cNvSpPr>
          <p:nvPr/>
        </p:nvSpPr>
        <p:spPr bwMode="auto">
          <a:xfrm flipV="1">
            <a:off x="3727450" y="3167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8" name="Line 302">
            <a:extLst>
              <a:ext uri="{FF2B5EF4-FFF2-40B4-BE49-F238E27FC236}">
                <a16:creationId xmlns:a16="http://schemas.microsoft.com/office/drawing/2014/main" id="{D3251904-7055-495A-B321-4DF62F774F04}"/>
              </a:ext>
            </a:extLst>
          </p:cNvPr>
          <p:cNvSpPr>
            <a:spLocks noChangeShapeType="1"/>
          </p:cNvSpPr>
          <p:nvPr/>
        </p:nvSpPr>
        <p:spPr bwMode="auto">
          <a:xfrm flipV="1">
            <a:off x="3727450" y="3128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79" name="Line 303">
            <a:extLst>
              <a:ext uri="{FF2B5EF4-FFF2-40B4-BE49-F238E27FC236}">
                <a16:creationId xmlns:a16="http://schemas.microsoft.com/office/drawing/2014/main" id="{479E6F98-DB62-45C5-A01A-B2629B07C991}"/>
              </a:ext>
            </a:extLst>
          </p:cNvPr>
          <p:cNvSpPr>
            <a:spLocks noChangeShapeType="1"/>
          </p:cNvSpPr>
          <p:nvPr/>
        </p:nvSpPr>
        <p:spPr bwMode="auto">
          <a:xfrm flipV="1">
            <a:off x="3727450" y="3090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0" name="Line 304">
            <a:extLst>
              <a:ext uri="{FF2B5EF4-FFF2-40B4-BE49-F238E27FC236}">
                <a16:creationId xmlns:a16="http://schemas.microsoft.com/office/drawing/2014/main" id="{88062265-5DD1-4510-A932-4F54B451D799}"/>
              </a:ext>
            </a:extLst>
          </p:cNvPr>
          <p:cNvSpPr>
            <a:spLocks noChangeShapeType="1"/>
          </p:cNvSpPr>
          <p:nvPr/>
        </p:nvSpPr>
        <p:spPr bwMode="auto">
          <a:xfrm flipV="1">
            <a:off x="3727450" y="3052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1" name="Line 305">
            <a:extLst>
              <a:ext uri="{FF2B5EF4-FFF2-40B4-BE49-F238E27FC236}">
                <a16:creationId xmlns:a16="http://schemas.microsoft.com/office/drawing/2014/main" id="{0721DBD9-16E7-46F0-8F60-C9A17A137419}"/>
              </a:ext>
            </a:extLst>
          </p:cNvPr>
          <p:cNvSpPr>
            <a:spLocks noChangeShapeType="1"/>
          </p:cNvSpPr>
          <p:nvPr/>
        </p:nvSpPr>
        <p:spPr bwMode="auto">
          <a:xfrm flipV="1">
            <a:off x="3727450" y="3014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2" name="Line 306">
            <a:extLst>
              <a:ext uri="{FF2B5EF4-FFF2-40B4-BE49-F238E27FC236}">
                <a16:creationId xmlns:a16="http://schemas.microsoft.com/office/drawing/2014/main" id="{C319742A-860C-4960-98AA-E688BFAE49C2}"/>
              </a:ext>
            </a:extLst>
          </p:cNvPr>
          <p:cNvSpPr>
            <a:spLocks noChangeShapeType="1"/>
          </p:cNvSpPr>
          <p:nvPr/>
        </p:nvSpPr>
        <p:spPr bwMode="auto">
          <a:xfrm flipV="1">
            <a:off x="3727450" y="2976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3" name="Line 307">
            <a:extLst>
              <a:ext uri="{FF2B5EF4-FFF2-40B4-BE49-F238E27FC236}">
                <a16:creationId xmlns:a16="http://schemas.microsoft.com/office/drawing/2014/main" id="{A42768CE-EF03-4239-8FAF-C1E1DBDB7079}"/>
              </a:ext>
            </a:extLst>
          </p:cNvPr>
          <p:cNvSpPr>
            <a:spLocks noChangeShapeType="1"/>
          </p:cNvSpPr>
          <p:nvPr/>
        </p:nvSpPr>
        <p:spPr bwMode="auto">
          <a:xfrm flipV="1">
            <a:off x="3727450" y="2938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4" name="Line 308">
            <a:extLst>
              <a:ext uri="{FF2B5EF4-FFF2-40B4-BE49-F238E27FC236}">
                <a16:creationId xmlns:a16="http://schemas.microsoft.com/office/drawing/2014/main" id="{19FA04CD-CA33-4E85-BFB4-29027BA863C1}"/>
              </a:ext>
            </a:extLst>
          </p:cNvPr>
          <p:cNvSpPr>
            <a:spLocks noChangeShapeType="1"/>
          </p:cNvSpPr>
          <p:nvPr/>
        </p:nvSpPr>
        <p:spPr bwMode="auto">
          <a:xfrm flipV="1">
            <a:off x="3727450" y="2900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5" name="Line 309">
            <a:extLst>
              <a:ext uri="{FF2B5EF4-FFF2-40B4-BE49-F238E27FC236}">
                <a16:creationId xmlns:a16="http://schemas.microsoft.com/office/drawing/2014/main" id="{FD02A9C2-CFC1-4D6B-8BD0-E4B7B0884CD5}"/>
              </a:ext>
            </a:extLst>
          </p:cNvPr>
          <p:cNvSpPr>
            <a:spLocks noChangeShapeType="1"/>
          </p:cNvSpPr>
          <p:nvPr/>
        </p:nvSpPr>
        <p:spPr bwMode="auto">
          <a:xfrm flipV="1">
            <a:off x="3727450" y="2862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6" name="Line 310">
            <a:extLst>
              <a:ext uri="{FF2B5EF4-FFF2-40B4-BE49-F238E27FC236}">
                <a16:creationId xmlns:a16="http://schemas.microsoft.com/office/drawing/2014/main" id="{BEBCA779-06C1-4778-A4AC-00841E6F3FFD}"/>
              </a:ext>
            </a:extLst>
          </p:cNvPr>
          <p:cNvSpPr>
            <a:spLocks noChangeShapeType="1"/>
          </p:cNvSpPr>
          <p:nvPr/>
        </p:nvSpPr>
        <p:spPr bwMode="auto">
          <a:xfrm flipV="1">
            <a:off x="3727450" y="2824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7" name="Line 311">
            <a:extLst>
              <a:ext uri="{FF2B5EF4-FFF2-40B4-BE49-F238E27FC236}">
                <a16:creationId xmlns:a16="http://schemas.microsoft.com/office/drawing/2014/main" id="{9ECCF2AA-18AE-445B-B139-E2D31419C2A3}"/>
              </a:ext>
            </a:extLst>
          </p:cNvPr>
          <p:cNvSpPr>
            <a:spLocks noChangeShapeType="1"/>
          </p:cNvSpPr>
          <p:nvPr/>
        </p:nvSpPr>
        <p:spPr bwMode="auto">
          <a:xfrm flipV="1">
            <a:off x="3727450" y="2786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8" name="Line 312">
            <a:extLst>
              <a:ext uri="{FF2B5EF4-FFF2-40B4-BE49-F238E27FC236}">
                <a16:creationId xmlns:a16="http://schemas.microsoft.com/office/drawing/2014/main" id="{0665457C-FB6C-4082-985F-01917FED9FD6}"/>
              </a:ext>
            </a:extLst>
          </p:cNvPr>
          <p:cNvSpPr>
            <a:spLocks noChangeShapeType="1"/>
          </p:cNvSpPr>
          <p:nvPr/>
        </p:nvSpPr>
        <p:spPr bwMode="auto">
          <a:xfrm flipV="1">
            <a:off x="3727450" y="2747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89" name="Line 313">
            <a:extLst>
              <a:ext uri="{FF2B5EF4-FFF2-40B4-BE49-F238E27FC236}">
                <a16:creationId xmlns:a16="http://schemas.microsoft.com/office/drawing/2014/main" id="{4421CF94-0C47-4DC8-A140-2B959415B410}"/>
              </a:ext>
            </a:extLst>
          </p:cNvPr>
          <p:cNvSpPr>
            <a:spLocks noChangeShapeType="1"/>
          </p:cNvSpPr>
          <p:nvPr/>
        </p:nvSpPr>
        <p:spPr bwMode="auto">
          <a:xfrm flipV="1">
            <a:off x="3727450" y="2709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0" name="Line 314">
            <a:extLst>
              <a:ext uri="{FF2B5EF4-FFF2-40B4-BE49-F238E27FC236}">
                <a16:creationId xmlns:a16="http://schemas.microsoft.com/office/drawing/2014/main" id="{A4CADDD5-6BE7-430C-BB22-6E451808283A}"/>
              </a:ext>
            </a:extLst>
          </p:cNvPr>
          <p:cNvSpPr>
            <a:spLocks noChangeShapeType="1"/>
          </p:cNvSpPr>
          <p:nvPr/>
        </p:nvSpPr>
        <p:spPr bwMode="auto">
          <a:xfrm flipV="1">
            <a:off x="3727450" y="2671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1" name="Line 315">
            <a:extLst>
              <a:ext uri="{FF2B5EF4-FFF2-40B4-BE49-F238E27FC236}">
                <a16:creationId xmlns:a16="http://schemas.microsoft.com/office/drawing/2014/main" id="{41D404C8-A3F8-4B4A-8783-049EA3E31A5B}"/>
              </a:ext>
            </a:extLst>
          </p:cNvPr>
          <p:cNvSpPr>
            <a:spLocks noChangeShapeType="1"/>
          </p:cNvSpPr>
          <p:nvPr/>
        </p:nvSpPr>
        <p:spPr bwMode="auto">
          <a:xfrm flipV="1">
            <a:off x="3727450" y="2633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2" name="Line 316">
            <a:extLst>
              <a:ext uri="{FF2B5EF4-FFF2-40B4-BE49-F238E27FC236}">
                <a16:creationId xmlns:a16="http://schemas.microsoft.com/office/drawing/2014/main" id="{66B3133B-8DB4-47B4-9736-48DC3C8618ED}"/>
              </a:ext>
            </a:extLst>
          </p:cNvPr>
          <p:cNvSpPr>
            <a:spLocks noChangeShapeType="1"/>
          </p:cNvSpPr>
          <p:nvPr/>
        </p:nvSpPr>
        <p:spPr bwMode="auto">
          <a:xfrm flipV="1">
            <a:off x="3727450" y="2595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3" name="Line 317">
            <a:extLst>
              <a:ext uri="{FF2B5EF4-FFF2-40B4-BE49-F238E27FC236}">
                <a16:creationId xmlns:a16="http://schemas.microsoft.com/office/drawing/2014/main" id="{A3815ABE-CE02-4FD3-A82F-1D104D7095E3}"/>
              </a:ext>
            </a:extLst>
          </p:cNvPr>
          <p:cNvSpPr>
            <a:spLocks noChangeShapeType="1"/>
          </p:cNvSpPr>
          <p:nvPr/>
        </p:nvSpPr>
        <p:spPr bwMode="auto">
          <a:xfrm flipV="1">
            <a:off x="3727450" y="2557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4" name="Line 318">
            <a:extLst>
              <a:ext uri="{FF2B5EF4-FFF2-40B4-BE49-F238E27FC236}">
                <a16:creationId xmlns:a16="http://schemas.microsoft.com/office/drawing/2014/main" id="{33E9A987-374D-4E63-B5A1-B82B8455310D}"/>
              </a:ext>
            </a:extLst>
          </p:cNvPr>
          <p:cNvSpPr>
            <a:spLocks noChangeShapeType="1"/>
          </p:cNvSpPr>
          <p:nvPr/>
        </p:nvSpPr>
        <p:spPr bwMode="auto">
          <a:xfrm flipV="1">
            <a:off x="3727450" y="2519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5" name="Line 319">
            <a:extLst>
              <a:ext uri="{FF2B5EF4-FFF2-40B4-BE49-F238E27FC236}">
                <a16:creationId xmlns:a16="http://schemas.microsoft.com/office/drawing/2014/main" id="{71B3D981-CE7B-4170-B176-37AD7945B2E2}"/>
              </a:ext>
            </a:extLst>
          </p:cNvPr>
          <p:cNvSpPr>
            <a:spLocks noChangeShapeType="1"/>
          </p:cNvSpPr>
          <p:nvPr/>
        </p:nvSpPr>
        <p:spPr bwMode="auto">
          <a:xfrm flipV="1">
            <a:off x="3727450" y="2481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6" name="Line 320">
            <a:extLst>
              <a:ext uri="{FF2B5EF4-FFF2-40B4-BE49-F238E27FC236}">
                <a16:creationId xmlns:a16="http://schemas.microsoft.com/office/drawing/2014/main" id="{DC047A1C-6E31-478B-A67D-130E9C359603}"/>
              </a:ext>
            </a:extLst>
          </p:cNvPr>
          <p:cNvSpPr>
            <a:spLocks noChangeShapeType="1"/>
          </p:cNvSpPr>
          <p:nvPr/>
        </p:nvSpPr>
        <p:spPr bwMode="auto">
          <a:xfrm flipV="1">
            <a:off x="3727450" y="2443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7" name="Line 321">
            <a:extLst>
              <a:ext uri="{FF2B5EF4-FFF2-40B4-BE49-F238E27FC236}">
                <a16:creationId xmlns:a16="http://schemas.microsoft.com/office/drawing/2014/main" id="{5A7169D7-0319-4E38-A176-1B848C0D12CF}"/>
              </a:ext>
            </a:extLst>
          </p:cNvPr>
          <p:cNvSpPr>
            <a:spLocks noChangeShapeType="1"/>
          </p:cNvSpPr>
          <p:nvPr/>
        </p:nvSpPr>
        <p:spPr bwMode="auto">
          <a:xfrm flipV="1">
            <a:off x="3727450" y="2405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8" name="Line 322">
            <a:extLst>
              <a:ext uri="{FF2B5EF4-FFF2-40B4-BE49-F238E27FC236}">
                <a16:creationId xmlns:a16="http://schemas.microsoft.com/office/drawing/2014/main" id="{A85AC11C-36DE-45F9-8616-EE561FBD2B55}"/>
              </a:ext>
            </a:extLst>
          </p:cNvPr>
          <p:cNvSpPr>
            <a:spLocks noChangeShapeType="1"/>
          </p:cNvSpPr>
          <p:nvPr/>
        </p:nvSpPr>
        <p:spPr bwMode="auto">
          <a:xfrm flipV="1">
            <a:off x="3727450" y="2366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699" name="Line 323">
            <a:extLst>
              <a:ext uri="{FF2B5EF4-FFF2-40B4-BE49-F238E27FC236}">
                <a16:creationId xmlns:a16="http://schemas.microsoft.com/office/drawing/2014/main" id="{5D951191-3401-48C4-9AB0-9F5706357E44}"/>
              </a:ext>
            </a:extLst>
          </p:cNvPr>
          <p:cNvSpPr>
            <a:spLocks noChangeShapeType="1"/>
          </p:cNvSpPr>
          <p:nvPr/>
        </p:nvSpPr>
        <p:spPr bwMode="auto">
          <a:xfrm flipV="1">
            <a:off x="3727450" y="2328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0" name="Line 324">
            <a:extLst>
              <a:ext uri="{FF2B5EF4-FFF2-40B4-BE49-F238E27FC236}">
                <a16:creationId xmlns:a16="http://schemas.microsoft.com/office/drawing/2014/main" id="{77A84CBC-5F02-4616-A9FC-C7226C9138E3}"/>
              </a:ext>
            </a:extLst>
          </p:cNvPr>
          <p:cNvSpPr>
            <a:spLocks noChangeShapeType="1"/>
          </p:cNvSpPr>
          <p:nvPr/>
        </p:nvSpPr>
        <p:spPr bwMode="auto">
          <a:xfrm flipV="1">
            <a:off x="3727450" y="2290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1" name="Line 325">
            <a:extLst>
              <a:ext uri="{FF2B5EF4-FFF2-40B4-BE49-F238E27FC236}">
                <a16:creationId xmlns:a16="http://schemas.microsoft.com/office/drawing/2014/main" id="{430370B2-8987-4523-B23E-7FADD918359C}"/>
              </a:ext>
            </a:extLst>
          </p:cNvPr>
          <p:cNvSpPr>
            <a:spLocks noChangeShapeType="1"/>
          </p:cNvSpPr>
          <p:nvPr/>
        </p:nvSpPr>
        <p:spPr bwMode="auto">
          <a:xfrm flipV="1">
            <a:off x="3727450" y="2252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2" name="Line 326">
            <a:extLst>
              <a:ext uri="{FF2B5EF4-FFF2-40B4-BE49-F238E27FC236}">
                <a16:creationId xmlns:a16="http://schemas.microsoft.com/office/drawing/2014/main" id="{9E8CD2B2-D411-4F4D-A0F0-290196A75D09}"/>
              </a:ext>
            </a:extLst>
          </p:cNvPr>
          <p:cNvSpPr>
            <a:spLocks noChangeShapeType="1"/>
          </p:cNvSpPr>
          <p:nvPr/>
        </p:nvSpPr>
        <p:spPr bwMode="auto">
          <a:xfrm flipV="1">
            <a:off x="3727450" y="2214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3" name="Line 327">
            <a:extLst>
              <a:ext uri="{FF2B5EF4-FFF2-40B4-BE49-F238E27FC236}">
                <a16:creationId xmlns:a16="http://schemas.microsoft.com/office/drawing/2014/main" id="{C46C63AF-D908-4A3D-81FF-A5DC24942647}"/>
              </a:ext>
            </a:extLst>
          </p:cNvPr>
          <p:cNvSpPr>
            <a:spLocks noChangeShapeType="1"/>
          </p:cNvSpPr>
          <p:nvPr/>
        </p:nvSpPr>
        <p:spPr bwMode="auto">
          <a:xfrm flipV="1">
            <a:off x="3727450" y="2176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4" name="Line 328">
            <a:extLst>
              <a:ext uri="{FF2B5EF4-FFF2-40B4-BE49-F238E27FC236}">
                <a16:creationId xmlns:a16="http://schemas.microsoft.com/office/drawing/2014/main" id="{3A19A8AB-46A0-44D3-9C07-49B17178180B}"/>
              </a:ext>
            </a:extLst>
          </p:cNvPr>
          <p:cNvSpPr>
            <a:spLocks noChangeShapeType="1"/>
          </p:cNvSpPr>
          <p:nvPr/>
        </p:nvSpPr>
        <p:spPr bwMode="auto">
          <a:xfrm flipV="1">
            <a:off x="3727450" y="2138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5" name="Line 329">
            <a:extLst>
              <a:ext uri="{FF2B5EF4-FFF2-40B4-BE49-F238E27FC236}">
                <a16:creationId xmlns:a16="http://schemas.microsoft.com/office/drawing/2014/main" id="{54CC60F3-E2F4-4A0B-B2ED-C0EACF9EDDE7}"/>
              </a:ext>
            </a:extLst>
          </p:cNvPr>
          <p:cNvSpPr>
            <a:spLocks noChangeShapeType="1"/>
          </p:cNvSpPr>
          <p:nvPr/>
        </p:nvSpPr>
        <p:spPr bwMode="auto">
          <a:xfrm flipV="1">
            <a:off x="3727450" y="2100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6" name="Line 330">
            <a:extLst>
              <a:ext uri="{FF2B5EF4-FFF2-40B4-BE49-F238E27FC236}">
                <a16:creationId xmlns:a16="http://schemas.microsoft.com/office/drawing/2014/main" id="{48449EA8-62F6-4373-BE7D-33AD0AC523D6}"/>
              </a:ext>
            </a:extLst>
          </p:cNvPr>
          <p:cNvSpPr>
            <a:spLocks noChangeShapeType="1"/>
          </p:cNvSpPr>
          <p:nvPr/>
        </p:nvSpPr>
        <p:spPr bwMode="auto">
          <a:xfrm flipV="1">
            <a:off x="3727450" y="2062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7" name="Line 331">
            <a:extLst>
              <a:ext uri="{FF2B5EF4-FFF2-40B4-BE49-F238E27FC236}">
                <a16:creationId xmlns:a16="http://schemas.microsoft.com/office/drawing/2014/main" id="{FB069CDA-2CFE-4A36-93F0-89E5AEEFE261}"/>
              </a:ext>
            </a:extLst>
          </p:cNvPr>
          <p:cNvSpPr>
            <a:spLocks noChangeShapeType="1"/>
          </p:cNvSpPr>
          <p:nvPr/>
        </p:nvSpPr>
        <p:spPr bwMode="auto">
          <a:xfrm flipV="1">
            <a:off x="3727450" y="2024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8" name="Line 332">
            <a:extLst>
              <a:ext uri="{FF2B5EF4-FFF2-40B4-BE49-F238E27FC236}">
                <a16:creationId xmlns:a16="http://schemas.microsoft.com/office/drawing/2014/main" id="{76E254D0-C098-41DC-BE64-AF77BDECBD24}"/>
              </a:ext>
            </a:extLst>
          </p:cNvPr>
          <p:cNvSpPr>
            <a:spLocks noChangeShapeType="1"/>
          </p:cNvSpPr>
          <p:nvPr/>
        </p:nvSpPr>
        <p:spPr bwMode="auto">
          <a:xfrm flipV="1">
            <a:off x="3727450" y="1985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09" name="Line 333">
            <a:extLst>
              <a:ext uri="{FF2B5EF4-FFF2-40B4-BE49-F238E27FC236}">
                <a16:creationId xmlns:a16="http://schemas.microsoft.com/office/drawing/2014/main" id="{59B7FF0E-820D-409A-A886-8B28A3BA94B7}"/>
              </a:ext>
            </a:extLst>
          </p:cNvPr>
          <p:cNvSpPr>
            <a:spLocks noChangeShapeType="1"/>
          </p:cNvSpPr>
          <p:nvPr/>
        </p:nvSpPr>
        <p:spPr bwMode="auto">
          <a:xfrm flipV="1">
            <a:off x="3727450" y="1947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0" name="Line 334">
            <a:extLst>
              <a:ext uri="{FF2B5EF4-FFF2-40B4-BE49-F238E27FC236}">
                <a16:creationId xmlns:a16="http://schemas.microsoft.com/office/drawing/2014/main" id="{FBC08D57-7ED2-473B-AFB6-B6F47C080B67}"/>
              </a:ext>
            </a:extLst>
          </p:cNvPr>
          <p:cNvSpPr>
            <a:spLocks noChangeShapeType="1"/>
          </p:cNvSpPr>
          <p:nvPr/>
        </p:nvSpPr>
        <p:spPr bwMode="auto">
          <a:xfrm flipV="1">
            <a:off x="3727450" y="1909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1" name="Line 335">
            <a:extLst>
              <a:ext uri="{FF2B5EF4-FFF2-40B4-BE49-F238E27FC236}">
                <a16:creationId xmlns:a16="http://schemas.microsoft.com/office/drawing/2014/main" id="{F657F480-3F42-41E5-AE39-9F27BB3D9513}"/>
              </a:ext>
            </a:extLst>
          </p:cNvPr>
          <p:cNvSpPr>
            <a:spLocks noChangeShapeType="1"/>
          </p:cNvSpPr>
          <p:nvPr/>
        </p:nvSpPr>
        <p:spPr bwMode="auto">
          <a:xfrm flipV="1">
            <a:off x="3727450" y="1871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2" name="Line 336">
            <a:extLst>
              <a:ext uri="{FF2B5EF4-FFF2-40B4-BE49-F238E27FC236}">
                <a16:creationId xmlns:a16="http://schemas.microsoft.com/office/drawing/2014/main" id="{4FEF093A-97D8-4D47-9756-46B980291C48}"/>
              </a:ext>
            </a:extLst>
          </p:cNvPr>
          <p:cNvSpPr>
            <a:spLocks noChangeShapeType="1"/>
          </p:cNvSpPr>
          <p:nvPr/>
        </p:nvSpPr>
        <p:spPr bwMode="auto">
          <a:xfrm flipV="1">
            <a:off x="3727450" y="1833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3" name="Line 337">
            <a:extLst>
              <a:ext uri="{FF2B5EF4-FFF2-40B4-BE49-F238E27FC236}">
                <a16:creationId xmlns:a16="http://schemas.microsoft.com/office/drawing/2014/main" id="{E0AC6E34-FB95-4894-A8BC-8052133AE1DF}"/>
              </a:ext>
            </a:extLst>
          </p:cNvPr>
          <p:cNvSpPr>
            <a:spLocks noChangeShapeType="1"/>
          </p:cNvSpPr>
          <p:nvPr/>
        </p:nvSpPr>
        <p:spPr bwMode="auto">
          <a:xfrm flipV="1">
            <a:off x="3727450" y="1795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4" name="Line 338">
            <a:extLst>
              <a:ext uri="{FF2B5EF4-FFF2-40B4-BE49-F238E27FC236}">
                <a16:creationId xmlns:a16="http://schemas.microsoft.com/office/drawing/2014/main" id="{3F16C95C-AC2F-43B9-9A64-6281D2F00103}"/>
              </a:ext>
            </a:extLst>
          </p:cNvPr>
          <p:cNvSpPr>
            <a:spLocks noChangeShapeType="1"/>
          </p:cNvSpPr>
          <p:nvPr/>
        </p:nvSpPr>
        <p:spPr bwMode="auto">
          <a:xfrm flipV="1">
            <a:off x="3727450" y="1757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5" name="Line 339">
            <a:extLst>
              <a:ext uri="{FF2B5EF4-FFF2-40B4-BE49-F238E27FC236}">
                <a16:creationId xmlns:a16="http://schemas.microsoft.com/office/drawing/2014/main" id="{7D95D8B5-F11B-4434-AC2D-ED875450B0D4}"/>
              </a:ext>
            </a:extLst>
          </p:cNvPr>
          <p:cNvSpPr>
            <a:spLocks noChangeShapeType="1"/>
          </p:cNvSpPr>
          <p:nvPr/>
        </p:nvSpPr>
        <p:spPr bwMode="auto">
          <a:xfrm flipV="1">
            <a:off x="3727450" y="17192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6" name="Line 340">
            <a:extLst>
              <a:ext uri="{FF2B5EF4-FFF2-40B4-BE49-F238E27FC236}">
                <a16:creationId xmlns:a16="http://schemas.microsoft.com/office/drawing/2014/main" id="{D8A6C7E7-B237-4599-9099-86CD77BABBBE}"/>
              </a:ext>
            </a:extLst>
          </p:cNvPr>
          <p:cNvSpPr>
            <a:spLocks noChangeShapeType="1"/>
          </p:cNvSpPr>
          <p:nvPr/>
        </p:nvSpPr>
        <p:spPr bwMode="auto">
          <a:xfrm flipV="1">
            <a:off x="3727450" y="16811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7" name="Line 341">
            <a:extLst>
              <a:ext uri="{FF2B5EF4-FFF2-40B4-BE49-F238E27FC236}">
                <a16:creationId xmlns:a16="http://schemas.microsoft.com/office/drawing/2014/main" id="{98A4258E-110B-4D84-B747-4E42E122D8FB}"/>
              </a:ext>
            </a:extLst>
          </p:cNvPr>
          <p:cNvSpPr>
            <a:spLocks noChangeShapeType="1"/>
          </p:cNvSpPr>
          <p:nvPr/>
        </p:nvSpPr>
        <p:spPr bwMode="auto">
          <a:xfrm flipV="1">
            <a:off x="3727450" y="16430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8" name="Line 342">
            <a:extLst>
              <a:ext uri="{FF2B5EF4-FFF2-40B4-BE49-F238E27FC236}">
                <a16:creationId xmlns:a16="http://schemas.microsoft.com/office/drawing/2014/main" id="{38682BD3-FD92-4820-A2F4-6E74AAF7FFBB}"/>
              </a:ext>
            </a:extLst>
          </p:cNvPr>
          <p:cNvSpPr>
            <a:spLocks noChangeShapeType="1"/>
          </p:cNvSpPr>
          <p:nvPr/>
        </p:nvSpPr>
        <p:spPr bwMode="auto">
          <a:xfrm flipV="1">
            <a:off x="3727450" y="16049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19" name="Line 343">
            <a:extLst>
              <a:ext uri="{FF2B5EF4-FFF2-40B4-BE49-F238E27FC236}">
                <a16:creationId xmlns:a16="http://schemas.microsoft.com/office/drawing/2014/main" id="{3C1736B1-0B8D-4B80-8820-9B383EE194D5}"/>
              </a:ext>
            </a:extLst>
          </p:cNvPr>
          <p:cNvSpPr>
            <a:spLocks noChangeShapeType="1"/>
          </p:cNvSpPr>
          <p:nvPr/>
        </p:nvSpPr>
        <p:spPr bwMode="auto">
          <a:xfrm flipV="1">
            <a:off x="3727450" y="15668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20" name="Line 344">
            <a:extLst>
              <a:ext uri="{FF2B5EF4-FFF2-40B4-BE49-F238E27FC236}">
                <a16:creationId xmlns:a16="http://schemas.microsoft.com/office/drawing/2014/main" id="{B617B81C-2434-4100-BCC9-E08EDD314918}"/>
              </a:ext>
            </a:extLst>
          </p:cNvPr>
          <p:cNvSpPr>
            <a:spLocks noChangeShapeType="1"/>
          </p:cNvSpPr>
          <p:nvPr/>
        </p:nvSpPr>
        <p:spPr bwMode="auto">
          <a:xfrm flipV="1">
            <a:off x="3727450" y="15287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21" name="Line 345">
            <a:extLst>
              <a:ext uri="{FF2B5EF4-FFF2-40B4-BE49-F238E27FC236}">
                <a16:creationId xmlns:a16="http://schemas.microsoft.com/office/drawing/2014/main" id="{ED440C67-7022-4264-9D6C-2A04C34E8513}"/>
              </a:ext>
            </a:extLst>
          </p:cNvPr>
          <p:cNvSpPr>
            <a:spLocks noChangeShapeType="1"/>
          </p:cNvSpPr>
          <p:nvPr/>
        </p:nvSpPr>
        <p:spPr bwMode="auto">
          <a:xfrm flipV="1">
            <a:off x="3727450" y="14906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22" name="Line 346">
            <a:extLst>
              <a:ext uri="{FF2B5EF4-FFF2-40B4-BE49-F238E27FC236}">
                <a16:creationId xmlns:a16="http://schemas.microsoft.com/office/drawing/2014/main" id="{0AB1164E-3033-4BDB-A64A-6BF77EEE5896}"/>
              </a:ext>
            </a:extLst>
          </p:cNvPr>
          <p:cNvSpPr>
            <a:spLocks noChangeShapeType="1"/>
          </p:cNvSpPr>
          <p:nvPr/>
        </p:nvSpPr>
        <p:spPr bwMode="auto">
          <a:xfrm flipV="1">
            <a:off x="3727450" y="14525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23" name="Line 347">
            <a:extLst>
              <a:ext uri="{FF2B5EF4-FFF2-40B4-BE49-F238E27FC236}">
                <a16:creationId xmlns:a16="http://schemas.microsoft.com/office/drawing/2014/main" id="{EFCFB0A9-23FD-4F5C-A1C5-F1FD2760EE85}"/>
              </a:ext>
            </a:extLst>
          </p:cNvPr>
          <p:cNvSpPr>
            <a:spLocks noChangeShapeType="1"/>
          </p:cNvSpPr>
          <p:nvPr/>
        </p:nvSpPr>
        <p:spPr bwMode="auto">
          <a:xfrm flipV="1">
            <a:off x="3727450" y="14144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24" name="Line 348">
            <a:extLst>
              <a:ext uri="{FF2B5EF4-FFF2-40B4-BE49-F238E27FC236}">
                <a16:creationId xmlns:a16="http://schemas.microsoft.com/office/drawing/2014/main" id="{93D949E5-4CFF-4309-B1A0-1212E3D024CE}"/>
              </a:ext>
            </a:extLst>
          </p:cNvPr>
          <p:cNvSpPr>
            <a:spLocks noChangeShapeType="1"/>
          </p:cNvSpPr>
          <p:nvPr/>
        </p:nvSpPr>
        <p:spPr bwMode="auto">
          <a:xfrm flipV="1">
            <a:off x="3727450" y="1376363"/>
            <a:ext cx="1588" cy="127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0725" name="Text Box 3">
            <a:extLst>
              <a:ext uri="{FF2B5EF4-FFF2-40B4-BE49-F238E27FC236}">
                <a16:creationId xmlns:a16="http://schemas.microsoft.com/office/drawing/2014/main" id="{2FA3A5AD-F250-401E-925A-780399794D56}"/>
              </a:ext>
            </a:extLst>
          </p:cNvPr>
          <p:cNvSpPr txBox="1">
            <a:spLocks noChangeArrowheads="1"/>
          </p:cNvSpPr>
          <p:nvPr/>
        </p:nvSpPr>
        <p:spPr bwMode="auto">
          <a:xfrm>
            <a:off x="9153525" y="1998664"/>
            <a:ext cx="16002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5">
                    <a:lumMod val="75000"/>
                  </a:schemeClr>
                </a:solidFill>
                <a:latin typeface="Arial" panose="020B0604020202020204" pitchFamily="34" charset="0"/>
                <a:ea typeface="MS PGothic" panose="020B0600070205080204" pitchFamily="34" charset="-128"/>
              </a:rPr>
              <a:t>HR 0.81</a:t>
            </a:r>
            <a:br>
              <a:rPr lang="en-US" altLang="en-US" b="1" dirty="0">
                <a:solidFill>
                  <a:schemeClr val="accent5">
                    <a:lumMod val="75000"/>
                  </a:schemeClr>
                </a:solidFill>
                <a:latin typeface="Arial" panose="020B0604020202020204" pitchFamily="34" charset="0"/>
                <a:ea typeface="MS PGothic" panose="020B0600070205080204" pitchFamily="34" charset="-128"/>
              </a:rPr>
            </a:br>
            <a:r>
              <a:rPr lang="en-US" altLang="en-US" b="1" dirty="0">
                <a:solidFill>
                  <a:schemeClr val="accent5">
                    <a:lumMod val="75000"/>
                  </a:schemeClr>
                </a:solidFill>
                <a:latin typeface="Arial" panose="020B0604020202020204" pitchFamily="34" charset="0"/>
                <a:ea typeface="MS PGothic" panose="020B0600070205080204" pitchFamily="34" charset="-128"/>
              </a:rPr>
              <a:t>(0.73-0.90)</a:t>
            </a:r>
            <a:br>
              <a:rPr lang="en-US" altLang="en-US" b="1" dirty="0">
                <a:solidFill>
                  <a:schemeClr val="accent5">
                    <a:lumMod val="75000"/>
                  </a:schemeClr>
                </a:solidFill>
                <a:latin typeface="Arial" panose="020B0604020202020204" pitchFamily="34" charset="0"/>
                <a:ea typeface="MS PGothic" panose="020B0600070205080204" pitchFamily="34" charset="-128"/>
              </a:rPr>
            </a:br>
            <a:r>
              <a:rPr lang="en-US" altLang="en-US" b="1" dirty="0">
                <a:solidFill>
                  <a:schemeClr val="accent5">
                    <a:lumMod val="75000"/>
                  </a:schemeClr>
                </a:solidFill>
                <a:latin typeface="Arial" panose="020B0604020202020204" pitchFamily="34" charset="0"/>
                <a:ea typeface="MS PGothic" panose="020B0600070205080204" pitchFamily="34" charset="-128"/>
              </a:rPr>
              <a:t>p=0.0004</a:t>
            </a:r>
          </a:p>
        </p:txBody>
      </p:sp>
      <p:sp>
        <p:nvSpPr>
          <p:cNvPr id="60726" name="Text Box 4">
            <a:extLst>
              <a:ext uri="{FF2B5EF4-FFF2-40B4-BE49-F238E27FC236}">
                <a16:creationId xmlns:a16="http://schemas.microsoft.com/office/drawing/2014/main" id="{DDFEC2E8-B5C6-4445-8A34-818CE1E84A15}"/>
              </a:ext>
            </a:extLst>
          </p:cNvPr>
          <p:cNvSpPr txBox="1">
            <a:spLocks noChangeArrowheads="1"/>
          </p:cNvSpPr>
          <p:nvPr/>
        </p:nvSpPr>
        <p:spPr bwMode="auto">
          <a:xfrm>
            <a:off x="6629400" y="3094038"/>
            <a:ext cx="2730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1400" b="1" dirty="0">
                <a:solidFill>
                  <a:srgbClr val="FFC000"/>
                </a:solidFill>
                <a:latin typeface="Arial" panose="020B0604020202020204" pitchFamily="34" charset="0"/>
                <a:ea typeface="MS PGothic" panose="020B0600070205080204" pitchFamily="34" charset="-128"/>
              </a:rPr>
              <a:t>Prasugrel </a:t>
            </a:r>
          </a:p>
        </p:txBody>
      </p:sp>
      <p:sp>
        <p:nvSpPr>
          <p:cNvPr id="60727" name="Text Box 5">
            <a:extLst>
              <a:ext uri="{FF2B5EF4-FFF2-40B4-BE49-F238E27FC236}">
                <a16:creationId xmlns:a16="http://schemas.microsoft.com/office/drawing/2014/main" id="{DDB99158-820E-48F6-A123-0DB382C0FE97}"/>
              </a:ext>
            </a:extLst>
          </p:cNvPr>
          <p:cNvSpPr txBox="1">
            <a:spLocks noChangeArrowheads="1"/>
          </p:cNvSpPr>
          <p:nvPr/>
        </p:nvSpPr>
        <p:spPr bwMode="auto">
          <a:xfrm>
            <a:off x="6629400" y="1676400"/>
            <a:ext cx="2730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1400" b="1">
                <a:solidFill>
                  <a:schemeClr val="accent1"/>
                </a:solidFill>
                <a:latin typeface="Arial" panose="020B0604020202020204" pitchFamily="34" charset="0"/>
                <a:ea typeface="MS PGothic" panose="020B0600070205080204" pitchFamily="34" charset="-128"/>
              </a:rPr>
              <a:t>Clopidogrel</a:t>
            </a:r>
          </a:p>
        </p:txBody>
      </p:sp>
      <p:sp>
        <p:nvSpPr>
          <p:cNvPr id="60728" name="Text Box 15">
            <a:extLst>
              <a:ext uri="{FF2B5EF4-FFF2-40B4-BE49-F238E27FC236}">
                <a16:creationId xmlns:a16="http://schemas.microsoft.com/office/drawing/2014/main" id="{DD4E7019-0A67-4436-9146-FAEE6B8D884A}"/>
              </a:ext>
            </a:extLst>
          </p:cNvPr>
          <p:cNvSpPr txBox="1">
            <a:spLocks noChangeArrowheads="1"/>
          </p:cNvSpPr>
          <p:nvPr/>
        </p:nvSpPr>
        <p:spPr bwMode="auto">
          <a:xfrm>
            <a:off x="4343400" y="6400800"/>
            <a:ext cx="27305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1600" b="1">
                <a:latin typeface="Arial" panose="020B0604020202020204" pitchFamily="34" charset="0"/>
                <a:ea typeface="MS PGothic" panose="020B0600070205080204" pitchFamily="34" charset="-128"/>
              </a:rPr>
              <a:t>Days</a:t>
            </a:r>
            <a:endParaRPr lang="en-US" altLang="en-US" sz="2000" b="1">
              <a:latin typeface="Arial" panose="020B0604020202020204" pitchFamily="34" charset="0"/>
              <a:ea typeface="MS PGothic" panose="020B0600070205080204" pitchFamily="34" charset="-128"/>
            </a:endParaRPr>
          </a:p>
        </p:txBody>
      </p:sp>
      <p:sp>
        <p:nvSpPr>
          <p:cNvPr id="60729" name="Text Box 16">
            <a:extLst>
              <a:ext uri="{FF2B5EF4-FFF2-40B4-BE49-F238E27FC236}">
                <a16:creationId xmlns:a16="http://schemas.microsoft.com/office/drawing/2014/main" id="{817A9A35-F910-4D24-A0F2-416479326E7B}"/>
              </a:ext>
            </a:extLst>
          </p:cNvPr>
          <p:cNvSpPr txBox="1">
            <a:spLocks noChangeArrowheads="1"/>
          </p:cNvSpPr>
          <p:nvPr/>
        </p:nvSpPr>
        <p:spPr bwMode="auto">
          <a:xfrm rot="16200000">
            <a:off x="585788" y="3224213"/>
            <a:ext cx="2730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2000" b="1">
                <a:latin typeface="Arial" panose="020B0604020202020204" pitchFamily="34" charset="0"/>
                <a:ea typeface="MS PGothic" panose="020B0600070205080204" pitchFamily="34" charset="-128"/>
              </a:rPr>
              <a:t>Endpoint (%)</a:t>
            </a:r>
          </a:p>
        </p:txBody>
      </p:sp>
      <p:sp>
        <p:nvSpPr>
          <p:cNvPr id="60730" name="Text Box 18">
            <a:extLst>
              <a:ext uri="{FF2B5EF4-FFF2-40B4-BE49-F238E27FC236}">
                <a16:creationId xmlns:a16="http://schemas.microsoft.com/office/drawing/2014/main" id="{C5267755-B212-476F-A2D8-EFE76591FCE0}"/>
              </a:ext>
            </a:extLst>
          </p:cNvPr>
          <p:cNvSpPr txBox="1">
            <a:spLocks noChangeArrowheads="1"/>
          </p:cNvSpPr>
          <p:nvPr/>
        </p:nvSpPr>
        <p:spPr bwMode="auto">
          <a:xfrm>
            <a:off x="8570913" y="2049463"/>
            <a:ext cx="838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5">
                    <a:lumMod val="75000"/>
                  </a:schemeClr>
                </a:solidFill>
                <a:latin typeface="Arial" panose="020B0604020202020204" pitchFamily="34" charset="0"/>
                <a:ea typeface="MS PGothic" panose="020B0600070205080204" pitchFamily="34" charset="-128"/>
              </a:rPr>
              <a:t>12.1</a:t>
            </a:r>
          </a:p>
        </p:txBody>
      </p:sp>
      <p:sp>
        <p:nvSpPr>
          <p:cNvPr id="60731" name="Text Box 19">
            <a:extLst>
              <a:ext uri="{FF2B5EF4-FFF2-40B4-BE49-F238E27FC236}">
                <a16:creationId xmlns:a16="http://schemas.microsoft.com/office/drawing/2014/main" id="{05BDB37A-1AFD-4A5A-A467-0AF5196D535D}"/>
              </a:ext>
            </a:extLst>
          </p:cNvPr>
          <p:cNvSpPr txBox="1">
            <a:spLocks noChangeArrowheads="1"/>
          </p:cNvSpPr>
          <p:nvPr/>
        </p:nvSpPr>
        <p:spPr bwMode="auto">
          <a:xfrm>
            <a:off x="8570913" y="2722563"/>
            <a:ext cx="838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5">
                    <a:lumMod val="75000"/>
                  </a:schemeClr>
                </a:solidFill>
                <a:latin typeface="Arial" panose="020B0604020202020204" pitchFamily="34" charset="0"/>
                <a:ea typeface="MS PGothic" panose="020B0600070205080204" pitchFamily="34" charset="-128"/>
              </a:rPr>
              <a:t>9.9</a:t>
            </a:r>
          </a:p>
        </p:txBody>
      </p:sp>
      <p:sp>
        <p:nvSpPr>
          <p:cNvPr id="60732" name="Text Box 20">
            <a:extLst>
              <a:ext uri="{FF2B5EF4-FFF2-40B4-BE49-F238E27FC236}">
                <a16:creationId xmlns:a16="http://schemas.microsoft.com/office/drawing/2014/main" id="{B49EFB77-37EE-4533-8A93-4A6606DFDD18}"/>
              </a:ext>
            </a:extLst>
          </p:cNvPr>
          <p:cNvSpPr txBox="1">
            <a:spLocks noChangeArrowheads="1"/>
          </p:cNvSpPr>
          <p:nvPr/>
        </p:nvSpPr>
        <p:spPr bwMode="auto">
          <a:xfrm>
            <a:off x="9096375" y="5186364"/>
            <a:ext cx="16002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6">
                    <a:lumMod val="75000"/>
                  </a:schemeClr>
                </a:solidFill>
                <a:latin typeface="Arial" panose="020B0604020202020204" pitchFamily="34" charset="0"/>
                <a:ea typeface="MS PGothic" panose="020B0600070205080204" pitchFamily="34" charset="-128"/>
              </a:rPr>
              <a:t>HR 1.32</a:t>
            </a:r>
            <a:br>
              <a:rPr lang="en-US" altLang="en-US" b="1" dirty="0">
                <a:solidFill>
                  <a:schemeClr val="accent6">
                    <a:lumMod val="75000"/>
                  </a:schemeClr>
                </a:solidFill>
                <a:latin typeface="Arial" panose="020B0604020202020204" pitchFamily="34" charset="0"/>
                <a:ea typeface="MS PGothic" panose="020B0600070205080204" pitchFamily="34" charset="-128"/>
              </a:rPr>
            </a:br>
            <a:r>
              <a:rPr lang="en-US" altLang="en-US" b="1" dirty="0">
                <a:solidFill>
                  <a:schemeClr val="accent6">
                    <a:lumMod val="75000"/>
                  </a:schemeClr>
                </a:solidFill>
                <a:latin typeface="Arial" panose="020B0604020202020204" pitchFamily="34" charset="0"/>
                <a:ea typeface="MS PGothic" panose="020B0600070205080204" pitchFamily="34" charset="-128"/>
              </a:rPr>
              <a:t>(1.03-1.68)</a:t>
            </a:r>
            <a:br>
              <a:rPr lang="en-US" altLang="en-US" b="1" dirty="0">
                <a:solidFill>
                  <a:schemeClr val="accent6">
                    <a:lumMod val="75000"/>
                  </a:schemeClr>
                </a:solidFill>
                <a:latin typeface="Arial" panose="020B0604020202020204" pitchFamily="34" charset="0"/>
                <a:ea typeface="MS PGothic" panose="020B0600070205080204" pitchFamily="34" charset="-128"/>
              </a:rPr>
            </a:br>
            <a:r>
              <a:rPr lang="en-US" altLang="en-US" b="1" dirty="0">
                <a:solidFill>
                  <a:schemeClr val="accent6">
                    <a:lumMod val="75000"/>
                  </a:schemeClr>
                </a:solidFill>
                <a:latin typeface="Arial" panose="020B0604020202020204" pitchFamily="34" charset="0"/>
                <a:ea typeface="MS PGothic" panose="020B0600070205080204" pitchFamily="34" charset="-128"/>
              </a:rPr>
              <a:t>p=0.03</a:t>
            </a:r>
          </a:p>
        </p:txBody>
      </p:sp>
      <p:sp>
        <p:nvSpPr>
          <p:cNvPr id="60733" name="Text Box 21">
            <a:extLst>
              <a:ext uri="{FF2B5EF4-FFF2-40B4-BE49-F238E27FC236}">
                <a16:creationId xmlns:a16="http://schemas.microsoft.com/office/drawing/2014/main" id="{DC846278-5DFB-4CC3-81D2-5F7B09A609C8}"/>
              </a:ext>
            </a:extLst>
          </p:cNvPr>
          <p:cNvSpPr txBox="1">
            <a:spLocks noChangeArrowheads="1"/>
          </p:cNvSpPr>
          <p:nvPr/>
        </p:nvSpPr>
        <p:spPr bwMode="auto">
          <a:xfrm>
            <a:off x="6629400" y="4846638"/>
            <a:ext cx="2730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1400" b="1">
                <a:solidFill>
                  <a:srgbClr val="FFFF00"/>
                </a:solidFill>
                <a:latin typeface="Arial" panose="020B0604020202020204" pitchFamily="34" charset="0"/>
                <a:ea typeface="MS PGothic" panose="020B0600070205080204" pitchFamily="34" charset="-128"/>
              </a:rPr>
              <a:t>Prasugrel </a:t>
            </a:r>
          </a:p>
        </p:txBody>
      </p:sp>
      <p:sp>
        <p:nvSpPr>
          <p:cNvPr id="60734" name="Text Box 22">
            <a:extLst>
              <a:ext uri="{FF2B5EF4-FFF2-40B4-BE49-F238E27FC236}">
                <a16:creationId xmlns:a16="http://schemas.microsoft.com/office/drawing/2014/main" id="{8AA731BF-4810-4FEF-B1D8-A4CD93C16EEC}"/>
              </a:ext>
            </a:extLst>
          </p:cNvPr>
          <p:cNvSpPr txBox="1">
            <a:spLocks noChangeArrowheads="1"/>
          </p:cNvSpPr>
          <p:nvPr/>
        </p:nvSpPr>
        <p:spPr bwMode="auto">
          <a:xfrm>
            <a:off x="6629400" y="5638800"/>
            <a:ext cx="2730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1400" b="1">
                <a:solidFill>
                  <a:schemeClr val="accent1"/>
                </a:solidFill>
                <a:latin typeface="Arial" panose="020B0604020202020204" pitchFamily="34" charset="0"/>
                <a:ea typeface="MS PGothic" panose="020B0600070205080204" pitchFamily="34" charset="-128"/>
              </a:rPr>
              <a:t>Clopidogrel</a:t>
            </a:r>
          </a:p>
        </p:txBody>
      </p:sp>
      <p:sp>
        <p:nvSpPr>
          <p:cNvPr id="60735" name="Text Box 23">
            <a:extLst>
              <a:ext uri="{FF2B5EF4-FFF2-40B4-BE49-F238E27FC236}">
                <a16:creationId xmlns:a16="http://schemas.microsoft.com/office/drawing/2014/main" id="{E9D27DED-10F1-40AD-9418-43DC70AEA6E5}"/>
              </a:ext>
            </a:extLst>
          </p:cNvPr>
          <p:cNvSpPr txBox="1">
            <a:spLocks noChangeArrowheads="1"/>
          </p:cNvSpPr>
          <p:nvPr/>
        </p:nvSpPr>
        <p:spPr bwMode="auto">
          <a:xfrm>
            <a:off x="8570913" y="5427663"/>
            <a:ext cx="838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a:solidFill>
                  <a:schemeClr val="bg1"/>
                </a:solidFill>
                <a:latin typeface="Arial" panose="020B0604020202020204" pitchFamily="34" charset="0"/>
                <a:ea typeface="MS PGothic" panose="020B0600070205080204" pitchFamily="34" charset="-128"/>
              </a:rPr>
              <a:t>1.8</a:t>
            </a:r>
          </a:p>
        </p:txBody>
      </p:sp>
      <p:sp>
        <p:nvSpPr>
          <p:cNvPr id="60736" name="Text Box 24">
            <a:extLst>
              <a:ext uri="{FF2B5EF4-FFF2-40B4-BE49-F238E27FC236}">
                <a16:creationId xmlns:a16="http://schemas.microsoft.com/office/drawing/2014/main" id="{05CFF5CC-58C4-47D4-8E8F-892B4B28117D}"/>
              </a:ext>
            </a:extLst>
          </p:cNvPr>
          <p:cNvSpPr txBox="1">
            <a:spLocks noChangeArrowheads="1"/>
          </p:cNvSpPr>
          <p:nvPr/>
        </p:nvSpPr>
        <p:spPr bwMode="auto">
          <a:xfrm>
            <a:off x="8570913" y="5110163"/>
            <a:ext cx="838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a:solidFill>
                  <a:schemeClr val="bg1"/>
                </a:solidFill>
                <a:latin typeface="Arial" panose="020B0604020202020204" pitchFamily="34" charset="0"/>
                <a:ea typeface="MS PGothic" panose="020B0600070205080204" pitchFamily="34" charset="-128"/>
              </a:rPr>
              <a:t>2.4</a:t>
            </a:r>
          </a:p>
        </p:txBody>
      </p:sp>
      <p:sp>
        <p:nvSpPr>
          <p:cNvPr id="60737" name="Text Box 25">
            <a:extLst>
              <a:ext uri="{FF2B5EF4-FFF2-40B4-BE49-F238E27FC236}">
                <a16:creationId xmlns:a16="http://schemas.microsoft.com/office/drawing/2014/main" id="{64FA1786-BEB8-4214-A7CF-1E9D819F753B}"/>
              </a:ext>
            </a:extLst>
          </p:cNvPr>
          <p:cNvSpPr txBox="1">
            <a:spLocks noChangeArrowheads="1"/>
          </p:cNvSpPr>
          <p:nvPr/>
        </p:nvSpPr>
        <p:spPr bwMode="auto">
          <a:xfrm>
            <a:off x="8988426" y="1279525"/>
            <a:ext cx="18462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5">
                    <a:lumMod val="75000"/>
                  </a:schemeClr>
                </a:solidFill>
                <a:latin typeface="Arial" panose="020B0604020202020204" pitchFamily="34" charset="0"/>
                <a:ea typeface="MS PGothic" panose="020B0600070205080204" pitchFamily="34" charset="-128"/>
              </a:rPr>
              <a:t> 138</a:t>
            </a:r>
            <a:br>
              <a:rPr lang="en-US" altLang="en-US" b="1" dirty="0">
                <a:solidFill>
                  <a:srgbClr val="FFFF00"/>
                </a:solidFill>
                <a:latin typeface="Arial" panose="020B0604020202020204" pitchFamily="34" charset="0"/>
                <a:ea typeface="MS PGothic" panose="020B0600070205080204" pitchFamily="34" charset="-128"/>
              </a:rPr>
            </a:br>
            <a:r>
              <a:rPr lang="en-US" altLang="en-US" b="1" dirty="0">
                <a:solidFill>
                  <a:srgbClr val="FFFF00"/>
                </a:solidFill>
                <a:latin typeface="Arial" panose="020B0604020202020204" pitchFamily="34" charset="0"/>
                <a:ea typeface="MS PGothic" panose="020B0600070205080204" pitchFamily="34" charset="-128"/>
              </a:rPr>
              <a:t> </a:t>
            </a:r>
            <a:r>
              <a:rPr lang="en-US" altLang="en-US" b="1" dirty="0">
                <a:solidFill>
                  <a:schemeClr val="accent5">
                    <a:lumMod val="75000"/>
                  </a:schemeClr>
                </a:solidFill>
                <a:latin typeface="Arial" panose="020B0604020202020204" pitchFamily="34" charset="0"/>
                <a:ea typeface="MS PGothic" panose="020B0600070205080204" pitchFamily="34" charset="-128"/>
              </a:rPr>
              <a:t>events</a:t>
            </a:r>
            <a:r>
              <a:rPr lang="en-US" altLang="en-US" b="1" dirty="0">
                <a:solidFill>
                  <a:srgbClr val="FFFF00"/>
                </a:solidFill>
                <a:latin typeface="Arial" panose="020B0604020202020204" pitchFamily="34" charset="0"/>
                <a:ea typeface="MS PGothic" panose="020B0600070205080204" pitchFamily="34" charset="-128"/>
              </a:rPr>
              <a:t> </a:t>
            </a:r>
          </a:p>
        </p:txBody>
      </p:sp>
      <p:sp>
        <p:nvSpPr>
          <p:cNvPr id="60738" name="Line 26">
            <a:extLst>
              <a:ext uri="{FF2B5EF4-FFF2-40B4-BE49-F238E27FC236}">
                <a16:creationId xmlns:a16="http://schemas.microsoft.com/office/drawing/2014/main" id="{718A4CFE-A942-4A95-82BB-D6D4EDB6B638}"/>
              </a:ext>
            </a:extLst>
          </p:cNvPr>
          <p:cNvSpPr>
            <a:spLocks noChangeShapeType="1"/>
          </p:cNvSpPr>
          <p:nvPr/>
        </p:nvSpPr>
        <p:spPr bwMode="auto">
          <a:xfrm>
            <a:off x="9590089" y="1373189"/>
            <a:ext cx="1587" cy="236537"/>
          </a:xfrm>
          <a:prstGeom prst="line">
            <a:avLst/>
          </a:prstGeom>
          <a:noFill/>
          <a:ln w="254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739" name="Text Box 27">
            <a:extLst>
              <a:ext uri="{FF2B5EF4-FFF2-40B4-BE49-F238E27FC236}">
                <a16:creationId xmlns:a16="http://schemas.microsoft.com/office/drawing/2014/main" id="{D1661DC2-490C-4DE0-A6D4-CDA7ACF38E0F}"/>
              </a:ext>
            </a:extLst>
          </p:cNvPr>
          <p:cNvSpPr txBox="1">
            <a:spLocks noChangeArrowheads="1"/>
          </p:cNvSpPr>
          <p:nvPr/>
        </p:nvSpPr>
        <p:spPr bwMode="auto">
          <a:xfrm>
            <a:off x="9026526" y="4545013"/>
            <a:ext cx="18462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6">
                    <a:lumMod val="75000"/>
                  </a:schemeClr>
                </a:solidFill>
                <a:latin typeface="Arial" panose="020B0604020202020204" pitchFamily="34" charset="0"/>
                <a:ea typeface="MS PGothic" panose="020B0600070205080204" pitchFamily="34" charset="-128"/>
              </a:rPr>
              <a:t>35</a:t>
            </a:r>
            <a:br>
              <a:rPr lang="en-US" altLang="en-US" b="1" dirty="0">
                <a:solidFill>
                  <a:schemeClr val="accent6">
                    <a:lumMod val="75000"/>
                  </a:schemeClr>
                </a:solidFill>
                <a:latin typeface="Arial" panose="020B0604020202020204" pitchFamily="34" charset="0"/>
                <a:ea typeface="MS PGothic" panose="020B0600070205080204" pitchFamily="34" charset="-128"/>
              </a:rPr>
            </a:br>
            <a:r>
              <a:rPr lang="en-US" altLang="en-US" b="1" dirty="0">
                <a:solidFill>
                  <a:schemeClr val="accent6">
                    <a:lumMod val="75000"/>
                  </a:schemeClr>
                </a:solidFill>
                <a:latin typeface="Arial" panose="020B0604020202020204" pitchFamily="34" charset="0"/>
                <a:ea typeface="MS PGothic" panose="020B0600070205080204" pitchFamily="34" charset="-128"/>
              </a:rPr>
              <a:t> events </a:t>
            </a:r>
          </a:p>
        </p:txBody>
      </p:sp>
      <p:sp>
        <p:nvSpPr>
          <p:cNvPr id="60740" name="Line 28">
            <a:extLst>
              <a:ext uri="{FF2B5EF4-FFF2-40B4-BE49-F238E27FC236}">
                <a16:creationId xmlns:a16="http://schemas.microsoft.com/office/drawing/2014/main" id="{7D546318-AEB7-477B-BB17-6913097EC849}"/>
              </a:ext>
            </a:extLst>
          </p:cNvPr>
          <p:cNvSpPr>
            <a:spLocks noChangeShapeType="1"/>
          </p:cNvSpPr>
          <p:nvPr/>
        </p:nvSpPr>
        <p:spPr bwMode="auto">
          <a:xfrm flipV="1">
            <a:off x="9628189" y="4638675"/>
            <a:ext cx="1587" cy="236538"/>
          </a:xfrm>
          <a:prstGeom prst="line">
            <a:avLst/>
          </a:prstGeom>
          <a:noFill/>
          <a:ln w="2540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0335" name="Rectangle 351">
            <a:extLst>
              <a:ext uri="{FF2B5EF4-FFF2-40B4-BE49-F238E27FC236}">
                <a16:creationId xmlns:a16="http://schemas.microsoft.com/office/drawing/2014/main" id="{8F28A805-DC7B-4130-BE81-54B29569F3FE}"/>
              </a:ext>
            </a:extLst>
          </p:cNvPr>
          <p:cNvSpPr>
            <a:spLocks noChangeArrowheads="1"/>
          </p:cNvSpPr>
          <p:nvPr/>
        </p:nvSpPr>
        <p:spPr bwMode="auto">
          <a:xfrm>
            <a:off x="2057400" y="228600"/>
            <a:ext cx="8229600" cy="914400"/>
          </a:xfrm>
          <a:prstGeom prst="rect">
            <a:avLst/>
          </a:prstGeom>
          <a:noFill/>
          <a:ln w="9525">
            <a:noFill/>
            <a:miter lim="800000"/>
            <a:headEnd/>
            <a:tailEnd/>
          </a:ln>
        </p:spPr>
        <p:txBody>
          <a:bodyPr anchor="ctr"/>
          <a:lstStyle/>
          <a:p>
            <a:pPr>
              <a:defRPr/>
            </a:pPr>
            <a:r>
              <a:rPr lang="en-US" sz="3200" b="1">
                <a:solidFill>
                  <a:schemeClr val="hlink"/>
                </a:solidFill>
                <a:effectLst>
                  <a:outerShdw blurRad="38100" dist="38100" dir="2700000" algn="tl">
                    <a:srgbClr val="000000"/>
                  </a:outerShdw>
                </a:effectLst>
                <a:latin typeface="Arial" pitchFamily="34" charset="0"/>
                <a:ea typeface="ＭＳ Ｐゴシック" pitchFamily="34" charset="-128"/>
              </a:rPr>
              <a:t>TRITON-TIMI 38:  EFFICACY and SAFETY </a:t>
            </a:r>
          </a:p>
        </p:txBody>
      </p:sp>
      <p:sp>
        <p:nvSpPr>
          <p:cNvPr id="60742" name="Text Box 352">
            <a:extLst>
              <a:ext uri="{FF2B5EF4-FFF2-40B4-BE49-F238E27FC236}">
                <a16:creationId xmlns:a16="http://schemas.microsoft.com/office/drawing/2014/main" id="{ADC91B74-B8EE-4DF9-BA5F-313D7E35DF82}"/>
              </a:ext>
            </a:extLst>
          </p:cNvPr>
          <p:cNvSpPr txBox="1">
            <a:spLocks noChangeArrowheads="1"/>
          </p:cNvSpPr>
          <p:nvPr/>
        </p:nvSpPr>
        <p:spPr bwMode="auto">
          <a:xfrm>
            <a:off x="3124201" y="2286001"/>
            <a:ext cx="2924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sz="2000" b="1">
                <a:solidFill>
                  <a:schemeClr val="bg1"/>
                </a:solidFill>
                <a:latin typeface="Arial" panose="020B0604020202020204" pitchFamily="34" charset="0"/>
                <a:ea typeface="MS PGothic" panose="020B0600070205080204" pitchFamily="34" charset="-128"/>
              </a:rPr>
              <a:t>CV Death / MI / Stroke</a:t>
            </a:r>
          </a:p>
        </p:txBody>
      </p:sp>
      <p:sp>
        <p:nvSpPr>
          <p:cNvPr id="60743" name="Text Box 355">
            <a:extLst>
              <a:ext uri="{FF2B5EF4-FFF2-40B4-BE49-F238E27FC236}">
                <a16:creationId xmlns:a16="http://schemas.microsoft.com/office/drawing/2014/main" id="{A0C6507C-F717-4F21-B319-671EAF2FF556}"/>
              </a:ext>
            </a:extLst>
          </p:cNvPr>
          <p:cNvSpPr txBox="1">
            <a:spLocks noChangeArrowheads="1"/>
          </p:cNvSpPr>
          <p:nvPr/>
        </p:nvSpPr>
        <p:spPr bwMode="auto">
          <a:xfrm>
            <a:off x="9067800" y="2882901"/>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5">
                    <a:lumMod val="75000"/>
                  </a:schemeClr>
                </a:solidFill>
                <a:latin typeface="Arial" panose="020B0604020202020204" pitchFamily="34" charset="0"/>
                <a:ea typeface="MS PGothic" panose="020B0600070205080204" pitchFamily="34" charset="-128"/>
              </a:rPr>
              <a:t> NNT = 46</a:t>
            </a:r>
          </a:p>
        </p:txBody>
      </p:sp>
      <p:sp>
        <p:nvSpPr>
          <p:cNvPr id="60744" name="Text Box 356">
            <a:extLst>
              <a:ext uri="{FF2B5EF4-FFF2-40B4-BE49-F238E27FC236}">
                <a16:creationId xmlns:a16="http://schemas.microsoft.com/office/drawing/2014/main" id="{DAE4EDF1-D809-4721-BA28-C0CA21A86C0B}"/>
              </a:ext>
            </a:extLst>
          </p:cNvPr>
          <p:cNvSpPr txBox="1">
            <a:spLocks noChangeArrowheads="1"/>
          </p:cNvSpPr>
          <p:nvPr/>
        </p:nvSpPr>
        <p:spPr bwMode="auto">
          <a:xfrm>
            <a:off x="9067800" y="6083301"/>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algn="ctr">
              <a:spcBef>
                <a:spcPct val="50000"/>
              </a:spcBef>
            </a:pPr>
            <a:r>
              <a:rPr lang="en-US" altLang="en-US" b="1" dirty="0">
                <a:solidFill>
                  <a:schemeClr val="accent6">
                    <a:lumMod val="75000"/>
                  </a:schemeClr>
                </a:solidFill>
                <a:latin typeface="Arial" panose="020B0604020202020204" pitchFamily="34" charset="0"/>
                <a:ea typeface="MS PGothic" panose="020B0600070205080204" pitchFamily="34" charset="-128"/>
              </a:rPr>
              <a:t> NNT = 167</a:t>
            </a:r>
          </a:p>
        </p:txBody>
      </p:sp>
      <p:sp>
        <p:nvSpPr>
          <p:cNvPr id="60745" name="Text Box 333">
            <a:extLst>
              <a:ext uri="{FF2B5EF4-FFF2-40B4-BE49-F238E27FC236}">
                <a16:creationId xmlns:a16="http://schemas.microsoft.com/office/drawing/2014/main" id="{DDD9244E-36AF-40A1-B72A-0AE863E413E5}"/>
              </a:ext>
            </a:extLst>
          </p:cNvPr>
          <p:cNvSpPr txBox="1">
            <a:spLocks noChangeArrowheads="1"/>
          </p:cNvSpPr>
          <p:nvPr/>
        </p:nvSpPr>
        <p:spPr bwMode="auto">
          <a:xfrm>
            <a:off x="3124200" y="2286001"/>
            <a:ext cx="2292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r>
              <a:rPr lang="en-US" altLang="en-US" b="1">
                <a:latin typeface="Arial" panose="020B0604020202020204" pitchFamily="34" charset="0"/>
              </a:rPr>
              <a:t>CV Death/MI/Stroke</a:t>
            </a:r>
          </a:p>
        </p:txBody>
      </p:sp>
      <p:sp>
        <p:nvSpPr>
          <p:cNvPr id="60746" name="Text Box 334">
            <a:extLst>
              <a:ext uri="{FF2B5EF4-FFF2-40B4-BE49-F238E27FC236}">
                <a16:creationId xmlns:a16="http://schemas.microsoft.com/office/drawing/2014/main" id="{07C12B73-9A01-4EE9-AD3A-AF81D928C50B}"/>
              </a:ext>
            </a:extLst>
          </p:cNvPr>
          <p:cNvSpPr txBox="1">
            <a:spLocks noChangeArrowheads="1"/>
          </p:cNvSpPr>
          <p:nvPr/>
        </p:nvSpPr>
        <p:spPr bwMode="auto">
          <a:xfrm>
            <a:off x="3124200" y="4800601"/>
            <a:ext cx="3384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r>
              <a:rPr lang="en-US" altLang="en-US" b="1">
                <a:latin typeface="Arial" panose="020B0604020202020204" pitchFamily="34" charset="0"/>
              </a:rPr>
              <a:t>TIMI Major Non-CABG Bleeds</a:t>
            </a:r>
          </a:p>
        </p:txBody>
      </p:sp>
    </p:spTree>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34">
            <a:extLst>
              <a:ext uri="{FF2B5EF4-FFF2-40B4-BE49-F238E27FC236}">
                <a16:creationId xmlns:a16="http://schemas.microsoft.com/office/drawing/2014/main" id="{C49465DA-44AE-46DE-88FC-721DF45E8732}"/>
              </a:ext>
            </a:extLst>
          </p:cNvPr>
          <p:cNvSpPr>
            <a:spLocks noGrp="1" noChangeArrowheads="1"/>
          </p:cNvSpPr>
          <p:nvPr>
            <p:ph type="ctrTitle"/>
          </p:nvPr>
        </p:nvSpPr>
        <p:spPr>
          <a:xfrm>
            <a:off x="2493701" y="1687664"/>
            <a:ext cx="6913563" cy="1447800"/>
          </a:xfrm>
        </p:spPr>
        <p:txBody>
          <a:bodyPr/>
          <a:lstStyle/>
          <a:p>
            <a:pPr algn="l"/>
            <a:r>
              <a:rPr lang="en-GB" altLang="en-US" sz="2800" b="1" dirty="0"/>
              <a:t>Ticagrelor compared with clopidogrel in patients with acute coronary syndromes – the PLATO trial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a:extLst>
              <a:ext uri="{FF2B5EF4-FFF2-40B4-BE49-F238E27FC236}">
                <a16:creationId xmlns:a16="http://schemas.microsoft.com/office/drawing/2014/main" id="{DB217F4F-2CF1-4DA0-82CF-197D95015EEB}"/>
              </a:ext>
            </a:extLst>
          </p:cNvPr>
          <p:cNvSpPr txBox="1">
            <a:spLocks noChangeArrowheads="1"/>
          </p:cNvSpPr>
          <p:nvPr/>
        </p:nvSpPr>
        <p:spPr bwMode="auto">
          <a:xfrm>
            <a:off x="3398839" y="469901"/>
            <a:ext cx="5113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b">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lgn="l"/>
            <a:r>
              <a:rPr lang="sv-SE" altLang="en-US" sz="2800">
                <a:solidFill>
                  <a:schemeClr val="bg1"/>
                </a:solidFill>
              </a:rPr>
              <a:t>August 30, 2009 at 08.00 CET</a:t>
            </a:r>
          </a:p>
        </p:txBody>
      </p:sp>
      <p:pic>
        <p:nvPicPr>
          <p:cNvPr id="4099" name="Picture 6">
            <a:extLst>
              <a:ext uri="{FF2B5EF4-FFF2-40B4-BE49-F238E27FC236}">
                <a16:creationId xmlns:a16="http://schemas.microsoft.com/office/drawing/2014/main" id="{C2F9A8AE-5BE9-4653-885A-6BD0BD506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51" y="989013"/>
            <a:ext cx="8550275" cy="498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0F0339D-18FB-450D-A9A0-36BFC2A71CCA}"/>
              </a:ext>
            </a:extLst>
          </p:cNvPr>
          <p:cNvSpPr>
            <a:spLocks noGrp="1" noChangeArrowheads="1"/>
          </p:cNvSpPr>
          <p:nvPr>
            <p:ph type="title"/>
          </p:nvPr>
        </p:nvSpPr>
        <p:spPr>
          <a:xfrm>
            <a:off x="2019301" y="152401"/>
            <a:ext cx="8048625" cy="519113"/>
          </a:xfrm>
        </p:spPr>
        <p:txBody>
          <a:bodyPr/>
          <a:lstStyle/>
          <a:p>
            <a:r>
              <a:rPr lang="en-GB" altLang="en-US" sz="2800"/>
              <a:t>PLATO background</a:t>
            </a:r>
          </a:p>
        </p:txBody>
      </p:sp>
      <p:sp>
        <p:nvSpPr>
          <p:cNvPr id="5123" name="Rectangle 3">
            <a:extLst>
              <a:ext uri="{FF2B5EF4-FFF2-40B4-BE49-F238E27FC236}">
                <a16:creationId xmlns:a16="http://schemas.microsoft.com/office/drawing/2014/main" id="{4E856667-9DB2-44B6-89D0-C87C4D3D4E1A}"/>
              </a:ext>
            </a:extLst>
          </p:cNvPr>
          <p:cNvSpPr>
            <a:spLocks noGrp="1" noChangeArrowheads="1"/>
          </p:cNvSpPr>
          <p:nvPr>
            <p:ph type="body" idx="1"/>
          </p:nvPr>
        </p:nvSpPr>
        <p:spPr>
          <a:xfrm>
            <a:off x="1484310" y="1129085"/>
            <a:ext cx="10018713" cy="4662115"/>
          </a:xfrm>
        </p:spPr>
        <p:txBody>
          <a:bodyPr>
            <a:normAutofit lnSpcReduction="10000"/>
          </a:bodyPr>
          <a:lstStyle/>
          <a:p>
            <a:pPr eaLnBrk="1" hangingPunct="1">
              <a:lnSpc>
                <a:spcPct val="160000"/>
              </a:lnSpc>
            </a:pPr>
            <a:r>
              <a:rPr lang="en-GB" altLang="en-US" b="1" dirty="0"/>
              <a:t>In NSTE-ACS and STEMI, current guidelines recommend 12 months aspirin and clopidogrel</a:t>
            </a:r>
          </a:p>
          <a:p>
            <a:pPr eaLnBrk="1" hangingPunct="1">
              <a:lnSpc>
                <a:spcPct val="160000"/>
              </a:lnSpc>
              <a:spcBef>
                <a:spcPct val="60000"/>
              </a:spcBef>
            </a:pPr>
            <a:r>
              <a:rPr lang="en-GB" altLang="en-US" b="1" dirty="0"/>
              <a:t>Efficacy of clopidogrel is hampered by </a:t>
            </a:r>
          </a:p>
          <a:p>
            <a:pPr lvl="1" eaLnBrk="1" hangingPunct="1">
              <a:lnSpc>
                <a:spcPct val="160000"/>
              </a:lnSpc>
            </a:pPr>
            <a:r>
              <a:rPr lang="en-GB" altLang="en-US" b="1" dirty="0"/>
              <a:t>slow and variable transformation to the active metabolite </a:t>
            </a:r>
          </a:p>
          <a:p>
            <a:pPr lvl="1" eaLnBrk="1" hangingPunct="1">
              <a:lnSpc>
                <a:spcPct val="160000"/>
              </a:lnSpc>
            </a:pPr>
            <a:r>
              <a:rPr lang="en-GB" altLang="en-US" b="1" dirty="0"/>
              <a:t>modest and variable platelet inhibition</a:t>
            </a:r>
          </a:p>
          <a:p>
            <a:pPr lvl="1" eaLnBrk="1" hangingPunct="1">
              <a:lnSpc>
                <a:spcPct val="160000"/>
              </a:lnSpc>
            </a:pPr>
            <a:r>
              <a:rPr lang="en-GB" altLang="en-US" b="1" dirty="0"/>
              <a:t>increased risk of bleeding</a:t>
            </a:r>
          </a:p>
          <a:p>
            <a:pPr lvl="1" eaLnBrk="1" hangingPunct="1">
              <a:lnSpc>
                <a:spcPct val="160000"/>
              </a:lnSpc>
            </a:pPr>
            <a:r>
              <a:rPr lang="en-GB" altLang="en-US" b="1" dirty="0"/>
              <a:t>risk of stent thrombosis and MI in poor responders</a:t>
            </a:r>
          </a:p>
          <a:p>
            <a:pPr eaLnBrk="1" hangingPunct="1">
              <a:lnSpc>
                <a:spcPct val="160000"/>
              </a:lnSpc>
            </a:pPr>
            <a:endParaRPr lang="en-GB" altLang="en-US" b="1" dirty="0"/>
          </a:p>
        </p:txBody>
      </p:sp>
      <p:sp>
        <p:nvSpPr>
          <p:cNvPr id="5124" name="Text Box 4">
            <a:extLst>
              <a:ext uri="{FF2B5EF4-FFF2-40B4-BE49-F238E27FC236}">
                <a16:creationId xmlns:a16="http://schemas.microsoft.com/office/drawing/2014/main" id="{E0A3E858-55FA-4CB8-87EF-8A664A008E5A}"/>
              </a:ext>
            </a:extLst>
          </p:cNvPr>
          <p:cNvSpPr txBox="1">
            <a:spLocks noChangeArrowheads="1"/>
          </p:cNvSpPr>
          <p:nvPr/>
        </p:nvSpPr>
        <p:spPr bwMode="auto">
          <a:xfrm>
            <a:off x="2028825" y="6099175"/>
            <a:ext cx="803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lgn="l" eaLnBrk="1" hangingPunct="1">
              <a:spcBef>
                <a:spcPct val="0"/>
              </a:spcBef>
            </a:pPr>
            <a:r>
              <a:rPr lang="en-GB" altLang="en-US" sz="1200" b="0">
                <a:solidFill>
                  <a:schemeClr val="bg1"/>
                </a:solidFill>
              </a:rPr>
              <a:t>PLATO = </a:t>
            </a:r>
            <a:r>
              <a:rPr lang="en-GB" altLang="en-US" sz="1200">
                <a:solidFill>
                  <a:schemeClr val="bg1"/>
                </a:solidFill>
              </a:rPr>
              <a:t>PLAT</a:t>
            </a:r>
            <a:r>
              <a:rPr lang="en-GB" altLang="en-US" sz="1200" b="0">
                <a:solidFill>
                  <a:schemeClr val="bg1"/>
                </a:solidFill>
              </a:rPr>
              <a:t>elet inhibition and patient </a:t>
            </a:r>
            <a:r>
              <a:rPr lang="en-GB" altLang="en-US" sz="1200">
                <a:solidFill>
                  <a:schemeClr val="bg1"/>
                </a:solidFill>
              </a:rPr>
              <a:t>O</a:t>
            </a:r>
            <a:r>
              <a:rPr lang="en-GB" altLang="en-US" sz="1200" b="0">
                <a:solidFill>
                  <a:schemeClr val="bg1"/>
                </a:solidFill>
              </a:rPr>
              <a:t>utcomes; NSTEMI = non-ST segment elevation; </a:t>
            </a:r>
            <a:br>
              <a:rPr lang="en-GB" altLang="en-US" sz="1200" b="0">
                <a:solidFill>
                  <a:schemeClr val="bg1"/>
                </a:solidFill>
              </a:rPr>
            </a:br>
            <a:r>
              <a:rPr lang="en-GB" altLang="en-US" sz="1200" b="0">
                <a:solidFill>
                  <a:schemeClr val="bg1"/>
                </a:solidFill>
              </a:rPr>
              <a:t>STEMI = ST segment elevation; ACS = acute coronary syndromes; MI = myocardial infarction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34D36EF-4566-4BD3-A6EB-6CF2FA235141}"/>
              </a:ext>
            </a:extLst>
          </p:cNvPr>
          <p:cNvSpPr>
            <a:spLocks noGrp="1" noChangeArrowheads="1"/>
          </p:cNvSpPr>
          <p:nvPr>
            <p:ph type="title"/>
          </p:nvPr>
        </p:nvSpPr>
        <p:spPr>
          <a:xfrm>
            <a:off x="2019301" y="34925"/>
            <a:ext cx="8048625" cy="946150"/>
          </a:xfrm>
        </p:spPr>
        <p:txBody>
          <a:bodyPr/>
          <a:lstStyle/>
          <a:p>
            <a:r>
              <a:rPr lang="en-GB" altLang="en-US" sz="2800" b="1" dirty="0"/>
              <a:t>Ticagrelor (AZD 6140): </a:t>
            </a:r>
            <a:br>
              <a:rPr lang="en-GB" altLang="en-US" sz="2800" b="1" dirty="0"/>
            </a:br>
            <a:r>
              <a:rPr lang="en-GB" altLang="en-US" sz="2800" b="1" dirty="0"/>
              <a:t>an oral reversible P2Y</a:t>
            </a:r>
            <a:r>
              <a:rPr lang="en-GB" altLang="en-US" sz="2800" b="1" baseline="-25000" dirty="0"/>
              <a:t>12</a:t>
            </a:r>
            <a:r>
              <a:rPr lang="en-GB" altLang="en-US" sz="2800" b="1" dirty="0"/>
              <a:t> antagonist</a:t>
            </a:r>
          </a:p>
        </p:txBody>
      </p:sp>
      <p:sp>
        <p:nvSpPr>
          <p:cNvPr id="6147" name="Text Box 3">
            <a:extLst>
              <a:ext uri="{FF2B5EF4-FFF2-40B4-BE49-F238E27FC236}">
                <a16:creationId xmlns:a16="http://schemas.microsoft.com/office/drawing/2014/main" id="{434C779C-F67B-411A-936C-C62A13DDE656}"/>
              </a:ext>
            </a:extLst>
          </p:cNvPr>
          <p:cNvSpPr txBox="1">
            <a:spLocks noChangeArrowheads="1"/>
          </p:cNvSpPr>
          <p:nvPr/>
        </p:nvSpPr>
        <p:spPr bwMode="auto">
          <a:xfrm>
            <a:off x="6591300" y="1787525"/>
            <a:ext cx="3271838" cy="660400"/>
          </a:xfrm>
          <a:prstGeom prst="rect">
            <a:avLst/>
          </a:prstGeom>
          <a:noFill/>
          <a:ln w="19050">
            <a:solidFill>
              <a:srgbClr val="F0AD28"/>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en-GB" altLang="en-US" sz="1800" dirty="0">
                <a:solidFill>
                  <a:srgbClr val="FF0000"/>
                </a:solidFill>
              </a:rPr>
              <a:t>Ticagrelor is a cyclo-pentyl-triazolo-pyrimidine (CPTP)</a:t>
            </a:r>
          </a:p>
        </p:txBody>
      </p:sp>
      <p:sp>
        <p:nvSpPr>
          <p:cNvPr id="6148" name="Rectangle 5">
            <a:extLst>
              <a:ext uri="{FF2B5EF4-FFF2-40B4-BE49-F238E27FC236}">
                <a16:creationId xmlns:a16="http://schemas.microsoft.com/office/drawing/2014/main" id="{AAE6CDD2-28E0-4890-8A9D-28A438E1EF20}"/>
              </a:ext>
            </a:extLst>
          </p:cNvPr>
          <p:cNvSpPr>
            <a:spLocks noChangeArrowheads="1"/>
          </p:cNvSpPr>
          <p:nvPr/>
        </p:nvSpPr>
        <p:spPr bwMode="auto">
          <a:xfrm>
            <a:off x="2171701" y="1422986"/>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nchor="ctr">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eaLnBrk="1" hangingPunct="1"/>
            <a:endParaRPr lang="en-US" altLang="en-US"/>
          </a:p>
        </p:txBody>
      </p:sp>
      <p:grpSp>
        <p:nvGrpSpPr>
          <p:cNvPr id="6149" name="Group 82">
            <a:extLst>
              <a:ext uri="{FF2B5EF4-FFF2-40B4-BE49-F238E27FC236}">
                <a16:creationId xmlns:a16="http://schemas.microsoft.com/office/drawing/2014/main" id="{30234DC9-56A5-48F4-8D45-4CF336380AC4}"/>
              </a:ext>
            </a:extLst>
          </p:cNvPr>
          <p:cNvGrpSpPr>
            <a:grpSpLocks/>
          </p:cNvGrpSpPr>
          <p:nvPr/>
        </p:nvGrpSpPr>
        <p:grpSpPr bwMode="auto">
          <a:xfrm>
            <a:off x="2576514" y="1168401"/>
            <a:ext cx="3174773" cy="1895475"/>
            <a:chOff x="662" y="736"/>
            <a:chExt cx="2333" cy="1391"/>
          </a:xfrm>
        </p:grpSpPr>
        <p:sp>
          <p:nvSpPr>
            <p:cNvPr id="6151" name="Line 6">
              <a:extLst>
                <a:ext uri="{FF2B5EF4-FFF2-40B4-BE49-F238E27FC236}">
                  <a16:creationId xmlns:a16="http://schemas.microsoft.com/office/drawing/2014/main" id="{9FD405C5-35AF-4B16-BE2C-F9DC6D843755}"/>
                </a:ext>
              </a:extLst>
            </p:cNvPr>
            <p:cNvSpPr>
              <a:spLocks noChangeShapeType="1"/>
            </p:cNvSpPr>
            <p:nvPr/>
          </p:nvSpPr>
          <p:spPr bwMode="auto">
            <a:xfrm flipH="1" flipV="1">
              <a:off x="950" y="1162"/>
              <a:ext cx="109" cy="17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2" name="Line 7">
              <a:extLst>
                <a:ext uri="{FF2B5EF4-FFF2-40B4-BE49-F238E27FC236}">
                  <a16:creationId xmlns:a16="http://schemas.microsoft.com/office/drawing/2014/main" id="{84BB9E55-FC62-4C18-9ED2-838D0E0785C7}"/>
                </a:ext>
              </a:extLst>
            </p:cNvPr>
            <p:cNvSpPr>
              <a:spLocks noChangeShapeType="1"/>
            </p:cNvSpPr>
            <p:nvPr/>
          </p:nvSpPr>
          <p:spPr bwMode="auto">
            <a:xfrm flipV="1">
              <a:off x="1059" y="1262"/>
              <a:ext cx="170" cy="7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3" name="Line 8">
              <a:extLst>
                <a:ext uri="{FF2B5EF4-FFF2-40B4-BE49-F238E27FC236}">
                  <a16:creationId xmlns:a16="http://schemas.microsoft.com/office/drawing/2014/main" id="{7BDDF8A9-AF6E-4671-80C9-4E23F08AFC35}"/>
                </a:ext>
              </a:extLst>
            </p:cNvPr>
            <p:cNvSpPr>
              <a:spLocks noChangeShapeType="1"/>
            </p:cNvSpPr>
            <p:nvPr/>
          </p:nvSpPr>
          <p:spPr bwMode="auto">
            <a:xfrm flipV="1">
              <a:off x="1229" y="1047"/>
              <a:ext cx="0" cy="215"/>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4" name="Line 9">
              <a:extLst>
                <a:ext uri="{FF2B5EF4-FFF2-40B4-BE49-F238E27FC236}">
                  <a16:creationId xmlns:a16="http://schemas.microsoft.com/office/drawing/2014/main" id="{733F2F58-FED0-4A25-8346-F0E3935C3B3C}"/>
                </a:ext>
              </a:extLst>
            </p:cNvPr>
            <p:cNvSpPr>
              <a:spLocks noChangeShapeType="1"/>
            </p:cNvSpPr>
            <p:nvPr/>
          </p:nvSpPr>
          <p:spPr bwMode="auto">
            <a:xfrm flipH="1" flipV="1">
              <a:off x="1053" y="985"/>
              <a:ext cx="176" cy="62"/>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5" name="Line 10">
              <a:extLst>
                <a:ext uri="{FF2B5EF4-FFF2-40B4-BE49-F238E27FC236}">
                  <a16:creationId xmlns:a16="http://schemas.microsoft.com/office/drawing/2014/main" id="{DC023CD6-A8A2-4043-A268-CD7DDDA4D005}"/>
                </a:ext>
              </a:extLst>
            </p:cNvPr>
            <p:cNvSpPr>
              <a:spLocks noChangeShapeType="1"/>
            </p:cNvSpPr>
            <p:nvPr/>
          </p:nvSpPr>
          <p:spPr bwMode="auto">
            <a:xfrm flipH="1">
              <a:off x="950" y="985"/>
              <a:ext cx="103" cy="17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6" name="Rectangle 11">
              <a:extLst>
                <a:ext uri="{FF2B5EF4-FFF2-40B4-BE49-F238E27FC236}">
                  <a16:creationId xmlns:a16="http://schemas.microsoft.com/office/drawing/2014/main" id="{139108D4-B797-4945-8804-621C1EF6BA60}"/>
                </a:ext>
              </a:extLst>
            </p:cNvPr>
            <p:cNvSpPr>
              <a:spLocks noChangeArrowheads="1"/>
            </p:cNvSpPr>
            <p:nvPr/>
          </p:nvSpPr>
          <p:spPr bwMode="auto">
            <a:xfrm>
              <a:off x="921" y="736"/>
              <a:ext cx="8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O</a:t>
              </a:r>
              <a:endParaRPr lang="sv-SE" altLang="en-US" sz="800">
                <a:solidFill>
                  <a:schemeClr val="bg1"/>
                </a:solidFill>
              </a:endParaRPr>
            </a:p>
          </p:txBody>
        </p:sp>
        <p:sp>
          <p:nvSpPr>
            <p:cNvPr id="6157" name="Rectangle 12">
              <a:extLst>
                <a:ext uri="{FF2B5EF4-FFF2-40B4-BE49-F238E27FC236}">
                  <a16:creationId xmlns:a16="http://schemas.microsoft.com/office/drawing/2014/main" id="{D1889A92-5D37-451C-A586-5868156C1630}"/>
                </a:ext>
              </a:extLst>
            </p:cNvPr>
            <p:cNvSpPr>
              <a:spLocks noChangeArrowheads="1"/>
            </p:cNvSpPr>
            <p:nvPr/>
          </p:nvSpPr>
          <p:spPr bwMode="auto">
            <a:xfrm>
              <a:off x="849" y="736"/>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H</a:t>
              </a:r>
              <a:endParaRPr lang="sv-SE" altLang="en-US" sz="800">
                <a:solidFill>
                  <a:schemeClr val="bg1"/>
                </a:solidFill>
              </a:endParaRPr>
            </a:p>
          </p:txBody>
        </p:sp>
        <p:sp>
          <p:nvSpPr>
            <p:cNvPr id="6158" name="Line 13">
              <a:extLst>
                <a:ext uri="{FF2B5EF4-FFF2-40B4-BE49-F238E27FC236}">
                  <a16:creationId xmlns:a16="http://schemas.microsoft.com/office/drawing/2014/main" id="{FCBBFC34-131C-4A19-8986-9A690F0413FC}"/>
                </a:ext>
              </a:extLst>
            </p:cNvPr>
            <p:cNvSpPr>
              <a:spLocks noChangeShapeType="1"/>
            </p:cNvSpPr>
            <p:nvPr/>
          </p:nvSpPr>
          <p:spPr bwMode="auto">
            <a:xfrm flipV="1">
              <a:off x="1040" y="965"/>
              <a:ext cx="9" cy="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59" name="Line 14">
              <a:extLst>
                <a:ext uri="{FF2B5EF4-FFF2-40B4-BE49-F238E27FC236}">
                  <a16:creationId xmlns:a16="http://schemas.microsoft.com/office/drawing/2014/main" id="{F7C5ACC6-3B51-4DB3-BB4D-8D31305F6175}"/>
                </a:ext>
              </a:extLst>
            </p:cNvPr>
            <p:cNvSpPr>
              <a:spLocks noChangeShapeType="1"/>
            </p:cNvSpPr>
            <p:nvPr/>
          </p:nvSpPr>
          <p:spPr bwMode="auto">
            <a:xfrm flipV="1">
              <a:off x="1022" y="933"/>
              <a:ext cx="15" cy="1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0" name="Line 15">
              <a:extLst>
                <a:ext uri="{FF2B5EF4-FFF2-40B4-BE49-F238E27FC236}">
                  <a16:creationId xmlns:a16="http://schemas.microsoft.com/office/drawing/2014/main" id="{0EFE16EF-9B65-4E33-9DBA-AC31AAC13CEE}"/>
                </a:ext>
              </a:extLst>
            </p:cNvPr>
            <p:cNvSpPr>
              <a:spLocks noChangeShapeType="1"/>
            </p:cNvSpPr>
            <p:nvPr/>
          </p:nvSpPr>
          <p:spPr bwMode="auto">
            <a:xfrm flipV="1">
              <a:off x="1005" y="900"/>
              <a:ext cx="19" cy="14"/>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1" name="Line 16">
              <a:extLst>
                <a:ext uri="{FF2B5EF4-FFF2-40B4-BE49-F238E27FC236}">
                  <a16:creationId xmlns:a16="http://schemas.microsoft.com/office/drawing/2014/main" id="{73CAE49D-C79C-44EA-9E3F-133B02264804}"/>
                </a:ext>
              </a:extLst>
            </p:cNvPr>
            <p:cNvSpPr>
              <a:spLocks noChangeShapeType="1"/>
            </p:cNvSpPr>
            <p:nvPr/>
          </p:nvSpPr>
          <p:spPr bwMode="auto">
            <a:xfrm flipV="1">
              <a:off x="988" y="867"/>
              <a:ext cx="22" cy="1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2" name="Rectangle 17">
              <a:extLst>
                <a:ext uri="{FF2B5EF4-FFF2-40B4-BE49-F238E27FC236}">
                  <a16:creationId xmlns:a16="http://schemas.microsoft.com/office/drawing/2014/main" id="{E8701F57-E143-464E-A908-FD5F110A50D5}"/>
                </a:ext>
              </a:extLst>
            </p:cNvPr>
            <p:cNvSpPr>
              <a:spLocks noChangeArrowheads="1"/>
            </p:cNvSpPr>
            <p:nvPr/>
          </p:nvSpPr>
          <p:spPr bwMode="auto">
            <a:xfrm>
              <a:off x="735" y="1154"/>
              <a:ext cx="8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O</a:t>
              </a:r>
              <a:endParaRPr lang="sv-SE" altLang="en-US" sz="800">
                <a:solidFill>
                  <a:schemeClr val="bg1"/>
                </a:solidFill>
              </a:endParaRPr>
            </a:p>
          </p:txBody>
        </p:sp>
        <p:sp>
          <p:nvSpPr>
            <p:cNvPr id="6163" name="Rectangle 18">
              <a:extLst>
                <a:ext uri="{FF2B5EF4-FFF2-40B4-BE49-F238E27FC236}">
                  <a16:creationId xmlns:a16="http://schemas.microsoft.com/office/drawing/2014/main" id="{1E80B7DA-5086-49BE-AB31-025BC752FE3B}"/>
                </a:ext>
              </a:extLst>
            </p:cNvPr>
            <p:cNvSpPr>
              <a:spLocks noChangeArrowheads="1"/>
            </p:cNvSpPr>
            <p:nvPr/>
          </p:nvSpPr>
          <p:spPr bwMode="auto">
            <a:xfrm>
              <a:off x="662" y="1154"/>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H</a:t>
              </a:r>
              <a:endParaRPr lang="sv-SE" altLang="en-US" sz="800">
                <a:solidFill>
                  <a:schemeClr val="bg1"/>
                </a:solidFill>
              </a:endParaRPr>
            </a:p>
          </p:txBody>
        </p:sp>
        <p:sp>
          <p:nvSpPr>
            <p:cNvPr id="6164" name="Line 19">
              <a:extLst>
                <a:ext uri="{FF2B5EF4-FFF2-40B4-BE49-F238E27FC236}">
                  <a16:creationId xmlns:a16="http://schemas.microsoft.com/office/drawing/2014/main" id="{400AB245-9BD8-4370-8CDC-FD3D0472DF2D}"/>
                </a:ext>
              </a:extLst>
            </p:cNvPr>
            <p:cNvSpPr>
              <a:spLocks noChangeShapeType="1"/>
            </p:cNvSpPr>
            <p:nvPr/>
          </p:nvSpPr>
          <p:spPr bwMode="auto">
            <a:xfrm flipH="1" flipV="1">
              <a:off x="934" y="1160"/>
              <a:ext cx="4" cy="1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5" name="Line 20">
              <a:extLst>
                <a:ext uri="{FF2B5EF4-FFF2-40B4-BE49-F238E27FC236}">
                  <a16:creationId xmlns:a16="http://schemas.microsoft.com/office/drawing/2014/main" id="{CD791766-BFD3-47B3-9373-B74AEE9B3238}"/>
                </a:ext>
              </a:extLst>
            </p:cNvPr>
            <p:cNvSpPr>
              <a:spLocks noChangeShapeType="1"/>
            </p:cNvSpPr>
            <p:nvPr/>
          </p:nvSpPr>
          <p:spPr bwMode="auto">
            <a:xfrm flipH="1" flipV="1">
              <a:off x="904" y="1165"/>
              <a:ext cx="4" cy="19"/>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6" name="Line 21">
              <a:extLst>
                <a:ext uri="{FF2B5EF4-FFF2-40B4-BE49-F238E27FC236}">
                  <a16:creationId xmlns:a16="http://schemas.microsoft.com/office/drawing/2014/main" id="{CB434A64-7FA5-4D8D-A94C-095C4AFC019D}"/>
                </a:ext>
              </a:extLst>
            </p:cNvPr>
            <p:cNvSpPr>
              <a:spLocks noChangeShapeType="1"/>
            </p:cNvSpPr>
            <p:nvPr/>
          </p:nvSpPr>
          <p:spPr bwMode="auto">
            <a:xfrm flipH="1" flipV="1">
              <a:off x="875" y="1171"/>
              <a:ext cx="5" cy="25"/>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7" name="Line 22">
              <a:extLst>
                <a:ext uri="{FF2B5EF4-FFF2-40B4-BE49-F238E27FC236}">
                  <a16:creationId xmlns:a16="http://schemas.microsoft.com/office/drawing/2014/main" id="{EECC599D-76CE-42DE-A631-C653FF375DD9}"/>
                </a:ext>
              </a:extLst>
            </p:cNvPr>
            <p:cNvSpPr>
              <a:spLocks noChangeShapeType="1"/>
            </p:cNvSpPr>
            <p:nvPr/>
          </p:nvSpPr>
          <p:spPr bwMode="auto">
            <a:xfrm flipH="1" flipV="1">
              <a:off x="844" y="1176"/>
              <a:ext cx="8" cy="33"/>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68" name="Rectangle 23">
              <a:extLst>
                <a:ext uri="{FF2B5EF4-FFF2-40B4-BE49-F238E27FC236}">
                  <a16:creationId xmlns:a16="http://schemas.microsoft.com/office/drawing/2014/main" id="{D4212A15-57C2-4A7D-BB24-6CF150149028}"/>
                </a:ext>
              </a:extLst>
            </p:cNvPr>
            <p:cNvSpPr>
              <a:spLocks noChangeArrowheads="1"/>
            </p:cNvSpPr>
            <p:nvPr/>
          </p:nvSpPr>
          <p:spPr bwMode="auto">
            <a:xfrm>
              <a:off x="866" y="1386"/>
              <a:ext cx="8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O</a:t>
              </a:r>
              <a:endParaRPr lang="sv-SE" altLang="en-US" sz="800">
                <a:solidFill>
                  <a:schemeClr val="bg1"/>
                </a:solidFill>
              </a:endParaRPr>
            </a:p>
          </p:txBody>
        </p:sp>
        <p:sp>
          <p:nvSpPr>
            <p:cNvPr id="6169" name="Freeform 24">
              <a:extLst>
                <a:ext uri="{FF2B5EF4-FFF2-40B4-BE49-F238E27FC236}">
                  <a16:creationId xmlns:a16="http://schemas.microsoft.com/office/drawing/2014/main" id="{8184CCE6-A218-4E24-97B9-5AD00B0092E0}"/>
                </a:ext>
              </a:extLst>
            </p:cNvPr>
            <p:cNvSpPr>
              <a:spLocks/>
            </p:cNvSpPr>
            <p:nvPr/>
          </p:nvSpPr>
          <p:spPr bwMode="auto">
            <a:xfrm>
              <a:off x="954" y="1330"/>
              <a:ext cx="106" cy="105"/>
            </a:xfrm>
            <a:custGeom>
              <a:avLst/>
              <a:gdLst>
                <a:gd name="T0" fmla="*/ 196 w 196"/>
                <a:gd name="T1" fmla="*/ 10 h 159"/>
                <a:gd name="T2" fmla="*/ 189 w 196"/>
                <a:gd name="T3" fmla="*/ 0 h 159"/>
                <a:gd name="T4" fmla="*/ 18 w 196"/>
                <a:gd name="T5" fmla="*/ 79 h 159"/>
                <a:gd name="T6" fmla="*/ 9 w 196"/>
                <a:gd name="T7" fmla="*/ 116 h 159"/>
                <a:gd name="T8" fmla="*/ 0 w 196"/>
                <a:gd name="T9" fmla="*/ 159 h 159"/>
                <a:gd name="T10" fmla="*/ 196 w 196"/>
                <a:gd name="T11" fmla="*/ 10 h 159"/>
                <a:gd name="T12" fmla="*/ 0 60000 65536"/>
                <a:gd name="T13" fmla="*/ 0 60000 65536"/>
                <a:gd name="T14" fmla="*/ 0 60000 65536"/>
                <a:gd name="T15" fmla="*/ 0 60000 65536"/>
                <a:gd name="T16" fmla="*/ 0 60000 65536"/>
                <a:gd name="T17" fmla="*/ 0 60000 65536"/>
                <a:gd name="T18" fmla="*/ 0 w 196"/>
                <a:gd name="T19" fmla="*/ 0 h 159"/>
                <a:gd name="T20" fmla="*/ 196 w 196"/>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96" h="159">
                  <a:moveTo>
                    <a:pt x="196" y="10"/>
                  </a:moveTo>
                  <a:lnTo>
                    <a:pt x="189" y="0"/>
                  </a:lnTo>
                  <a:lnTo>
                    <a:pt x="18" y="79"/>
                  </a:lnTo>
                  <a:lnTo>
                    <a:pt x="9" y="116"/>
                  </a:lnTo>
                  <a:lnTo>
                    <a:pt x="0" y="159"/>
                  </a:lnTo>
                  <a:lnTo>
                    <a:pt x="196" y="10"/>
                  </a:lnTo>
                  <a:close/>
                </a:path>
              </a:pathLst>
            </a:custGeom>
            <a:solidFill>
              <a:srgbClr val="FFFFFF"/>
            </a:solidFill>
            <a:ln w="3175">
              <a:solidFill>
                <a:srgbClr val="000066"/>
              </a:solidFill>
              <a:round/>
              <a:headEnd/>
              <a:tailEnd/>
            </a:ln>
          </p:spPr>
          <p:txBody>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eaLnBrk="1" hangingPunct="1"/>
              <a:endParaRPr lang="en-US" altLang="en-US"/>
            </a:p>
          </p:txBody>
        </p:sp>
        <p:sp>
          <p:nvSpPr>
            <p:cNvPr id="6170" name="Rectangle 25">
              <a:extLst>
                <a:ext uri="{FF2B5EF4-FFF2-40B4-BE49-F238E27FC236}">
                  <a16:creationId xmlns:a16="http://schemas.microsoft.com/office/drawing/2014/main" id="{EB54DCCB-859C-43A1-AD51-817D26268550}"/>
                </a:ext>
              </a:extLst>
            </p:cNvPr>
            <p:cNvSpPr>
              <a:spLocks noChangeArrowheads="1"/>
            </p:cNvSpPr>
            <p:nvPr/>
          </p:nvSpPr>
          <p:spPr bwMode="auto">
            <a:xfrm>
              <a:off x="716" y="1931"/>
              <a:ext cx="80"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O</a:t>
              </a:r>
              <a:endParaRPr lang="sv-SE" altLang="en-US" sz="800">
                <a:solidFill>
                  <a:schemeClr val="bg1"/>
                </a:solidFill>
              </a:endParaRPr>
            </a:p>
          </p:txBody>
        </p:sp>
        <p:sp>
          <p:nvSpPr>
            <p:cNvPr id="6171" name="Rectangle 26">
              <a:extLst>
                <a:ext uri="{FF2B5EF4-FFF2-40B4-BE49-F238E27FC236}">
                  <a16:creationId xmlns:a16="http://schemas.microsoft.com/office/drawing/2014/main" id="{2F0EE190-CB09-406A-9059-565C16763F8B}"/>
                </a:ext>
              </a:extLst>
            </p:cNvPr>
            <p:cNvSpPr>
              <a:spLocks noChangeArrowheads="1"/>
            </p:cNvSpPr>
            <p:nvPr/>
          </p:nvSpPr>
          <p:spPr bwMode="auto">
            <a:xfrm>
              <a:off x="792" y="1931"/>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H</a:t>
              </a:r>
              <a:endParaRPr lang="sv-SE" altLang="en-US" sz="800">
                <a:solidFill>
                  <a:schemeClr val="bg1"/>
                </a:solidFill>
              </a:endParaRPr>
            </a:p>
          </p:txBody>
        </p:sp>
        <p:sp>
          <p:nvSpPr>
            <p:cNvPr id="6172" name="Line 27">
              <a:extLst>
                <a:ext uri="{FF2B5EF4-FFF2-40B4-BE49-F238E27FC236}">
                  <a16:creationId xmlns:a16="http://schemas.microsoft.com/office/drawing/2014/main" id="{DD6C081A-3EAA-42B9-9F55-E965F11FCAB3}"/>
                </a:ext>
              </a:extLst>
            </p:cNvPr>
            <p:cNvSpPr>
              <a:spLocks noChangeShapeType="1"/>
            </p:cNvSpPr>
            <p:nvPr/>
          </p:nvSpPr>
          <p:spPr bwMode="auto">
            <a:xfrm flipV="1">
              <a:off x="757" y="1663"/>
              <a:ext cx="149" cy="112"/>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3" name="Line 28">
              <a:extLst>
                <a:ext uri="{FF2B5EF4-FFF2-40B4-BE49-F238E27FC236}">
                  <a16:creationId xmlns:a16="http://schemas.microsoft.com/office/drawing/2014/main" id="{8BAACDEB-8C55-436D-AA7A-50CB12FF7F21}"/>
                </a:ext>
              </a:extLst>
            </p:cNvPr>
            <p:cNvSpPr>
              <a:spLocks noChangeShapeType="1"/>
            </p:cNvSpPr>
            <p:nvPr/>
          </p:nvSpPr>
          <p:spPr bwMode="auto">
            <a:xfrm>
              <a:off x="757" y="1775"/>
              <a:ext cx="0" cy="155"/>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4" name="Line 29">
              <a:extLst>
                <a:ext uri="{FF2B5EF4-FFF2-40B4-BE49-F238E27FC236}">
                  <a16:creationId xmlns:a16="http://schemas.microsoft.com/office/drawing/2014/main" id="{06B149DC-EDB9-4C07-B479-FE7714C417DE}"/>
                </a:ext>
              </a:extLst>
            </p:cNvPr>
            <p:cNvSpPr>
              <a:spLocks noChangeShapeType="1"/>
            </p:cNvSpPr>
            <p:nvPr/>
          </p:nvSpPr>
          <p:spPr bwMode="auto">
            <a:xfrm flipV="1">
              <a:off x="906" y="1509"/>
              <a:ext cx="0" cy="154"/>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75" name="Rectangle 30">
              <a:extLst>
                <a:ext uri="{FF2B5EF4-FFF2-40B4-BE49-F238E27FC236}">
                  <a16:creationId xmlns:a16="http://schemas.microsoft.com/office/drawing/2014/main" id="{C71BE9DC-6715-4D61-A496-28CEDDE0D0D2}"/>
                </a:ext>
              </a:extLst>
            </p:cNvPr>
            <p:cNvSpPr>
              <a:spLocks noChangeArrowheads="1"/>
            </p:cNvSpPr>
            <p:nvPr/>
          </p:nvSpPr>
          <p:spPr bwMode="auto">
            <a:xfrm>
              <a:off x="1366" y="1004"/>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N</a:t>
              </a:r>
              <a:endParaRPr lang="sv-SE" altLang="en-US" sz="800">
                <a:solidFill>
                  <a:schemeClr val="bg1"/>
                </a:solidFill>
              </a:endParaRPr>
            </a:p>
          </p:txBody>
        </p:sp>
        <p:sp>
          <p:nvSpPr>
            <p:cNvPr id="6176" name="Freeform 31">
              <a:extLst>
                <a:ext uri="{FF2B5EF4-FFF2-40B4-BE49-F238E27FC236}">
                  <a16:creationId xmlns:a16="http://schemas.microsoft.com/office/drawing/2014/main" id="{FA9A7E56-EEB6-47C1-B3A4-17C80A42C942}"/>
                </a:ext>
              </a:extLst>
            </p:cNvPr>
            <p:cNvSpPr>
              <a:spLocks/>
            </p:cNvSpPr>
            <p:nvPr/>
          </p:nvSpPr>
          <p:spPr bwMode="auto">
            <a:xfrm>
              <a:off x="1229" y="1041"/>
              <a:ext cx="128" cy="33"/>
            </a:xfrm>
            <a:custGeom>
              <a:avLst/>
              <a:gdLst>
                <a:gd name="T0" fmla="*/ 0 w 233"/>
                <a:gd name="T1" fmla="*/ 3 h 50"/>
                <a:gd name="T2" fmla="*/ 0 w 233"/>
                <a:gd name="T3" fmla="*/ 14 h 50"/>
                <a:gd name="T4" fmla="*/ 230 w 233"/>
                <a:gd name="T5" fmla="*/ 50 h 50"/>
                <a:gd name="T6" fmla="*/ 231 w 233"/>
                <a:gd name="T7" fmla="*/ 25 h 50"/>
                <a:gd name="T8" fmla="*/ 233 w 233"/>
                <a:gd name="T9" fmla="*/ 0 h 50"/>
                <a:gd name="T10" fmla="*/ 0 w 233"/>
                <a:gd name="T11" fmla="*/ 3 h 50"/>
                <a:gd name="T12" fmla="*/ 0 60000 65536"/>
                <a:gd name="T13" fmla="*/ 0 60000 65536"/>
                <a:gd name="T14" fmla="*/ 0 60000 65536"/>
                <a:gd name="T15" fmla="*/ 0 60000 65536"/>
                <a:gd name="T16" fmla="*/ 0 60000 65536"/>
                <a:gd name="T17" fmla="*/ 0 60000 65536"/>
                <a:gd name="T18" fmla="*/ 0 w 233"/>
                <a:gd name="T19" fmla="*/ 0 h 50"/>
                <a:gd name="T20" fmla="*/ 233 w 233"/>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233" h="50">
                  <a:moveTo>
                    <a:pt x="0" y="3"/>
                  </a:moveTo>
                  <a:lnTo>
                    <a:pt x="0" y="14"/>
                  </a:lnTo>
                  <a:lnTo>
                    <a:pt x="230" y="50"/>
                  </a:lnTo>
                  <a:lnTo>
                    <a:pt x="231" y="25"/>
                  </a:lnTo>
                  <a:lnTo>
                    <a:pt x="233" y="0"/>
                  </a:lnTo>
                  <a:lnTo>
                    <a:pt x="0" y="3"/>
                  </a:lnTo>
                  <a:close/>
                </a:path>
              </a:pathLst>
            </a:custGeom>
            <a:solidFill>
              <a:srgbClr val="FFFFFF"/>
            </a:solidFill>
            <a:ln w="3175">
              <a:solidFill>
                <a:srgbClr val="000066"/>
              </a:solidFill>
              <a:round/>
              <a:headEnd/>
              <a:tailEnd/>
            </a:ln>
          </p:spPr>
          <p:txBody>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eaLnBrk="1" hangingPunct="1"/>
              <a:endParaRPr lang="en-US" altLang="en-US"/>
            </a:p>
          </p:txBody>
        </p:sp>
        <p:sp>
          <p:nvSpPr>
            <p:cNvPr id="6177" name="Rectangle 32">
              <a:extLst>
                <a:ext uri="{FF2B5EF4-FFF2-40B4-BE49-F238E27FC236}">
                  <a16:creationId xmlns:a16="http://schemas.microsoft.com/office/drawing/2014/main" id="{5009779F-66D0-4B4D-8809-B06B642204E1}"/>
                </a:ext>
              </a:extLst>
            </p:cNvPr>
            <p:cNvSpPr>
              <a:spLocks noChangeArrowheads="1"/>
            </p:cNvSpPr>
            <p:nvPr/>
          </p:nvSpPr>
          <p:spPr bwMode="auto">
            <a:xfrm>
              <a:off x="2931" y="1264"/>
              <a:ext cx="64"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F</a:t>
              </a:r>
              <a:endParaRPr lang="sv-SE" altLang="en-US" sz="800">
                <a:solidFill>
                  <a:schemeClr val="bg1"/>
                </a:solidFill>
              </a:endParaRPr>
            </a:p>
          </p:txBody>
        </p:sp>
        <p:sp>
          <p:nvSpPr>
            <p:cNvPr id="6178" name="Rectangle 33">
              <a:extLst>
                <a:ext uri="{FF2B5EF4-FFF2-40B4-BE49-F238E27FC236}">
                  <a16:creationId xmlns:a16="http://schemas.microsoft.com/office/drawing/2014/main" id="{9AAEA43E-DC0B-4E99-A05E-49CD7CFB0BCF}"/>
                </a:ext>
              </a:extLst>
            </p:cNvPr>
            <p:cNvSpPr>
              <a:spLocks noChangeArrowheads="1"/>
            </p:cNvSpPr>
            <p:nvPr/>
          </p:nvSpPr>
          <p:spPr bwMode="auto">
            <a:xfrm>
              <a:off x="1421" y="1734"/>
              <a:ext cx="134"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S</a:t>
              </a:r>
              <a:endParaRPr lang="sv-SE" altLang="en-US" sz="800">
                <a:solidFill>
                  <a:schemeClr val="bg1"/>
                </a:solidFill>
              </a:endParaRPr>
            </a:p>
          </p:txBody>
        </p:sp>
        <p:sp>
          <p:nvSpPr>
            <p:cNvPr id="6179" name="Rectangle 34">
              <a:extLst>
                <a:ext uri="{FF2B5EF4-FFF2-40B4-BE49-F238E27FC236}">
                  <a16:creationId xmlns:a16="http://schemas.microsoft.com/office/drawing/2014/main" id="{C98A3498-6013-497D-8EAC-6B567B91BBDF}"/>
                </a:ext>
              </a:extLst>
            </p:cNvPr>
            <p:cNvSpPr>
              <a:spLocks noChangeArrowheads="1"/>
            </p:cNvSpPr>
            <p:nvPr/>
          </p:nvSpPr>
          <p:spPr bwMode="auto">
            <a:xfrm>
              <a:off x="1934" y="1243"/>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N</a:t>
              </a:r>
              <a:endParaRPr lang="sv-SE" altLang="en-US" sz="800">
                <a:solidFill>
                  <a:schemeClr val="bg1"/>
                </a:solidFill>
              </a:endParaRPr>
            </a:p>
          </p:txBody>
        </p:sp>
        <p:sp>
          <p:nvSpPr>
            <p:cNvPr id="6180" name="Rectangle 35">
              <a:extLst>
                <a:ext uri="{FF2B5EF4-FFF2-40B4-BE49-F238E27FC236}">
                  <a16:creationId xmlns:a16="http://schemas.microsoft.com/office/drawing/2014/main" id="{A441631D-4B88-466A-9657-D5402DA6A5E4}"/>
                </a:ext>
              </a:extLst>
            </p:cNvPr>
            <p:cNvSpPr>
              <a:spLocks noChangeArrowheads="1"/>
            </p:cNvSpPr>
            <p:nvPr/>
          </p:nvSpPr>
          <p:spPr bwMode="auto">
            <a:xfrm>
              <a:off x="1934" y="1143"/>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dirty="0">
                  <a:solidFill>
                    <a:schemeClr val="bg1"/>
                  </a:solidFill>
                </a:rPr>
                <a:t>H</a:t>
              </a:r>
              <a:endParaRPr lang="sv-SE" altLang="en-US" sz="800" dirty="0">
                <a:solidFill>
                  <a:schemeClr val="bg1"/>
                </a:solidFill>
              </a:endParaRPr>
            </a:p>
          </p:txBody>
        </p:sp>
        <p:sp>
          <p:nvSpPr>
            <p:cNvPr id="6181" name="Rectangle 36">
              <a:extLst>
                <a:ext uri="{FF2B5EF4-FFF2-40B4-BE49-F238E27FC236}">
                  <a16:creationId xmlns:a16="http://schemas.microsoft.com/office/drawing/2014/main" id="{4F0C1B65-817C-47B5-B041-341A533CA867}"/>
                </a:ext>
              </a:extLst>
            </p:cNvPr>
            <p:cNvSpPr>
              <a:spLocks noChangeArrowheads="1"/>
            </p:cNvSpPr>
            <p:nvPr/>
          </p:nvSpPr>
          <p:spPr bwMode="auto">
            <a:xfrm>
              <a:off x="1482" y="840"/>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N</a:t>
              </a:r>
              <a:endParaRPr lang="sv-SE" altLang="en-US" sz="800">
                <a:solidFill>
                  <a:schemeClr val="bg1"/>
                </a:solidFill>
              </a:endParaRPr>
            </a:p>
          </p:txBody>
        </p:sp>
        <p:sp>
          <p:nvSpPr>
            <p:cNvPr id="6182" name="Rectangle 37">
              <a:extLst>
                <a:ext uri="{FF2B5EF4-FFF2-40B4-BE49-F238E27FC236}">
                  <a16:creationId xmlns:a16="http://schemas.microsoft.com/office/drawing/2014/main" id="{17FB37C2-CB39-45E4-8D88-0627132258DE}"/>
                </a:ext>
              </a:extLst>
            </p:cNvPr>
            <p:cNvSpPr>
              <a:spLocks noChangeArrowheads="1"/>
            </p:cNvSpPr>
            <p:nvPr/>
          </p:nvSpPr>
          <p:spPr bwMode="auto">
            <a:xfrm>
              <a:off x="1648" y="924"/>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N</a:t>
              </a:r>
              <a:endParaRPr lang="sv-SE" altLang="en-US" sz="800">
                <a:solidFill>
                  <a:schemeClr val="bg1"/>
                </a:solidFill>
              </a:endParaRPr>
            </a:p>
          </p:txBody>
        </p:sp>
        <p:sp>
          <p:nvSpPr>
            <p:cNvPr id="6183" name="Rectangle 38">
              <a:extLst>
                <a:ext uri="{FF2B5EF4-FFF2-40B4-BE49-F238E27FC236}">
                  <a16:creationId xmlns:a16="http://schemas.microsoft.com/office/drawing/2014/main" id="{E54AD41A-B347-48BC-9F60-6AE246F33217}"/>
                </a:ext>
              </a:extLst>
            </p:cNvPr>
            <p:cNvSpPr>
              <a:spLocks noChangeArrowheads="1"/>
            </p:cNvSpPr>
            <p:nvPr/>
          </p:nvSpPr>
          <p:spPr bwMode="auto">
            <a:xfrm>
              <a:off x="1709" y="1501"/>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N</a:t>
              </a:r>
              <a:endParaRPr lang="sv-SE" altLang="en-US" sz="800">
                <a:solidFill>
                  <a:schemeClr val="bg1"/>
                </a:solidFill>
              </a:endParaRPr>
            </a:p>
          </p:txBody>
        </p:sp>
        <p:sp>
          <p:nvSpPr>
            <p:cNvPr id="6184" name="Rectangle 39">
              <a:extLst>
                <a:ext uri="{FF2B5EF4-FFF2-40B4-BE49-F238E27FC236}">
                  <a16:creationId xmlns:a16="http://schemas.microsoft.com/office/drawing/2014/main" id="{46C8893B-CEC9-4983-AC8F-04B91602126B}"/>
                </a:ext>
              </a:extLst>
            </p:cNvPr>
            <p:cNvSpPr>
              <a:spLocks noChangeArrowheads="1"/>
            </p:cNvSpPr>
            <p:nvPr/>
          </p:nvSpPr>
          <p:spPr bwMode="auto">
            <a:xfrm>
              <a:off x="1408" y="1394"/>
              <a:ext cx="7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N</a:t>
              </a:r>
              <a:endParaRPr lang="sv-SE" altLang="en-US" sz="800">
                <a:solidFill>
                  <a:schemeClr val="bg1"/>
                </a:solidFill>
              </a:endParaRPr>
            </a:p>
          </p:txBody>
        </p:sp>
        <p:sp>
          <p:nvSpPr>
            <p:cNvPr id="6185" name="Line 40">
              <a:extLst>
                <a:ext uri="{FF2B5EF4-FFF2-40B4-BE49-F238E27FC236}">
                  <a16:creationId xmlns:a16="http://schemas.microsoft.com/office/drawing/2014/main" id="{E5C9A107-6C7A-47FE-A7AC-6E615D37683F}"/>
                </a:ext>
              </a:extLst>
            </p:cNvPr>
            <p:cNvSpPr>
              <a:spLocks noChangeShapeType="1"/>
            </p:cNvSpPr>
            <p:nvPr/>
          </p:nvSpPr>
          <p:spPr bwMode="auto">
            <a:xfrm flipH="1">
              <a:off x="2794" y="1350"/>
              <a:ext cx="125" cy="3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6" name="Line 41">
              <a:extLst>
                <a:ext uri="{FF2B5EF4-FFF2-40B4-BE49-F238E27FC236}">
                  <a16:creationId xmlns:a16="http://schemas.microsoft.com/office/drawing/2014/main" id="{F53E2A72-47D9-458C-AA22-A845DBBF2CE1}"/>
                </a:ext>
              </a:extLst>
            </p:cNvPr>
            <p:cNvSpPr>
              <a:spLocks noChangeShapeType="1"/>
            </p:cNvSpPr>
            <p:nvPr/>
          </p:nvSpPr>
          <p:spPr bwMode="auto">
            <a:xfrm flipH="1">
              <a:off x="2568" y="1579"/>
              <a:ext cx="176" cy="5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7" name="Line 42">
              <a:extLst>
                <a:ext uri="{FF2B5EF4-FFF2-40B4-BE49-F238E27FC236}">
                  <a16:creationId xmlns:a16="http://schemas.microsoft.com/office/drawing/2014/main" id="{30722A6C-6599-4DE3-8FD0-D3C5ACF5AF71}"/>
                </a:ext>
              </a:extLst>
            </p:cNvPr>
            <p:cNvSpPr>
              <a:spLocks noChangeShapeType="1"/>
            </p:cNvSpPr>
            <p:nvPr/>
          </p:nvSpPr>
          <p:spPr bwMode="auto">
            <a:xfrm flipV="1">
              <a:off x="2744" y="1373"/>
              <a:ext cx="51" cy="206"/>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8" name="Line 43">
              <a:extLst>
                <a:ext uri="{FF2B5EF4-FFF2-40B4-BE49-F238E27FC236}">
                  <a16:creationId xmlns:a16="http://schemas.microsoft.com/office/drawing/2014/main" id="{1CDE2102-9C33-40AE-B391-145811BBE9DF}"/>
                </a:ext>
              </a:extLst>
            </p:cNvPr>
            <p:cNvSpPr>
              <a:spLocks noChangeShapeType="1"/>
            </p:cNvSpPr>
            <p:nvPr/>
          </p:nvSpPr>
          <p:spPr bwMode="auto">
            <a:xfrm flipV="1">
              <a:off x="2718" y="1386"/>
              <a:ext cx="39" cy="159"/>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89" name="Line 44">
              <a:extLst>
                <a:ext uri="{FF2B5EF4-FFF2-40B4-BE49-F238E27FC236}">
                  <a16:creationId xmlns:a16="http://schemas.microsoft.com/office/drawing/2014/main" id="{31E103B3-3369-4F03-981D-93A577E9C2D7}"/>
                </a:ext>
              </a:extLst>
            </p:cNvPr>
            <p:cNvSpPr>
              <a:spLocks noChangeShapeType="1"/>
            </p:cNvSpPr>
            <p:nvPr/>
          </p:nvSpPr>
          <p:spPr bwMode="auto">
            <a:xfrm flipH="1" flipV="1">
              <a:off x="2671" y="1215"/>
              <a:ext cx="124" cy="15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0" name="Line 45">
              <a:extLst>
                <a:ext uri="{FF2B5EF4-FFF2-40B4-BE49-F238E27FC236}">
                  <a16:creationId xmlns:a16="http://schemas.microsoft.com/office/drawing/2014/main" id="{AD8D1EAD-045C-46FC-AE0C-2F0A93998B28}"/>
                </a:ext>
              </a:extLst>
            </p:cNvPr>
            <p:cNvSpPr>
              <a:spLocks noChangeShapeType="1"/>
            </p:cNvSpPr>
            <p:nvPr/>
          </p:nvSpPr>
          <p:spPr bwMode="auto">
            <a:xfrm flipH="1">
              <a:off x="2494" y="1215"/>
              <a:ext cx="177" cy="5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1" name="Line 46">
              <a:extLst>
                <a:ext uri="{FF2B5EF4-FFF2-40B4-BE49-F238E27FC236}">
                  <a16:creationId xmlns:a16="http://schemas.microsoft.com/office/drawing/2014/main" id="{BC9297BA-18F4-48EA-827A-679176FFCAE3}"/>
                </a:ext>
              </a:extLst>
            </p:cNvPr>
            <p:cNvSpPr>
              <a:spLocks noChangeShapeType="1"/>
            </p:cNvSpPr>
            <p:nvPr/>
          </p:nvSpPr>
          <p:spPr bwMode="auto">
            <a:xfrm flipH="1">
              <a:off x="2523" y="1258"/>
              <a:ext cx="134" cy="39"/>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2" name="Line 47">
              <a:extLst>
                <a:ext uri="{FF2B5EF4-FFF2-40B4-BE49-F238E27FC236}">
                  <a16:creationId xmlns:a16="http://schemas.microsoft.com/office/drawing/2014/main" id="{2F66DBD2-C6E1-49E8-9B55-D7017481139D}"/>
                </a:ext>
              </a:extLst>
            </p:cNvPr>
            <p:cNvSpPr>
              <a:spLocks noChangeShapeType="1"/>
            </p:cNvSpPr>
            <p:nvPr/>
          </p:nvSpPr>
          <p:spPr bwMode="auto">
            <a:xfrm flipH="1">
              <a:off x="2444" y="1266"/>
              <a:ext cx="50" cy="206"/>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3" name="Line 48">
              <a:extLst>
                <a:ext uri="{FF2B5EF4-FFF2-40B4-BE49-F238E27FC236}">
                  <a16:creationId xmlns:a16="http://schemas.microsoft.com/office/drawing/2014/main" id="{0E77834D-086B-43CC-B237-D146397D68D1}"/>
                </a:ext>
              </a:extLst>
            </p:cNvPr>
            <p:cNvSpPr>
              <a:spLocks noChangeShapeType="1"/>
            </p:cNvSpPr>
            <p:nvPr/>
          </p:nvSpPr>
          <p:spPr bwMode="auto">
            <a:xfrm flipH="1" flipV="1">
              <a:off x="2444" y="1472"/>
              <a:ext cx="124" cy="15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4" name="Line 49">
              <a:extLst>
                <a:ext uri="{FF2B5EF4-FFF2-40B4-BE49-F238E27FC236}">
                  <a16:creationId xmlns:a16="http://schemas.microsoft.com/office/drawing/2014/main" id="{CDB16D36-B389-416D-A091-F21A8ADB8060}"/>
                </a:ext>
              </a:extLst>
            </p:cNvPr>
            <p:cNvSpPr>
              <a:spLocks noChangeShapeType="1"/>
            </p:cNvSpPr>
            <p:nvPr/>
          </p:nvSpPr>
          <p:spPr bwMode="auto">
            <a:xfrm flipH="1" flipV="1">
              <a:off x="2482" y="1465"/>
              <a:ext cx="95" cy="12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5" name="Line 50">
              <a:extLst>
                <a:ext uri="{FF2B5EF4-FFF2-40B4-BE49-F238E27FC236}">
                  <a16:creationId xmlns:a16="http://schemas.microsoft.com/office/drawing/2014/main" id="{970635EA-9A34-4341-9D85-5F4788D0AB20}"/>
                </a:ext>
              </a:extLst>
            </p:cNvPr>
            <p:cNvSpPr>
              <a:spLocks noChangeShapeType="1"/>
            </p:cNvSpPr>
            <p:nvPr/>
          </p:nvSpPr>
          <p:spPr bwMode="auto">
            <a:xfrm>
              <a:off x="2282" y="1514"/>
              <a:ext cx="3" cy="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6" name="Line 51">
              <a:extLst>
                <a:ext uri="{FF2B5EF4-FFF2-40B4-BE49-F238E27FC236}">
                  <a16:creationId xmlns:a16="http://schemas.microsoft.com/office/drawing/2014/main" id="{B1FFBA60-5E05-407B-8DD4-B1618F7CF9F5}"/>
                </a:ext>
              </a:extLst>
            </p:cNvPr>
            <p:cNvSpPr>
              <a:spLocks noChangeShapeType="1"/>
            </p:cNvSpPr>
            <p:nvPr/>
          </p:nvSpPr>
          <p:spPr bwMode="auto">
            <a:xfrm>
              <a:off x="2310" y="1503"/>
              <a:ext cx="4" cy="13"/>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7" name="Line 52">
              <a:extLst>
                <a:ext uri="{FF2B5EF4-FFF2-40B4-BE49-F238E27FC236}">
                  <a16:creationId xmlns:a16="http://schemas.microsoft.com/office/drawing/2014/main" id="{D3EFCF48-DF8F-4369-937D-09719B4AE24E}"/>
                </a:ext>
              </a:extLst>
            </p:cNvPr>
            <p:cNvSpPr>
              <a:spLocks noChangeShapeType="1"/>
            </p:cNvSpPr>
            <p:nvPr/>
          </p:nvSpPr>
          <p:spPr bwMode="auto">
            <a:xfrm>
              <a:off x="2340" y="1494"/>
              <a:ext cx="4" cy="15"/>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8" name="Line 53">
              <a:extLst>
                <a:ext uri="{FF2B5EF4-FFF2-40B4-BE49-F238E27FC236}">
                  <a16:creationId xmlns:a16="http://schemas.microsoft.com/office/drawing/2014/main" id="{35949891-9B9A-489F-98B2-A29C0C278AC1}"/>
                </a:ext>
              </a:extLst>
            </p:cNvPr>
            <p:cNvSpPr>
              <a:spLocks noChangeShapeType="1"/>
            </p:cNvSpPr>
            <p:nvPr/>
          </p:nvSpPr>
          <p:spPr bwMode="auto">
            <a:xfrm>
              <a:off x="2369" y="1483"/>
              <a:ext cx="4" cy="2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99" name="Line 54">
              <a:extLst>
                <a:ext uri="{FF2B5EF4-FFF2-40B4-BE49-F238E27FC236}">
                  <a16:creationId xmlns:a16="http://schemas.microsoft.com/office/drawing/2014/main" id="{E07060A5-A5C2-49C6-96CE-D1568D810871}"/>
                </a:ext>
              </a:extLst>
            </p:cNvPr>
            <p:cNvSpPr>
              <a:spLocks noChangeShapeType="1"/>
            </p:cNvSpPr>
            <p:nvPr/>
          </p:nvSpPr>
          <p:spPr bwMode="auto">
            <a:xfrm>
              <a:off x="2398" y="1473"/>
              <a:ext cx="5" cy="23"/>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0" name="Line 55">
              <a:extLst>
                <a:ext uri="{FF2B5EF4-FFF2-40B4-BE49-F238E27FC236}">
                  <a16:creationId xmlns:a16="http://schemas.microsoft.com/office/drawing/2014/main" id="{E05B575C-4AE0-4849-A2A9-EF527079814E}"/>
                </a:ext>
              </a:extLst>
            </p:cNvPr>
            <p:cNvSpPr>
              <a:spLocks noChangeShapeType="1"/>
            </p:cNvSpPr>
            <p:nvPr/>
          </p:nvSpPr>
          <p:spPr bwMode="auto">
            <a:xfrm>
              <a:off x="2427" y="1462"/>
              <a:ext cx="5" cy="2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1" name="Line 56">
              <a:extLst>
                <a:ext uri="{FF2B5EF4-FFF2-40B4-BE49-F238E27FC236}">
                  <a16:creationId xmlns:a16="http://schemas.microsoft.com/office/drawing/2014/main" id="{C5980B86-31FC-4DDE-9EEA-FD5AAABAA3B7}"/>
                </a:ext>
              </a:extLst>
            </p:cNvPr>
            <p:cNvSpPr>
              <a:spLocks noChangeShapeType="1"/>
            </p:cNvSpPr>
            <p:nvPr/>
          </p:nvSpPr>
          <p:spPr bwMode="auto">
            <a:xfrm flipV="1">
              <a:off x="1345" y="1831"/>
              <a:ext cx="127" cy="3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2" name="Line 57">
              <a:extLst>
                <a:ext uri="{FF2B5EF4-FFF2-40B4-BE49-F238E27FC236}">
                  <a16:creationId xmlns:a16="http://schemas.microsoft.com/office/drawing/2014/main" id="{3660A0ED-8612-4D61-821E-078EDEB1642F}"/>
                </a:ext>
              </a:extLst>
            </p:cNvPr>
            <p:cNvSpPr>
              <a:spLocks noChangeShapeType="1"/>
            </p:cNvSpPr>
            <p:nvPr/>
          </p:nvSpPr>
          <p:spPr bwMode="auto">
            <a:xfrm flipH="1">
              <a:off x="1292" y="1868"/>
              <a:ext cx="53" cy="20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3" name="Line 58">
              <a:extLst>
                <a:ext uri="{FF2B5EF4-FFF2-40B4-BE49-F238E27FC236}">
                  <a16:creationId xmlns:a16="http://schemas.microsoft.com/office/drawing/2014/main" id="{04349272-9891-4F30-804F-1BE352E552FE}"/>
                </a:ext>
              </a:extLst>
            </p:cNvPr>
            <p:cNvSpPr>
              <a:spLocks noChangeShapeType="1"/>
            </p:cNvSpPr>
            <p:nvPr/>
          </p:nvSpPr>
          <p:spPr bwMode="auto">
            <a:xfrm flipH="1">
              <a:off x="1117" y="2076"/>
              <a:ext cx="175" cy="5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4" name="Line 59">
              <a:extLst>
                <a:ext uri="{FF2B5EF4-FFF2-40B4-BE49-F238E27FC236}">
                  <a16:creationId xmlns:a16="http://schemas.microsoft.com/office/drawing/2014/main" id="{89D545A7-B879-4EAD-A8E2-FDCE6EA51E57}"/>
                </a:ext>
              </a:extLst>
            </p:cNvPr>
            <p:cNvSpPr>
              <a:spLocks noChangeShapeType="1"/>
            </p:cNvSpPr>
            <p:nvPr/>
          </p:nvSpPr>
          <p:spPr bwMode="auto">
            <a:xfrm flipV="1">
              <a:off x="1532" y="1611"/>
              <a:ext cx="38" cy="14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5" name="Line 60">
              <a:extLst>
                <a:ext uri="{FF2B5EF4-FFF2-40B4-BE49-F238E27FC236}">
                  <a16:creationId xmlns:a16="http://schemas.microsoft.com/office/drawing/2014/main" id="{09F9FC8A-8425-451E-A9A2-50800B633A4A}"/>
                </a:ext>
              </a:extLst>
            </p:cNvPr>
            <p:cNvSpPr>
              <a:spLocks noChangeShapeType="1"/>
            </p:cNvSpPr>
            <p:nvPr/>
          </p:nvSpPr>
          <p:spPr bwMode="auto">
            <a:xfrm>
              <a:off x="2095" y="1461"/>
              <a:ext cx="174" cy="6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6" name="Freeform 61">
              <a:extLst>
                <a:ext uri="{FF2B5EF4-FFF2-40B4-BE49-F238E27FC236}">
                  <a16:creationId xmlns:a16="http://schemas.microsoft.com/office/drawing/2014/main" id="{C5A7C122-2A4B-4976-8893-07479B7504F1}"/>
                </a:ext>
              </a:extLst>
            </p:cNvPr>
            <p:cNvSpPr>
              <a:spLocks/>
            </p:cNvSpPr>
            <p:nvPr/>
          </p:nvSpPr>
          <p:spPr bwMode="auto">
            <a:xfrm>
              <a:off x="2012" y="1357"/>
              <a:ext cx="86" cy="108"/>
            </a:xfrm>
            <a:custGeom>
              <a:avLst/>
              <a:gdLst>
                <a:gd name="T0" fmla="*/ 147 w 155"/>
                <a:gd name="T1" fmla="*/ 162 h 162"/>
                <a:gd name="T2" fmla="*/ 155 w 155"/>
                <a:gd name="T3" fmla="*/ 154 h 162"/>
                <a:gd name="T4" fmla="*/ 33 w 155"/>
                <a:gd name="T5" fmla="*/ 0 h 162"/>
                <a:gd name="T6" fmla="*/ 16 w 155"/>
                <a:gd name="T7" fmla="*/ 15 h 162"/>
                <a:gd name="T8" fmla="*/ 0 w 155"/>
                <a:gd name="T9" fmla="*/ 29 h 162"/>
                <a:gd name="T10" fmla="*/ 147 w 155"/>
                <a:gd name="T11" fmla="*/ 162 h 162"/>
                <a:gd name="T12" fmla="*/ 0 60000 65536"/>
                <a:gd name="T13" fmla="*/ 0 60000 65536"/>
                <a:gd name="T14" fmla="*/ 0 60000 65536"/>
                <a:gd name="T15" fmla="*/ 0 60000 65536"/>
                <a:gd name="T16" fmla="*/ 0 60000 65536"/>
                <a:gd name="T17" fmla="*/ 0 60000 65536"/>
                <a:gd name="T18" fmla="*/ 0 w 155"/>
                <a:gd name="T19" fmla="*/ 0 h 162"/>
                <a:gd name="T20" fmla="*/ 155 w 155"/>
                <a:gd name="T21" fmla="*/ 162 h 162"/>
              </a:gdLst>
              <a:ahLst/>
              <a:cxnLst>
                <a:cxn ang="T12">
                  <a:pos x="T0" y="T1"/>
                </a:cxn>
                <a:cxn ang="T13">
                  <a:pos x="T2" y="T3"/>
                </a:cxn>
                <a:cxn ang="T14">
                  <a:pos x="T4" y="T5"/>
                </a:cxn>
                <a:cxn ang="T15">
                  <a:pos x="T6" y="T7"/>
                </a:cxn>
                <a:cxn ang="T16">
                  <a:pos x="T8" y="T9"/>
                </a:cxn>
                <a:cxn ang="T17">
                  <a:pos x="T10" y="T11"/>
                </a:cxn>
              </a:cxnLst>
              <a:rect l="T18" t="T19" r="T20" b="T21"/>
              <a:pathLst>
                <a:path w="155" h="162">
                  <a:moveTo>
                    <a:pt x="147" y="162"/>
                  </a:moveTo>
                  <a:lnTo>
                    <a:pt x="155" y="154"/>
                  </a:lnTo>
                  <a:lnTo>
                    <a:pt x="33" y="0"/>
                  </a:lnTo>
                  <a:lnTo>
                    <a:pt x="16" y="15"/>
                  </a:lnTo>
                  <a:lnTo>
                    <a:pt x="0" y="29"/>
                  </a:lnTo>
                  <a:lnTo>
                    <a:pt x="147" y="162"/>
                  </a:lnTo>
                  <a:close/>
                </a:path>
              </a:pathLst>
            </a:custGeom>
            <a:solidFill>
              <a:srgbClr val="FFFFFF"/>
            </a:solidFill>
            <a:ln w="3175">
              <a:solidFill>
                <a:srgbClr val="000066"/>
              </a:solidFill>
              <a:round/>
              <a:headEnd/>
              <a:tailEnd/>
            </a:ln>
          </p:spPr>
          <p:txBody>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eaLnBrk="1" hangingPunct="1"/>
              <a:endParaRPr lang="en-US" altLang="en-US"/>
            </a:p>
          </p:txBody>
        </p:sp>
        <p:sp>
          <p:nvSpPr>
            <p:cNvPr id="6207" name="Line 62">
              <a:extLst>
                <a:ext uri="{FF2B5EF4-FFF2-40B4-BE49-F238E27FC236}">
                  <a16:creationId xmlns:a16="http://schemas.microsoft.com/office/drawing/2014/main" id="{88122033-189B-470F-8D1B-9B6967B15033}"/>
                </a:ext>
              </a:extLst>
            </p:cNvPr>
            <p:cNvSpPr>
              <a:spLocks noChangeShapeType="1"/>
            </p:cNvSpPr>
            <p:nvPr/>
          </p:nvSpPr>
          <p:spPr bwMode="auto">
            <a:xfrm>
              <a:off x="2095" y="1461"/>
              <a:ext cx="42" cy="21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8" name="Line 63">
              <a:extLst>
                <a:ext uri="{FF2B5EF4-FFF2-40B4-BE49-F238E27FC236}">
                  <a16:creationId xmlns:a16="http://schemas.microsoft.com/office/drawing/2014/main" id="{B2E323CB-D733-45C9-938C-3CBB6DB6F7F6}"/>
                </a:ext>
              </a:extLst>
            </p:cNvPr>
            <p:cNvSpPr>
              <a:spLocks noChangeShapeType="1"/>
            </p:cNvSpPr>
            <p:nvPr/>
          </p:nvSpPr>
          <p:spPr bwMode="auto">
            <a:xfrm flipV="1">
              <a:off x="2137" y="1522"/>
              <a:ext cx="132" cy="149"/>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09" name="Line 64">
              <a:extLst>
                <a:ext uri="{FF2B5EF4-FFF2-40B4-BE49-F238E27FC236}">
                  <a16:creationId xmlns:a16="http://schemas.microsoft.com/office/drawing/2014/main" id="{D9773D24-95F4-4F39-892C-1CAF518CEA63}"/>
                </a:ext>
              </a:extLst>
            </p:cNvPr>
            <p:cNvSpPr>
              <a:spLocks noChangeShapeType="1"/>
            </p:cNvSpPr>
            <p:nvPr/>
          </p:nvSpPr>
          <p:spPr bwMode="auto">
            <a:xfrm flipH="1">
              <a:off x="1797" y="1317"/>
              <a:ext cx="125" cy="3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0" name="Line 65">
              <a:extLst>
                <a:ext uri="{FF2B5EF4-FFF2-40B4-BE49-F238E27FC236}">
                  <a16:creationId xmlns:a16="http://schemas.microsoft.com/office/drawing/2014/main" id="{7F39BAB9-60DB-465C-A4DE-76D03D207AF6}"/>
                </a:ext>
              </a:extLst>
            </p:cNvPr>
            <p:cNvSpPr>
              <a:spLocks noChangeShapeType="1"/>
            </p:cNvSpPr>
            <p:nvPr/>
          </p:nvSpPr>
          <p:spPr bwMode="auto">
            <a:xfrm>
              <a:off x="1436" y="1126"/>
              <a:ext cx="62" cy="122"/>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1" name="Line 66">
              <a:extLst>
                <a:ext uri="{FF2B5EF4-FFF2-40B4-BE49-F238E27FC236}">
                  <a16:creationId xmlns:a16="http://schemas.microsoft.com/office/drawing/2014/main" id="{69C84895-EF4E-4A97-AC8C-BDC99E55FCA6}"/>
                </a:ext>
              </a:extLst>
            </p:cNvPr>
            <p:cNvSpPr>
              <a:spLocks noChangeShapeType="1"/>
            </p:cNvSpPr>
            <p:nvPr/>
          </p:nvSpPr>
          <p:spPr bwMode="auto">
            <a:xfrm flipV="1">
              <a:off x="1447" y="960"/>
              <a:ext cx="30" cy="4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2" name="Line 67">
              <a:extLst>
                <a:ext uri="{FF2B5EF4-FFF2-40B4-BE49-F238E27FC236}">
                  <a16:creationId xmlns:a16="http://schemas.microsoft.com/office/drawing/2014/main" id="{6ED6F859-E6F7-4056-A07A-5DFE302F6D33}"/>
                </a:ext>
              </a:extLst>
            </p:cNvPr>
            <p:cNvSpPr>
              <a:spLocks noChangeShapeType="1"/>
            </p:cNvSpPr>
            <p:nvPr/>
          </p:nvSpPr>
          <p:spPr bwMode="auto">
            <a:xfrm>
              <a:off x="1562" y="940"/>
              <a:ext cx="72" cy="36"/>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3" name="Line 68">
              <a:extLst>
                <a:ext uri="{FF2B5EF4-FFF2-40B4-BE49-F238E27FC236}">
                  <a16:creationId xmlns:a16="http://schemas.microsoft.com/office/drawing/2014/main" id="{72032950-17D4-4A19-A249-E301599E7FD2}"/>
                </a:ext>
              </a:extLst>
            </p:cNvPr>
            <p:cNvSpPr>
              <a:spLocks noChangeShapeType="1"/>
            </p:cNvSpPr>
            <p:nvPr/>
          </p:nvSpPr>
          <p:spPr bwMode="auto">
            <a:xfrm>
              <a:off x="1573" y="905"/>
              <a:ext cx="73" cy="35"/>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4" name="Line 69">
              <a:extLst>
                <a:ext uri="{FF2B5EF4-FFF2-40B4-BE49-F238E27FC236}">
                  <a16:creationId xmlns:a16="http://schemas.microsoft.com/office/drawing/2014/main" id="{231B1D96-425D-4D17-840A-D271F7CBA732}"/>
                </a:ext>
              </a:extLst>
            </p:cNvPr>
            <p:cNvSpPr>
              <a:spLocks noChangeShapeType="1"/>
            </p:cNvSpPr>
            <p:nvPr/>
          </p:nvSpPr>
          <p:spPr bwMode="auto">
            <a:xfrm flipH="1">
              <a:off x="1673" y="1046"/>
              <a:ext cx="10" cy="15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5" name="Line 70">
              <a:extLst>
                <a:ext uri="{FF2B5EF4-FFF2-40B4-BE49-F238E27FC236}">
                  <a16:creationId xmlns:a16="http://schemas.microsoft.com/office/drawing/2014/main" id="{0934D006-A593-49F6-91D2-7A51478CBB61}"/>
                </a:ext>
              </a:extLst>
            </p:cNvPr>
            <p:cNvSpPr>
              <a:spLocks noChangeShapeType="1"/>
            </p:cNvSpPr>
            <p:nvPr/>
          </p:nvSpPr>
          <p:spPr bwMode="auto">
            <a:xfrm flipH="1">
              <a:off x="1570" y="1574"/>
              <a:ext cx="126" cy="3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6" name="Line 71">
              <a:extLst>
                <a:ext uri="{FF2B5EF4-FFF2-40B4-BE49-F238E27FC236}">
                  <a16:creationId xmlns:a16="http://schemas.microsoft.com/office/drawing/2014/main" id="{C6DBBBBD-033C-4DC6-BD3A-24B57430B41D}"/>
                </a:ext>
              </a:extLst>
            </p:cNvPr>
            <p:cNvSpPr>
              <a:spLocks noChangeShapeType="1"/>
            </p:cNvSpPr>
            <p:nvPr/>
          </p:nvSpPr>
          <p:spPr bwMode="auto">
            <a:xfrm flipV="1">
              <a:off x="1760" y="1355"/>
              <a:ext cx="37" cy="14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7" name="Line 72">
              <a:extLst>
                <a:ext uri="{FF2B5EF4-FFF2-40B4-BE49-F238E27FC236}">
                  <a16:creationId xmlns:a16="http://schemas.microsoft.com/office/drawing/2014/main" id="{23BC1A8E-DC1E-4000-9685-704C1928A37F}"/>
                </a:ext>
              </a:extLst>
            </p:cNvPr>
            <p:cNvSpPr>
              <a:spLocks noChangeShapeType="1"/>
            </p:cNvSpPr>
            <p:nvPr/>
          </p:nvSpPr>
          <p:spPr bwMode="auto">
            <a:xfrm flipV="1">
              <a:off x="1729" y="1367"/>
              <a:ext cx="32" cy="122"/>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8" name="Line 73">
              <a:extLst>
                <a:ext uri="{FF2B5EF4-FFF2-40B4-BE49-F238E27FC236}">
                  <a16:creationId xmlns:a16="http://schemas.microsoft.com/office/drawing/2014/main" id="{F48B003E-F2FC-4EA4-B30F-92ABBB1C1C4C}"/>
                </a:ext>
              </a:extLst>
            </p:cNvPr>
            <p:cNvSpPr>
              <a:spLocks noChangeShapeType="1"/>
            </p:cNvSpPr>
            <p:nvPr/>
          </p:nvSpPr>
          <p:spPr bwMode="auto">
            <a:xfrm flipH="1" flipV="1">
              <a:off x="1673" y="1197"/>
              <a:ext cx="124" cy="15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19" name="Line 74">
              <a:extLst>
                <a:ext uri="{FF2B5EF4-FFF2-40B4-BE49-F238E27FC236}">
                  <a16:creationId xmlns:a16="http://schemas.microsoft.com/office/drawing/2014/main" id="{2AEE1DE0-AB5E-463F-9346-894A9E67A1B1}"/>
                </a:ext>
              </a:extLst>
            </p:cNvPr>
            <p:cNvSpPr>
              <a:spLocks noChangeShapeType="1"/>
            </p:cNvSpPr>
            <p:nvPr/>
          </p:nvSpPr>
          <p:spPr bwMode="auto">
            <a:xfrm flipH="1">
              <a:off x="1498" y="1197"/>
              <a:ext cx="175" cy="51"/>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20" name="Line 75">
              <a:extLst>
                <a:ext uri="{FF2B5EF4-FFF2-40B4-BE49-F238E27FC236}">
                  <a16:creationId xmlns:a16="http://schemas.microsoft.com/office/drawing/2014/main" id="{C863735D-9811-4990-BA92-BB48D67C7A57}"/>
                </a:ext>
              </a:extLst>
            </p:cNvPr>
            <p:cNvSpPr>
              <a:spLocks noChangeShapeType="1"/>
            </p:cNvSpPr>
            <p:nvPr/>
          </p:nvSpPr>
          <p:spPr bwMode="auto">
            <a:xfrm flipH="1">
              <a:off x="1527" y="1241"/>
              <a:ext cx="134" cy="3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21" name="Line 76">
              <a:extLst>
                <a:ext uri="{FF2B5EF4-FFF2-40B4-BE49-F238E27FC236}">
                  <a16:creationId xmlns:a16="http://schemas.microsoft.com/office/drawing/2014/main" id="{D7CFA1B3-38A4-455E-92CD-58BF31A90D42}"/>
                </a:ext>
              </a:extLst>
            </p:cNvPr>
            <p:cNvSpPr>
              <a:spLocks noChangeShapeType="1"/>
            </p:cNvSpPr>
            <p:nvPr/>
          </p:nvSpPr>
          <p:spPr bwMode="auto">
            <a:xfrm flipH="1">
              <a:off x="1461" y="1248"/>
              <a:ext cx="37" cy="147"/>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22" name="Line 77">
              <a:extLst>
                <a:ext uri="{FF2B5EF4-FFF2-40B4-BE49-F238E27FC236}">
                  <a16:creationId xmlns:a16="http://schemas.microsoft.com/office/drawing/2014/main" id="{E8129A9E-9BAA-4E46-B064-4A83DBCEE698}"/>
                </a:ext>
              </a:extLst>
            </p:cNvPr>
            <p:cNvSpPr>
              <a:spLocks noChangeShapeType="1"/>
            </p:cNvSpPr>
            <p:nvPr/>
          </p:nvSpPr>
          <p:spPr bwMode="auto">
            <a:xfrm>
              <a:off x="1496" y="1516"/>
              <a:ext cx="74" cy="95"/>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23" name="Line 78">
              <a:extLst>
                <a:ext uri="{FF2B5EF4-FFF2-40B4-BE49-F238E27FC236}">
                  <a16:creationId xmlns:a16="http://schemas.microsoft.com/office/drawing/2014/main" id="{9DE5AE9D-FA56-45C3-9961-1317EE39C066}"/>
                </a:ext>
              </a:extLst>
            </p:cNvPr>
            <p:cNvSpPr>
              <a:spLocks noChangeShapeType="1"/>
            </p:cNvSpPr>
            <p:nvPr/>
          </p:nvSpPr>
          <p:spPr bwMode="auto">
            <a:xfrm>
              <a:off x="1519" y="1489"/>
              <a:ext cx="60" cy="78"/>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24" name="Rectangle 79">
              <a:extLst>
                <a:ext uri="{FF2B5EF4-FFF2-40B4-BE49-F238E27FC236}">
                  <a16:creationId xmlns:a16="http://schemas.microsoft.com/office/drawing/2014/main" id="{85DD15A7-4D8A-4865-83DD-3348E4245AD1}"/>
                </a:ext>
              </a:extLst>
            </p:cNvPr>
            <p:cNvSpPr>
              <a:spLocks noChangeArrowheads="1"/>
            </p:cNvSpPr>
            <p:nvPr/>
          </p:nvSpPr>
          <p:spPr bwMode="auto">
            <a:xfrm>
              <a:off x="2840" y="1670"/>
              <a:ext cx="63"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sv-SE" altLang="en-US" sz="1100">
                  <a:solidFill>
                    <a:schemeClr val="bg1"/>
                  </a:solidFill>
                </a:rPr>
                <a:t>F</a:t>
              </a:r>
              <a:endParaRPr lang="sv-SE" altLang="en-US" sz="800">
                <a:solidFill>
                  <a:schemeClr val="bg1"/>
                </a:solidFill>
              </a:endParaRPr>
            </a:p>
          </p:txBody>
        </p:sp>
        <p:sp>
          <p:nvSpPr>
            <p:cNvPr id="6225" name="Line 80">
              <a:extLst>
                <a:ext uri="{FF2B5EF4-FFF2-40B4-BE49-F238E27FC236}">
                  <a16:creationId xmlns:a16="http://schemas.microsoft.com/office/drawing/2014/main" id="{9F747D82-9E23-46CC-A95D-FAD8ACBF6F91}"/>
                </a:ext>
              </a:extLst>
            </p:cNvPr>
            <p:cNvSpPr>
              <a:spLocks noChangeShapeType="1"/>
            </p:cNvSpPr>
            <p:nvPr/>
          </p:nvSpPr>
          <p:spPr bwMode="auto">
            <a:xfrm>
              <a:off x="2744" y="1579"/>
              <a:ext cx="83" cy="100"/>
            </a:xfrm>
            <a:prstGeom prst="line">
              <a:avLst/>
            </a:prstGeom>
            <a:noFill/>
            <a:ln w="20638">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150" name="Rectangle 81">
            <a:extLst>
              <a:ext uri="{FF2B5EF4-FFF2-40B4-BE49-F238E27FC236}">
                <a16:creationId xmlns:a16="http://schemas.microsoft.com/office/drawing/2014/main" id="{82A4D190-2F54-4DB3-B832-FFA651F00A31}"/>
              </a:ext>
            </a:extLst>
          </p:cNvPr>
          <p:cNvSpPr>
            <a:spLocks noChangeArrowheads="1"/>
          </p:cNvSpPr>
          <p:nvPr/>
        </p:nvSpPr>
        <p:spPr bwMode="auto">
          <a:xfrm>
            <a:off x="2009775" y="3387725"/>
            <a:ext cx="805815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2575" indent="-282575" eaLnBrk="0" hangingPunct="0">
              <a:defRPr sz="1600" b="1">
                <a:solidFill>
                  <a:srgbClr val="333333"/>
                </a:solidFill>
                <a:latin typeface="Arial" panose="020B0604020202020204" pitchFamily="34" charset="0"/>
              </a:defRPr>
            </a:lvl1pPr>
            <a:lvl2pPr marL="541338" indent="-257175"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lgn="l" eaLnBrk="1" hangingPunct="1">
              <a:spcBef>
                <a:spcPct val="0"/>
              </a:spcBef>
              <a:spcAft>
                <a:spcPct val="20000"/>
              </a:spcAft>
              <a:buClr>
                <a:srgbClr val="F0AD28"/>
              </a:buClr>
              <a:buSzPct val="110000"/>
              <a:buFontTx/>
              <a:buChar char="•"/>
            </a:pPr>
            <a:r>
              <a:rPr lang="en-GB" altLang="en-US" sz="2000" dirty="0">
                <a:solidFill>
                  <a:srgbClr val="FF0000"/>
                </a:solidFill>
              </a:rPr>
              <a:t>Direct acting </a:t>
            </a:r>
          </a:p>
          <a:p>
            <a:pPr lvl="1" algn="l" eaLnBrk="1" hangingPunct="1">
              <a:spcBef>
                <a:spcPct val="0"/>
              </a:spcBef>
              <a:spcAft>
                <a:spcPct val="20000"/>
              </a:spcAft>
              <a:buClr>
                <a:schemeClr val="bg1"/>
              </a:buClr>
              <a:buFont typeface="Times" panose="02020603050405020304" pitchFamily="18" charset="0"/>
              <a:buChar char="–"/>
            </a:pPr>
            <a:r>
              <a:rPr lang="en-GB" altLang="en-US" sz="1800" dirty="0">
                <a:solidFill>
                  <a:srgbClr val="FF0000"/>
                </a:solidFill>
              </a:rPr>
              <a:t>Not a prodrug; does not require metabolic activation</a:t>
            </a:r>
          </a:p>
          <a:p>
            <a:pPr lvl="1" algn="l" eaLnBrk="1" hangingPunct="1">
              <a:spcBef>
                <a:spcPct val="0"/>
              </a:spcBef>
              <a:spcAft>
                <a:spcPct val="20000"/>
              </a:spcAft>
              <a:buClr>
                <a:schemeClr val="bg1"/>
              </a:buClr>
              <a:buFont typeface="Times" panose="02020603050405020304" pitchFamily="18" charset="0"/>
              <a:buChar char="–"/>
            </a:pPr>
            <a:r>
              <a:rPr lang="en-GB" altLang="en-US" sz="1800" dirty="0">
                <a:solidFill>
                  <a:srgbClr val="FF0000"/>
                </a:solidFill>
              </a:rPr>
              <a:t>Rapid onset of inhibitory effect on the P2Y</a:t>
            </a:r>
            <a:r>
              <a:rPr lang="en-GB" altLang="en-US" sz="1800" baseline="-25000" dirty="0">
                <a:solidFill>
                  <a:srgbClr val="FF0000"/>
                </a:solidFill>
              </a:rPr>
              <a:t>12</a:t>
            </a:r>
            <a:r>
              <a:rPr lang="en-GB" altLang="en-US" sz="1800" dirty="0">
                <a:solidFill>
                  <a:srgbClr val="FF0000"/>
                </a:solidFill>
              </a:rPr>
              <a:t> receptor</a:t>
            </a:r>
          </a:p>
          <a:p>
            <a:pPr lvl="1" algn="l" eaLnBrk="1" hangingPunct="1">
              <a:spcBef>
                <a:spcPct val="0"/>
              </a:spcBef>
              <a:spcAft>
                <a:spcPct val="20000"/>
              </a:spcAft>
              <a:buClr>
                <a:schemeClr val="bg1"/>
              </a:buClr>
              <a:buFont typeface="Times" panose="02020603050405020304" pitchFamily="18" charset="0"/>
              <a:buChar char="–"/>
            </a:pPr>
            <a:r>
              <a:rPr lang="en-GB" altLang="en-US" sz="1800" dirty="0">
                <a:solidFill>
                  <a:srgbClr val="FF0000"/>
                </a:solidFill>
              </a:rPr>
              <a:t>Greater inhibition of platelet aggregation than clopidogrel</a:t>
            </a:r>
          </a:p>
          <a:p>
            <a:pPr algn="l" eaLnBrk="1" hangingPunct="1">
              <a:spcBef>
                <a:spcPct val="40000"/>
              </a:spcBef>
              <a:spcAft>
                <a:spcPct val="20000"/>
              </a:spcAft>
              <a:buClr>
                <a:srgbClr val="F0AD28"/>
              </a:buClr>
              <a:buSzPct val="110000"/>
              <a:buFontTx/>
              <a:buChar char="•"/>
            </a:pPr>
            <a:r>
              <a:rPr lang="en-GB" altLang="en-US" sz="2000" dirty="0">
                <a:solidFill>
                  <a:srgbClr val="FF0000"/>
                </a:solidFill>
              </a:rPr>
              <a:t>Reversibly bound</a:t>
            </a:r>
          </a:p>
          <a:p>
            <a:pPr lvl="1" algn="l" eaLnBrk="1" hangingPunct="1">
              <a:spcBef>
                <a:spcPct val="0"/>
              </a:spcBef>
              <a:spcAft>
                <a:spcPct val="20000"/>
              </a:spcAft>
              <a:buClr>
                <a:schemeClr val="bg1"/>
              </a:buClr>
              <a:buFont typeface="Times" panose="02020603050405020304" pitchFamily="18" charset="0"/>
              <a:buChar char="–"/>
            </a:pPr>
            <a:r>
              <a:rPr lang="en-GB" altLang="en-US" sz="1800" dirty="0">
                <a:solidFill>
                  <a:srgbClr val="FF0000"/>
                </a:solidFill>
              </a:rPr>
              <a:t>Degree of inhibition reflects plasma concentration</a:t>
            </a:r>
          </a:p>
          <a:p>
            <a:pPr lvl="1" algn="l" eaLnBrk="1" hangingPunct="1">
              <a:spcBef>
                <a:spcPct val="0"/>
              </a:spcBef>
              <a:spcAft>
                <a:spcPct val="20000"/>
              </a:spcAft>
              <a:buClr>
                <a:schemeClr val="bg1"/>
              </a:buClr>
              <a:buFont typeface="Times" panose="02020603050405020304" pitchFamily="18" charset="0"/>
              <a:buChar char="–"/>
            </a:pPr>
            <a:r>
              <a:rPr lang="en-GB" altLang="en-US" sz="1800" dirty="0">
                <a:solidFill>
                  <a:srgbClr val="FF0000"/>
                </a:solidFill>
              </a:rPr>
              <a:t>Faster offset of effect than clopidogrel </a:t>
            </a:r>
          </a:p>
          <a:p>
            <a:pPr lvl="1" algn="l" eaLnBrk="1" hangingPunct="1">
              <a:spcBef>
                <a:spcPct val="0"/>
              </a:spcBef>
              <a:spcAft>
                <a:spcPct val="20000"/>
              </a:spcAft>
              <a:buClr>
                <a:schemeClr val="bg1"/>
              </a:buClr>
              <a:buFont typeface="Times" panose="02020603050405020304" pitchFamily="18" charset="0"/>
              <a:buChar char="–"/>
            </a:pPr>
            <a:r>
              <a:rPr lang="en-GB" altLang="en-US" sz="1800" dirty="0">
                <a:solidFill>
                  <a:srgbClr val="FF0000"/>
                </a:solidFill>
              </a:rPr>
              <a:t>Functional recovery of all circulating platelets</a:t>
            </a:r>
          </a:p>
          <a:p>
            <a:pPr algn="l" eaLnBrk="1" hangingPunct="1">
              <a:lnSpc>
                <a:spcPct val="90000"/>
              </a:lnSpc>
              <a:spcBef>
                <a:spcPct val="0"/>
              </a:spcBef>
              <a:spcAft>
                <a:spcPct val="20000"/>
              </a:spcAft>
              <a:buClr>
                <a:srgbClr val="F0AD28"/>
              </a:buClr>
              <a:buSzPct val="110000"/>
              <a:buFontTx/>
              <a:buChar char="•"/>
            </a:pPr>
            <a:endParaRPr lang="en-GB" altLang="en-US" sz="1800"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a:extLst>
              <a:ext uri="{FF2B5EF4-FFF2-40B4-BE49-F238E27FC236}">
                <a16:creationId xmlns:a16="http://schemas.microsoft.com/office/drawing/2014/main" id="{9277842A-6D9C-4302-97CD-B724FF151612}"/>
              </a:ext>
            </a:extLst>
          </p:cNvPr>
          <p:cNvSpPr>
            <a:spLocks noGrp="1" noRot="1" noChangeArrowheads="1"/>
          </p:cNvSpPr>
          <p:nvPr>
            <p:ph type="title"/>
          </p:nvPr>
        </p:nvSpPr>
        <p:spPr/>
        <p:txBody>
          <a:bodyPr/>
          <a:lstStyle/>
          <a:p>
            <a:pPr eaLnBrk="1" hangingPunct="1">
              <a:defRPr/>
            </a:pPr>
            <a:r>
              <a:rPr lang="en-US">
                <a:solidFill>
                  <a:schemeClr val="hlink"/>
                </a:solidFill>
                <a:latin typeface="Arial" pitchFamily="34" charset="0"/>
              </a:rPr>
              <a:t>PLATO </a:t>
            </a:r>
            <a:br>
              <a:rPr lang="en-US">
                <a:solidFill>
                  <a:schemeClr val="hlink"/>
                </a:solidFill>
                <a:latin typeface="Arial" pitchFamily="34" charset="0"/>
              </a:rPr>
            </a:br>
            <a:r>
              <a:rPr lang="en-US" sz="3200">
                <a:solidFill>
                  <a:schemeClr val="hlink"/>
                </a:solidFill>
                <a:latin typeface="Arial" pitchFamily="34" charset="0"/>
              </a:rPr>
              <a:t>Ticagrelor vs Clopidogrel in Patients with Acute Coronary Syndromes</a:t>
            </a:r>
          </a:p>
        </p:txBody>
      </p:sp>
      <p:sp>
        <p:nvSpPr>
          <p:cNvPr id="281603" name="Rectangle 3">
            <a:extLst>
              <a:ext uri="{FF2B5EF4-FFF2-40B4-BE49-F238E27FC236}">
                <a16:creationId xmlns:a16="http://schemas.microsoft.com/office/drawing/2014/main" id="{FF469CC0-D304-4C8F-8105-57CB9086F34B}"/>
              </a:ext>
            </a:extLst>
          </p:cNvPr>
          <p:cNvSpPr>
            <a:spLocks noGrp="1" noChangeArrowheads="1"/>
          </p:cNvSpPr>
          <p:nvPr>
            <p:ph type="body" idx="1"/>
          </p:nvPr>
        </p:nvSpPr>
        <p:spPr>
          <a:xfrm>
            <a:off x="1981200" y="1981201"/>
            <a:ext cx="8229600" cy="4144963"/>
          </a:xfrm>
        </p:spPr>
        <p:txBody>
          <a:bodyPr/>
          <a:lstStyle/>
          <a:p>
            <a:pPr eaLnBrk="1" hangingPunct="1">
              <a:defRPr/>
            </a:pPr>
            <a:r>
              <a:rPr lang="en-US">
                <a:latin typeface="Arial" pitchFamily="34" charset="0"/>
              </a:rPr>
              <a:t>18,624 patients with acute coronary syndromes</a:t>
            </a:r>
          </a:p>
          <a:p>
            <a:pPr eaLnBrk="1" hangingPunct="1">
              <a:defRPr/>
            </a:pPr>
            <a:r>
              <a:rPr lang="en-US">
                <a:latin typeface="Arial" pitchFamily="34" charset="0"/>
              </a:rPr>
              <a:t>Randomization: </a:t>
            </a:r>
          </a:p>
          <a:p>
            <a:pPr lvl="1" eaLnBrk="1" hangingPunct="1">
              <a:buClr>
                <a:schemeClr val="tx1"/>
              </a:buClr>
              <a:defRPr/>
            </a:pPr>
            <a:r>
              <a:rPr lang="en-US">
                <a:latin typeface="Arial" pitchFamily="34" charset="0"/>
              </a:rPr>
              <a:t>Ticagrelor 180 mg loading dose, 90mg BID </a:t>
            </a:r>
          </a:p>
          <a:p>
            <a:pPr lvl="1" eaLnBrk="1" hangingPunct="1">
              <a:buClr>
                <a:schemeClr val="tx1"/>
              </a:buClr>
              <a:defRPr/>
            </a:pPr>
            <a:r>
              <a:rPr lang="en-US">
                <a:latin typeface="Arial" pitchFamily="34" charset="0"/>
              </a:rPr>
              <a:t>Clopidogrel 300-600 mg loading dose, 75 mg QD </a:t>
            </a:r>
          </a:p>
          <a:p>
            <a:pPr eaLnBrk="1" hangingPunct="1">
              <a:defRPr/>
            </a:pPr>
            <a:r>
              <a:rPr lang="en-US">
                <a:latin typeface="Arial" pitchFamily="34" charset="0"/>
              </a:rPr>
              <a:t>All patients received ASA 75-325 mg</a:t>
            </a:r>
          </a:p>
        </p:txBody>
      </p:sp>
      <p:sp>
        <p:nvSpPr>
          <p:cNvPr id="61444" name="Rectangle 4">
            <a:extLst>
              <a:ext uri="{FF2B5EF4-FFF2-40B4-BE49-F238E27FC236}">
                <a16:creationId xmlns:a16="http://schemas.microsoft.com/office/drawing/2014/main" id="{60FC777C-B403-4D1C-A0B2-B3B773251EE7}"/>
              </a:ext>
            </a:extLst>
          </p:cNvPr>
          <p:cNvSpPr>
            <a:spLocks noChangeArrowheads="1"/>
          </p:cNvSpPr>
          <p:nvPr/>
        </p:nvSpPr>
        <p:spPr bwMode="auto">
          <a:xfrm>
            <a:off x="2286000" y="6172200"/>
            <a:ext cx="49212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Unicode MS" pitchFamily="34" charset="-128"/>
                <a:cs typeface="Arial" panose="020B0604020202020204" pitchFamily="34" charset="0"/>
              </a:defRPr>
            </a:lvl1pPr>
            <a:lvl2pPr marL="742950" indent="-285750" eaLnBrk="0" hangingPunct="0">
              <a:defRPr>
                <a:solidFill>
                  <a:schemeClr val="tx1"/>
                </a:solidFill>
                <a:latin typeface="Arial Unicode MS" pitchFamily="34" charset="-128"/>
                <a:cs typeface="Arial" panose="020B0604020202020204" pitchFamily="34" charset="0"/>
              </a:defRPr>
            </a:lvl2pPr>
            <a:lvl3pPr marL="1143000" indent="-228600" eaLnBrk="0" hangingPunct="0">
              <a:defRPr>
                <a:solidFill>
                  <a:schemeClr val="tx1"/>
                </a:solidFill>
                <a:latin typeface="Arial Unicode MS" pitchFamily="34" charset="-128"/>
                <a:cs typeface="Arial" panose="020B0604020202020204" pitchFamily="34" charset="0"/>
              </a:defRPr>
            </a:lvl3pPr>
            <a:lvl4pPr marL="1600200" indent="-228600" eaLnBrk="0" hangingPunct="0">
              <a:defRPr>
                <a:solidFill>
                  <a:schemeClr val="tx1"/>
                </a:solidFill>
                <a:latin typeface="Arial Unicode MS" pitchFamily="34" charset="-128"/>
                <a:cs typeface="Arial" panose="020B0604020202020204" pitchFamily="34" charset="0"/>
              </a:defRPr>
            </a:lvl4pPr>
            <a:lvl5pPr marL="2057400" indent="-228600" eaLnBrk="0" hangingPunct="0">
              <a:defRPr>
                <a:solidFill>
                  <a:schemeClr val="tx1"/>
                </a:solidFill>
                <a:latin typeface="Arial Unicode MS" pitchFamily="34" charset="-128"/>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Unicode MS" pitchFamily="34" charset="-128"/>
                <a:cs typeface="Arial" panose="020B0604020202020204" pitchFamily="34" charset="0"/>
              </a:defRPr>
            </a:lvl9pPr>
          </a:lstStyle>
          <a:p>
            <a:pPr eaLnBrk="1" hangingPunct="1">
              <a:lnSpc>
                <a:spcPct val="85000"/>
              </a:lnSpc>
            </a:pPr>
            <a:r>
              <a:rPr lang="en-US" altLang="en-US" i="1">
                <a:solidFill>
                  <a:srgbClr val="FFFF00"/>
                </a:solidFill>
              </a:rPr>
              <a:t>Wallentin, L et al NEJM 2009; 361: 1045-1057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E764EEFF-868E-4E50-83BA-C9EF7D69F6DF}"/>
              </a:ext>
            </a:extLst>
          </p:cNvPr>
          <p:cNvSpPr>
            <a:spLocks noGrp="1" noChangeArrowheads="1"/>
          </p:cNvSpPr>
          <p:nvPr>
            <p:ph type="title"/>
          </p:nvPr>
        </p:nvSpPr>
        <p:spPr/>
        <p:txBody>
          <a:bodyPr/>
          <a:lstStyle/>
          <a:p>
            <a:r>
              <a:rPr lang="en-GB" altLang="en-US"/>
              <a:t>PLATO study design</a:t>
            </a:r>
          </a:p>
        </p:txBody>
      </p:sp>
      <p:sp>
        <p:nvSpPr>
          <p:cNvPr id="7171" name="AutoShape 2">
            <a:extLst>
              <a:ext uri="{FF2B5EF4-FFF2-40B4-BE49-F238E27FC236}">
                <a16:creationId xmlns:a16="http://schemas.microsoft.com/office/drawing/2014/main" id="{048BF375-55FB-4DE6-BF18-D6EE4331B02A}"/>
              </a:ext>
            </a:extLst>
          </p:cNvPr>
          <p:cNvSpPr>
            <a:spLocks noChangeArrowheads="1"/>
          </p:cNvSpPr>
          <p:nvPr/>
        </p:nvSpPr>
        <p:spPr bwMode="blackWhite">
          <a:xfrm>
            <a:off x="3359151" y="5272089"/>
            <a:ext cx="5641975" cy="681037"/>
          </a:xfrm>
          <a:prstGeom prst="roundRect">
            <a:avLst>
              <a:gd name="adj" fmla="val 16667"/>
            </a:avLst>
          </a:prstGeom>
          <a:solidFill>
            <a:srgbClr val="B2B2B2"/>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tabLst>
                <a:tab pos="1887538" algn="l"/>
              </a:tabLst>
              <a:defRPr sz="1600" b="1">
                <a:solidFill>
                  <a:srgbClr val="333333"/>
                </a:solidFill>
                <a:latin typeface="Arial" panose="020B0604020202020204" pitchFamily="34" charset="0"/>
              </a:defRPr>
            </a:lvl1pPr>
            <a:lvl2pPr marL="742950" indent="-285750" eaLnBrk="0" hangingPunct="0">
              <a:tabLst>
                <a:tab pos="1887538" algn="l"/>
              </a:tabLst>
              <a:defRPr sz="1600" b="1">
                <a:solidFill>
                  <a:srgbClr val="333333"/>
                </a:solidFill>
                <a:latin typeface="Arial" panose="020B0604020202020204" pitchFamily="34" charset="0"/>
              </a:defRPr>
            </a:lvl2pPr>
            <a:lvl3pPr marL="1143000" indent="-228600" eaLnBrk="0" hangingPunct="0">
              <a:tabLst>
                <a:tab pos="1887538" algn="l"/>
              </a:tabLst>
              <a:defRPr sz="1600" b="1">
                <a:solidFill>
                  <a:srgbClr val="333333"/>
                </a:solidFill>
                <a:latin typeface="Arial" panose="020B0604020202020204" pitchFamily="34" charset="0"/>
              </a:defRPr>
            </a:lvl3pPr>
            <a:lvl4pPr marL="1600200" indent="-228600" eaLnBrk="0" hangingPunct="0">
              <a:tabLst>
                <a:tab pos="1887538" algn="l"/>
              </a:tabLst>
              <a:defRPr sz="1600" b="1">
                <a:solidFill>
                  <a:srgbClr val="333333"/>
                </a:solidFill>
                <a:latin typeface="Arial" panose="020B0604020202020204" pitchFamily="34" charset="0"/>
              </a:defRPr>
            </a:lvl4pPr>
            <a:lvl5pPr marL="2057400" indent="-228600" eaLnBrk="0" hangingPunct="0">
              <a:tabLst>
                <a:tab pos="1887538" algn="l"/>
              </a:tabLst>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tabLst>
                <a:tab pos="1887538" algn="l"/>
              </a:tabLs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tabLst>
                <a:tab pos="1887538" algn="l"/>
              </a:tabLs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tabLst>
                <a:tab pos="1887538" algn="l"/>
              </a:tabLs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tabLst>
                <a:tab pos="1887538" algn="l"/>
              </a:tabLst>
              <a:defRPr sz="1600" b="1">
                <a:solidFill>
                  <a:srgbClr val="333333"/>
                </a:solidFill>
                <a:latin typeface="Arial" panose="020B0604020202020204" pitchFamily="34" charset="0"/>
              </a:defRPr>
            </a:lvl9pPr>
          </a:lstStyle>
          <a:p>
            <a:pPr>
              <a:spcBef>
                <a:spcPct val="30000"/>
              </a:spcBef>
            </a:pPr>
            <a:r>
              <a:rPr lang="en-GB" altLang="en-US">
                <a:solidFill>
                  <a:srgbClr val="000066"/>
                </a:solidFill>
              </a:rPr>
              <a:t>Primary endpoint: </a:t>
            </a:r>
            <a:r>
              <a:rPr lang="en-GB" altLang="en-US">
                <a:solidFill>
                  <a:srgbClr val="000066"/>
                </a:solidFill>
                <a:cs typeface="Arial" panose="020B0604020202020204" pitchFamily="34" charset="0"/>
              </a:rPr>
              <a:t>CV death + </a:t>
            </a:r>
            <a:r>
              <a:rPr lang="en-GB" altLang="en-US">
                <a:solidFill>
                  <a:srgbClr val="000066"/>
                </a:solidFill>
              </a:rPr>
              <a:t>MI + Stroke </a:t>
            </a:r>
            <a:endParaRPr lang="en-GB" altLang="en-US" b="0">
              <a:solidFill>
                <a:srgbClr val="000066"/>
              </a:solidFill>
            </a:endParaRPr>
          </a:p>
          <a:p>
            <a:pPr>
              <a:spcBef>
                <a:spcPct val="0"/>
              </a:spcBef>
            </a:pPr>
            <a:r>
              <a:rPr lang="en-GB" altLang="en-US">
                <a:solidFill>
                  <a:srgbClr val="000066"/>
                </a:solidFill>
              </a:rPr>
              <a:t>Primary safety endpint: </a:t>
            </a:r>
            <a:r>
              <a:rPr lang="en-GB" altLang="en-US">
                <a:solidFill>
                  <a:srgbClr val="000066"/>
                </a:solidFill>
                <a:cs typeface="Arial" panose="020B0604020202020204" pitchFamily="34" charset="0"/>
              </a:rPr>
              <a:t>Total major bleeding</a:t>
            </a:r>
          </a:p>
        </p:txBody>
      </p:sp>
      <p:sp>
        <p:nvSpPr>
          <p:cNvPr id="7172" name="AutoShape 3">
            <a:extLst>
              <a:ext uri="{FF2B5EF4-FFF2-40B4-BE49-F238E27FC236}">
                <a16:creationId xmlns:a16="http://schemas.microsoft.com/office/drawing/2014/main" id="{58FE8CFF-FC94-4897-890F-A615BE1214B5}"/>
              </a:ext>
            </a:extLst>
          </p:cNvPr>
          <p:cNvSpPr>
            <a:spLocks noChangeArrowheads="1"/>
          </p:cNvSpPr>
          <p:nvPr/>
        </p:nvSpPr>
        <p:spPr bwMode="blackWhite">
          <a:xfrm>
            <a:off x="4316413" y="4606926"/>
            <a:ext cx="3636962" cy="434975"/>
          </a:xfrm>
          <a:prstGeom prst="roundRect">
            <a:avLst>
              <a:gd name="adj" fmla="val 16667"/>
            </a:avLst>
          </a:prstGeom>
          <a:noFill/>
          <a:ln w="28575" cap="rnd" algn="ctr">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lnSpc>
                <a:spcPct val="95000"/>
              </a:lnSpc>
              <a:spcBef>
                <a:spcPct val="0"/>
              </a:spcBef>
            </a:pPr>
            <a:r>
              <a:rPr lang="en-GB" altLang="en-US" sz="1800">
                <a:solidFill>
                  <a:schemeClr val="bg1"/>
                </a:solidFill>
              </a:rPr>
              <a:t>6–12-month exposure</a:t>
            </a:r>
          </a:p>
        </p:txBody>
      </p:sp>
      <p:sp>
        <p:nvSpPr>
          <p:cNvPr id="7173" name="Line 6">
            <a:extLst>
              <a:ext uri="{FF2B5EF4-FFF2-40B4-BE49-F238E27FC236}">
                <a16:creationId xmlns:a16="http://schemas.microsoft.com/office/drawing/2014/main" id="{BE755073-C589-46CC-A543-A2763636A967}"/>
              </a:ext>
            </a:extLst>
          </p:cNvPr>
          <p:cNvSpPr>
            <a:spLocks noChangeShapeType="1"/>
          </p:cNvSpPr>
          <p:nvPr/>
        </p:nvSpPr>
        <p:spPr bwMode="auto">
          <a:xfrm>
            <a:off x="6091238" y="2260601"/>
            <a:ext cx="0" cy="29051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4" name="AutoShape 7">
            <a:extLst>
              <a:ext uri="{FF2B5EF4-FFF2-40B4-BE49-F238E27FC236}">
                <a16:creationId xmlns:a16="http://schemas.microsoft.com/office/drawing/2014/main" id="{4B781113-FD8F-47B8-8506-390E5D3EA667}"/>
              </a:ext>
            </a:extLst>
          </p:cNvPr>
          <p:cNvSpPr>
            <a:spLocks/>
          </p:cNvSpPr>
          <p:nvPr/>
        </p:nvSpPr>
        <p:spPr bwMode="auto">
          <a:xfrm rot="5400000">
            <a:off x="5893595" y="516733"/>
            <a:ext cx="473075" cy="4516437"/>
          </a:xfrm>
          <a:prstGeom prst="leftBracket">
            <a:avLst>
              <a:gd name="adj" fmla="val 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rot="10800000" vert="eaVert" wrap="none" anchor="ct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eaLnBrk="1" hangingPunct="1">
              <a:spcBef>
                <a:spcPct val="0"/>
              </a:spcBef>
            </a:pPr>
            <a:endParaRPr lang="en-GB" altLang="en-US" sz="1400" b="0">
              <a:solidFill>
                <a:schemeClr val="tx1"/>
              </a:solidFill>
            </a:endParaRPr>
          </a:p>
        </p:txBody>
      </p:sp>
      <p:sp>
        <p:nvSpPr>
          <p:cNvPr id="7175" name="AutoShape 8">
            <a:extLst>
              <a:ext uri="{FF2B5EF4-FFF2-40B4-BE49-F238E27FC236}">
                <a16:creationId xmlns:a16="http://schemas.microsoft.com/office/drawing/2014/main" id="{F966EEFC-0012-4CA6-8AEF-4DFD81AC4B65}"/>
              </a:ext>
            </a:extLst>
          </p:cNvPr>
          <p:cNvSpPr>
            <a:spLocks noChangeArrowheads="1"/>
          </p:cNvSpPr>
          <p:nvPr/>
        </p:nvSpPr>
        <p:spPr bwMode="blackWhite">
          <a:xfrm>
            <a:off x="1766888" y="2697163"/>
            <a:ext cx="4572000" cy="1530350"/>
          </a:xfrm>
          <a:prstGeom prst="roundRect">
            <a:avLst>
              <a:gd name="adj" fmla="val 16667"/>
            </a:avLst>
          </a:prstGeom>
          <a:solidFill>
            <a:srgbClr val="00FFFF"/>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en-GB" altLang="en-US" sz="1800">
                <a:solidFill>
                  <a:srgbClr val="000066"/>
                </a:solidFill>
              </a:rPr>
              <a:t>Clopidogrel</a:t>
            </a:r>
          </a:p>
          <a:p>
            <a:pPr>
              <a:spcBef>
                <a:spcPct val="0"/>
              </a:spcBef>
            </a:pPr>
            <a:r>
              <a:rPr lang="en-GB" altLang="en-US" sz="1800">
                <a:solidFill>
                  <a:srgbClr val="000066"/>
                </a:solidFill>
              </a:rPr>
              <a:t>If pre-treated, no additional loading dose;</a:t>
            </a:r>
          </a:p>
          <a:p>
            <a:pPr>
              <a:spcBef>
                <a:spcPct val="0"/>
              </a:spcBef>
            </a:pPr>
            <a:r>
              <a:rPr lang="en-GB" altLang="en-US" sz="1800">
                <a:solidFill>
                  <a:srgbClr val="000066"/>
                </a:solidFill>
              </a:rPr>
              <a:t>if naive, standard 300 mg loading dose,</a:t>
            </a:r>
          </a:p>
          <a:p>
            <a:pPr>
              <a:spcBef>
                <a:spcPct val="0"/>
              </a:spcBef>
            </a:pPr>
            <a:r>
              <a:rPr lang="en-GB" altLang="en-US" sz="1800">
                <a:solidFill>
                  <a:srgbClr val="000066"/>
                </a:solidFill>
              </a:rPr>
              <a:t>then 75 mg qd maintenance;</a:t>
            </a:r>
          </a:p>
          <a:p>
            <a:pPr>
              <a:spcBef>
                <a:spcPct val="0"/>
              </a:spcBef>
            </a:pPr>
            <a:r>
              <a:rPr lang="en-GB" altLang="en-US" sz="1800">
                <a:solidFill>
                  <a:srgbClr val="000066"/>
                </a:solidFill>
              </a:rPr>
              <a:t>(additional 300 mg allowed pre PCI)</a:t>
            </a:r>
          </a:p>
        </p:txBody>
      </p:sp>
      <p:sp>
        <p:nvSpPr>
          <p:cNvPr id="7176" name="AutoShape 9">
            <a:extLst>
              <a:ext uri="{FF2B5EF4-FFF2-40B4-BE49-F238E27FC236}">
                <a16:creationId xmlns:a16="http://schemas.microsoft.com/office/drawing/2014/main" id="{6D31D833-ACD2-4AAD-8FD0-5B6FCDB3B273}"/>
              </a:ext>
            </a:extLst>
          </p:cNvPr>
          <p:cNvSpPr>
            <a:spLocks noChangeArrowheads="1"/>
          </p:cNvSpPr>
          <p:nvPr/>
        </p:nvSpPr>
        <p:spPr bwMode="blackWhite">
          <a:xfrm>
            <a:off x="6592888" y="2697163"/>
            <a:ext cx="4075112" cy="1530350"/>
          </a:xfrm>
          <a:prstGeom prst="roundRect">
            <a:avLst>
              <a:gd name="adj" fmla="val 16667"/>
            </a:avLst>
          </a:prstGeom>
          <a:solidFill>
            <a:srgbClr val="FFCC00"/>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en-GB" altLang="en-US" sz="1800">
                <a:solidFill>
                  <a:srgbClr val="000066"/>
                </a:solidFill>
              </a:rPr>
              <a:t>Ticagrelor</a:t>
            </a:r>
          </a:p>
          <a:p>
            <a:pPr>
              <a:spcBef>
                <a:spcPct val="0"/>
              </a:spcBef>
            </a:pPr>
            <a:r>
              <a:rPr lang="en-GB" altLang="en-US" sz="1800">
                <a:solidFill>
                  <a:srgbClr val="000066"/>
                </a:solidFill>
              </a:rPr>
              <a:t>180 mg loading dose, then</a:t>
            </a:r>
          </a:p>
          <a:p>
            <a:pPr>
              <a:spcBef>
                <a:spcPct val="0"/>
              </a:spcBef>
            </a:pPr>
            <a:r>
              <a:rPr lang="en-GB" altLang="en-US" sz="1800">
                <a:solidFill>
                  <a:srgbClr val="000066"/>
                </a:solidFill>
              </a:rPr>
              <a:t>90 mg bid maintenance;</a:t>
            </a:r>
          </a:p>
          <a:p>
            <a:pPr>
              <a:spcBef>
                <a:spcPct val="0"/>
              </a:spcBef>
            </a:pPr>
            <a:r>
              <a:rPr lang="en-GB" altLang="en-US" sz="1800">
                <a:solidFill>
                  <a:srgbClr val="000066"/>
                </a:solidFill>
              </a:rPr>
              <a:t>(additional 90 mg pre-PCI)</a:t>
            </a:r>
          </a:p>
        </p:txBody>
      </p:sp>
      <p:sp>
        <p:nvSpPr>
          <p:cNvPr id="7177" name="AutoShape 10">
            <a:extLst>
              <a:ext uri="{FF2B5EF4-FFF2-40B4-BE49-F238E27FC236}">
                <a16:creationId xmlns:a16="http://schemas.microsoft.com/office/drawing/2014/main" id="{B45A4DBF-1134-44A1-8C98-335D6A1729A4}"/>
              </a:ext>
            </a:extLst>
          </p:cNvPr>
          <p:cNvSpPr>
            <a:spLocks noChangeArrowheads="1"/>
          </p:cNvSpPr>
          <p:nvPr/>
        </p:nvSpPr>
        <p:spPr bwMode="blackWhite">
          <a:xfrm>
            <a:off x="3009900" y="939801"/>
            <a:ext cx="6415088" cy="1368425"/>
          </a:xfrm>
          <a:prstGeom prst="roundRect">
            <a:avLst>
              <a:gd name="adj" fmla="val 16667"/>
            </a:avLst>
          </a:prstGeom>
          <a:solidFill>
            <a:srgbClr val="B2B2B2"/>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spcBef>
                <a:spcPct val="0"/>
              </a:spcBef>
            </a:pPr>
            <a:r>
              <a:rPr lang="en-GB" altLang="en-US" sz="1800">
                <a:solidFill>
                  <a:srgbClr val="000066"/>
                </a:solidFill>
              </a:rPr>
              <a:t>NSTE-ACS (moderate-to-high risk) STEMI (if primary PCI)</a:t>
            </a:r>
          </a:p>
          <a:p>
            <a:pPr>
              <a:spcBef>
                <a:spcPct val="0"/>
              </a:spcBef>
            </a:pPr>
            <a:r>
              <a:rPr lang="en-GB" altLang="en-US" sz="1800">
                <a:solidFill>
                  <a:srgbClr val="000066"/>
                </a:solidFill>
              </a:rPr>
              <a:t>Clopidogrel-treated or -naive;</a:t>
            </a:r>
          </a:p>
          <a:p>
            <a:pPr>
              <a:spcBef>
                <a:spcPct val="0"/>
              </a:spcBef>
            </a:pPr>
            <a:r>
              <a:rPr lang="en-GB" altLang="en-US" sz="1800">
                <a:solidFill>
                  <a:srgbClr val="000066"/>
                </a:solidFill>
              </a:rPr>
              <a:t>randomised within 24 hours of index event </a:t>
            </a:r>
          </a:p>
          <a:p>
            <a:pPr>
              <a:spcBef>
                <a:spcPct val="0"/>
              </a:spcBef>
            </a:pPr>
            <a:r>
              <a:rPr lang="en-GB" altLang="en-US" sz="1800">
                <a:solidFill>
                  <a:srgbClr val="000066"/>
                </a:solidFill>
              </a:rPr>
              <a:t>(N=18,624)</a:t>
            </a:r>
          </a:p>
        </p:txBody>
      </p:sp>
      <p:sp>
        <p:nvSpPr>
          <p:cNvPr id="7178" name="Text Box 11">
            <a:extLst>
              <a:ext uri="{FF2B5EF4-FFF2-40B4-BE49-F238E27FC236}">
                <a16:creationId xmlns:a16="http://schemas.microsoft.com/office/drawing/2014/main" id="{E4AB2AEA-580A-469C-87DC-E585B11EDB80}"/>
              </a:ext>
            </a:extLst>
          </p:cNvPr>
          <p:cNvSpPr txBox="1">
            <a:spLocks noChangeArrowheads="1"/>
          </p:cNvSpPr>
          <p:nvPr/>
        </p:nvSpPr>
        <p:spPr bwMode="auto">
          <a:xfrm>
            <a:off x="2124076" y="6176963"/>
            <a:ext cx="762476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b">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algn="l">
              <a:lnSpc>
                <a:spcPct val="90000"/>
              </a:lnSpc>
              <a:spcBef>
                <a:spcPct val="20000"/>
              </a:spcBef>
            </a:pPr>
            <a:r>
              <a:rPr lang="en-GB" altLang="en-US" sz="1200" b="0">
                <a:solidFill>
                  <a:schemeClr val="bg1"/>
                </a:solidFill>
                <a:cs typeface="Arial" panose="020B0604020202020204" pitchFamily="34" charset="0"/>
              </a:rPr>
              <a:t>PCI = percutaneous coronary intervention; ASA = acetylsalicylic acid; </a:t>
            </a:r>
            <a:br>
              <a:rPr lang="en-GB" altLang="en-US" sz="1200" b="0">
                <a:solidFill>
                  <a:schemeClr val="bg1"/>
                </a:solidFill>
                <a:cs typeface="Arial" panose="020B0604020202020204" pitchFamily="34" charset="0"/>
              </a:rPr>
            </a:br>
            <a:r>
              <a:rPr lang="en-GB" altLang="en-US" sz="1200" b="0">
                <a:solidFill>
                  <a:schemeClr val="bg1"/>
                </a:solidFill>
                <a:cs typeface="Arial" panose="020B0604020202020204" pitchFamily="34" charset="0"/>
              </a:rPr>
              <a:t>CV = cardiovascular; TIA = transient ischaemic attack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0B6968-5394-408A-9CD7-6D5670FAB50B}"/>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2922135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A74054-7A41-4C3A-A495-C1090AD1171F}"/>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2452450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BCA8FDAC-BE7F-4DAB-8E68-301C70606079}"/>
              </a:ext>
            </a:extLst>
          </p:cNvPr>
          <p:cNvSpPr>
            <a:spLocks noGrp="1" noChangeArrowheads="1"/>
          </p:cNvSpPr>
          <p:nvPr>
            <p:ph type="title"/>
          </p:nvPr>
        </p:nvSpPr>
        <p:spPr>
          <a:xfrm>
            <a:off x="1484311" y="254442"/>
            <a:ext cx="10018713" cy="1144989"/>
          </a:xfrm>
        </p:spPr>
        <p:txBody>
          <a:bodyPr/>
          <a:lstStyle/>
          <a:p>
            <a:r>
              <a:rPr lang="en-GB" altLang="en-US" b="1" dirty="0">
                <a:solidFill>
                  <a:srgbClr val="FF0000"/>
                </a:solidFill>
              </a:rPr>
              <a:t>Therapeutic considerations</a:t>
            </a:r>
          </a:p>
        </p:txBody>
      </p:sp>
      <p:sp>
        <p:nvSpPr>
          <p:cNvPr id="24579" name="Rectangle 3">
            <a:extLst>
              <a:ext uri="{FF2B5EF4-FFF2-40B4-BE49-F238E27FC236}">
                <a16:creationId xmlns:a16="http://schemas.microsoft.com/office/drawing/2014/main" id="{A1D4480A-785F-4641-8CE9-78C69013B7C6}"/>
              </a:ext>
            </a:extLst>
          </p:cNvPr>
          <p:cNvSpPr>
            <a:spLocks noGrp="1" noChangeArrowheads="1"/>
          </p:cNvSpPr>
          <p:nvPr>
            <p:ph type="body" idx="1"/>
          </p:nvPr>
        </p:nvSpPr>
        <p:spPr>
          <a:xfrm>
            <a:off x="1484310" y="1685677"/>
            <a:ext cx="10018713" cy="5017273"/>
          </a:xfrm>
        </p:spPr>
        <p:txBody>
          <a:bodyPr>
            <a:normAutofit fontScale="92500" lnSpcReduction="10000"/>
          </a:bodyPr>
          <a:lstStyle/>
          <a:p>
            <a:pPr eaLnBrk="1" hangingPunct="1">
              <a:lnSpc>
                <a:spcPct val="120000"/>
              </a:lnSpc>
              <a:spcAft>
                <a:spcPct val="60000"/>
              </a:spcAft>
            </a:pPr>
            <a:r>
              <a:rPr lang="en-GB" altLang="en-US" b="1" dirty="0"/>
              <a:t>Based on 1,000 patients admitted to hospital for ACS, using ticagrelor instead of clopidogrel for 12 months resulted in</a:t>
            </a:r>
          </a:p>
          <a:p>
            <a:pPr lvl="1" eaLnBrk="1" hangingPunct="1">
              <a:lnSpc>
                <a:spcPct val="120000"/>
              </a:lnSpc>
              <a:spcAft>
                <a:spcPct val="60000"/>
              </a:spcAft>
            </a:pPr>
            <a:r>
              <a:rPr lang="en-GB" altLang="en-US" b="1" dirty="0"/>
              <a:t>14 fewer deaths</a:t>
            </a:r>
          </a:p>
          <a:p>
            <a:pPr lvl="1" eaLnBrk="1" hangingPunct="1">
              <a:lnSpc>
                <a:spcPct val="120000"/>
              </a:lnSpc>
              <a:spcAft>
                <a:spcPct val="60000"/>
              </a:spcAft>
            </a:pPr>
            <a:r>
              <a:rPr lang="en-GB" altLang="en-US" b="1" dirty="0"/>
              <a:t>11 fewer myocardial infarctions</a:t>
            </a:r>
          </a:p>
          <a:p>
            <a:pPr lvl="1" eaLnBrk="1" hangingPunct="1">
              <a:lnSpc>
                <a:spcPct val="120000"/>
              </a:lnSpc>
              <a:spcAft>
                <a:spcPct val="60000"/>
              </a:spcAft>
            </a:pPr>
            <a:r>
              <a:rPr lang="en-GB" altLang="en-US" b="1" dirty="0"/>
              <a:t>6–8 fewer cases with stent thrombosis</a:t>
            </a:r>
          </a:p>
          <a:p>
            <a:pPr lvl="1" eaLnBrk="1" hangingPunct="1">
              <a:lnSpc>
                <a:spcPct val="120000"/>
              </a:lnSpc>
              <a:spcAft>
                <a:spcPct val="60000"/>
              </a:spcAft>
            </a:pPr>
            <a:r>
              <a:rPr lang="en-GB" altLang="en-US" b="1" dirty="0"/>
              <a:t>No increase in bleedings requiring transfusion </a:t>
            </a:r>
          </a:p>
          <a:p>
            <a:pPr lvl="1" eaLnBrk="1" hangingPunct="1">
              <a:lnSpc>
                <a:spcPct val="120000"/>
              </a:lnSpc>
              <a:spcAft>
                <a:spcPct val="60000"/>
              </a:spcAft>
            </a:pPr>
            <a:r>
              <a:rPr lang="en-GB" altLang="en-US" b="1" dirty="0"/>
              <a:t>9 patients may switch to thienopyridine treatment because of reversible symptoms of dyspnoea</a:t>
            </a:r>
          </a:p>
          <a:p>
            <a:pPr eaLnBrk="1" hangingPunct="1">
              <a:lnSpc>
                <a:spcPct val="120000"/>
              </a:lnSpc>
              <a:spcBef>
                <a:spcPct val="35000"/>
              </a:spcBef>
              <a:spcAft>
                <a:spcPct val="60000"/>
              </a:spcAft>
            </a:pPr>
            <a:r>
              <a:rPr lang="en-GB" altLang="en-US" b="1" dirty="0"/>
              <a:t>Treating 54 patients with ticagrelor instead of with clopidogrel for one year will prevent one event of CV death, MI or stroke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3BC52C0-59C0-4647-9AA7-588A32C6B659}"/>
              </a:ext>
            </a:extLst>
          </p:cNvPr>
          <p:cNvSpPr>
            <a:spLocks noGrp="1" noChangeArrowheads="1"/>
          </p:cNvSpPr>
          <p:nvPr>
            <p:ph type="title"/>
          </p:nvPr>
        </p:nvSpPr>
        <p:spPr>
          <a:xfrm>
            <a:off x="1484311" y="-87464"/>
            <a:ext cx="10018713" cy="1288111"/>
          </a:xfrm>
        </p:spPr>
        <p:txBody>
          <a:bodyPr/>
          <a:lstStyle/>
          <a:p>
            <a:r>
              <a:rPr lang="en-GB" altLang="en-US" dirty="0"/>
              <a:t>Conclusions</a:t>
            </a:r>
          </a:p>
        </p:txBody>
      </p:sp>
      <p:sp>
        <p:nvSpPr>
          <p:cNvPr id="25603" name="Rectangle 3">
            <a:extLst>
              <a:ext uri="{FF2B5EF4-FFF2-40B4-BE49-F238E27FC236}">
                <a16:creationId xmlns:a16="http://schemas.microsoft.com/office/drawing/2014/main" id="{DD191527-1E6E-4308-9C25-B74B838C6FC1}"/>
              </a:ext>
            </a:extLst>
          </p:cNvPr>
          <p:cNvSpPr>
            <a:spLocks noGrp="1" noChangeArrowheads="1"/>
          </p:cNvSpPr>
          <p:nvPr>
            <p:ph type="body" idx="1"/>
          </p:nvPr>
        </p:nvSpPr>
        <p:spPr>
          <a:xfrm>
            <a:off x="2066925" y="834887"/>
            <a:ext cx="8058150" cy="4656276"/>
          </a:xfrm>
        </p:spPr>
        <p:txBody>
          <a:bodyPr>
            <a:normAutofit/>
          </a:bodyPr>
          <a:lstStyle/>
          <a:p>
            <a:pPr eaLnBrk="1" hangingPunct="1">
              <a:lnSpc>
                <a:spcPct val="120000"/>
              </a:lnSpc>
              <a:spcAft>
                <a:spcPct val="60000"/>
              </a:spcAft>
            </a:pPr>
            <a:r>
              <a:rPr lang="en-GB" altLang="en-US" b="1" dirty="0"/>
              <a:t>Reversible, more intense P2Y</a:t>
            </a:r>
            <a:r>
              <a:rPr lang="en-GB" altLang="en-US" b="1" baseline="-25000" dirty="0"/>
              <a:t>12</a:t>
            </a:r>
            <a:r>
              <a:rPr lang="en-GB" altLang="en-US" b="1" dirty="0"/>
              <a:t> receptor inhibition for one year with ticagrelor in comparison with clopidogrel in a broad population with ST- and non-ST-elevation ACS provides </a:t>
            </a:r>
          </a:p>
          <a:p>
            <a:pPr lvl="1" eaLnBrk="1" hangingPunct="1">
              <a:lnSpc>
                <a:spcPct val="120000"/>
              </a:lnSpc>
              <a:spcAft>
                <a:spcPct val="60000"/>
              </a:spcAft>
            </a:pPr>
            <a:r>
              <a:rPr lang="en-GB" altLang="en-US" b="1" dirty="0"/>
              <a:t>Reduction in myocardial infarction and stent thrombosis</a:t>
            </a:r>
          </a:p>
          <a:p>
            <a:pPr lvl="1" eaLnBrk="1" hangingPunct="1">
              <a:lnSpc>
                <a:spcPct val="120000"/>
              </a:lnSpc>
              <a:spcAft>
                <a:spcPct val="60000"/>
              </a:spcAft>
            </a:pPr>
            <a:r>
              <a:rPr lang="en-GB" altLang="en-US" b="1" dirty="0"/>
              <a:t>Reduction in cardiovascular and total mortality</a:t>
            </a:r>
          </a:p>
          <a:p>
            <a:pPr lvl="1" eaLnBrk="1" hangingPunct="1">
              <a:lnSpc>
                <a:spcPct val="120000"/>
              </a:lnSpc>
              <a:spcAft>
                <a:spcPct val="60000"/>
              </a:spcAft>
            </a:pPr>
            <a:r>
              <a:rPr lang="en-GB" altLang="en-US" b="1" dirty="0"/>
              <a:t>No change in the overall risk of major bleeding</a:t>
            </a:r>
          </a:p>
          <a:p>
            <a:pPr eaLnBrk="1" hangingPunct="1"/>
            <a:endParaRPr lang="en-GB" altLang="en-US" b="1" dirty="0"/>
          </a:p>
        </p:txBody>
      </p:sp>
      <p:sp>
        <p:nvSpPr>
          <p:cNvPr id="25604" name="Rectangle 4">
            <a:extLst>
              <a:ext uri="{FF2B5EF4-FFF2-40B4-BE49-F238E27FC236}">
                <a16:creationId xmlns:a16="http://schemas.microsoft.com/office/drawing/2014/main" id="{CD467004-BCBB-4EF4-B855-B35CFC068345}"/>
              </a:ext>
            </a:extLst>
          </p:cNvPr>
          <p:cNvSpPr>
            <a:spLocks noChangeArrowheads="1"/>
          </p:cNvSpPr>
          <p:nvPr/>
        </p:nvSpPr>
        <p:spPr bwMode="auto">
          <a:xfrm>
            <a:off x="2295525" y="5066943"/>
            <a:ext cx="7600950" cy="1577975"/>
          </a:xfrm>
          <a:prstGeom prst="rect">
            <a:avLst/>
          </a:prstGeom>
          <a:noFill/>
          <a:ln w="25400" algn="ctr">
            <a:solidFill>
              <a:srgbClr val="F0AD28"/>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b="1">
                <a:solidFill>
                  <a:srgbClr val="333333"/>
                </a:solidFill>
                <a:latin typeface="Arial" panose="020B0604020202020204" pitchFamily="34" charset="0"/>
              </a:defRPr>
            </a:lvl1pPr>
            <a:lvl2pPr marL="742950" indent="-285750" eaLnBrk="0" hangingPunct="0">
              <a:defRPr sz="1600" b="1">
                <a:solidFill>
                  <a:srgbClr val="333333"/>
                </a:solidFill>
                <a:latin typeface="Arial" panose="020B0604020202020204" pitchFamily="34" charset="0"/>
              </a:defRPr>
            </a:lvl2pPr>
            <a:lvl3pPr marL="1143000" indent="-228600" eaLnBrk="0" hangingPunct="0">
              <a:defRPr sz="1600" b="1">
                <a:solidFill>
                  <a:srgbClr val="333333"/>
                </a:solidFill>
                <a:latin typeface="Arial" panose="020B0604020202020204" pitchFamily="34" charset="0"/>
              </a:defRPr>
            </a:lvl3pPr>
            <a:lvl4pPr marL="1600200" indent="-228600" eaLnBrk="0" hangingPunct="0">
              <a:defRPr sz="1600" b="1">
                <a:solidFill>
                  <a:srgbClr val="333333"/>
                </a:solidFill>
                <a:latin typeface="Arial" panose="020B0604020202020204" pitchFamily="34" charset="0"/>
              </a:defRPr>
            </a:lvl4pPr>
            <a:lvl5pPr marL="2057400" indent="-228600" eaLnBrk="0" hangingPunct="0">
              <a:defRPr sz="1600" b="1">
                <a:solidFill>
                  <a:srgbClr val="333333"/>
                </a:solidFill>
                <a:latin typeface="Arial" panose="020B0604020202020204" pitchFamily="34" charset="0"/>
              </a:defRPr>
            </a:lvl5pPr>
            <a:lvl6pPr marL="2514600" indent="-228600" algn="ctr" eaLnBrk="0" fontAlgn="base" hangingPunct="0">
              <a:spcBef>
                <a:spcPct val="50000"/>
              </a:spcBef>
              <a:spcAft>
                <a:spcPct val="0"/>
              </a:spcAft>
              <a:defRPr sz="1600" b="1">
                <a:solidFill>
                  <a:srgbClr val="333333"/>
                </a:solidFill>
                <a:latin typeface="Arial" panose="020B0604020202020204" pitchFamily="34" charset="0"/>
              </a:defRPr>
            </a:lvl6pPr>
            <a:lvl7pPr marL="2971800" indent="-228600" algn="ctr" eaLnBrk="0" fontAlgn="base" hangingPunct="0">
              <a:spcBef>
                <a:spcPct val="50000"/>
              </a:spcBef>
              <a:spcAft>
                <a:spcPct val="0"/>
              </a:spcAft>
              <a:defRPr sz="1600" b="1">
                <a:solidFill>
                  <a:srgbClr val="333333"/>
                </a:solidFill>
                <a:latin typeface="Arial" panose="020B0604020202020204" pitchFamily="34" charset="0"/>
              </a:defRPr>
            </a:lvl7pPr>
            <a:lvl8pPr marL="3429000" indent="-228600" algn="ctr" eaLnBrk="0" fontAlgn="base" hangingPunct="0">
              <a:spcBef>
                <a:spcPct val="50000"/>
              </a:spcBef>
              <a:spcAft>
                <a:spcPct val="0"/>
              </a:spcAft>
              <a:defRPr sz="1600" b="1">
                <a:solidFill>
                  <a:srgbClr val="333333"/>
                </a:solidFill>
                <a:latin typeface="Arial" panose="020B0604020202020204" pitchFamily="34" charset="0"/>
              </a:defRPr>
            </a:lvl8pPr>
            <a:lvl9pPr marL="3886200" indent="-228600" algn="ctr" eaLnBrk="0" fontAlgn="base" hangingPunct="0">
              <a:spcBef>
                <a:spcPct val="50000"/>
              </a:spcBef>
              <a:spcAft>
                <a:spcPct val="0"/>
              </a:spcAft>
              <a:defRPr sz="1600" b="1">
                <a:solidFill>
                  <a:srgbClr val="333333"/>
                </a:solidFill>
                <a:latin typeface="Arial" panose="020B0604020202020204" pitchFamily="34" charset="0"/>
              </a:defRPr>
            </a:lvl9pPr>
          </a:lstStyle>
          <a:p>
            <a:pPr eaLnBrk="1" hangingPunct="1">
              <a:lnSpc>
                <a:spcPct val="120000"/>
              </a:lnSpc>
              <a:spcBef>
                <a:spcPct val="0"/>
              </a:spcBef>
            </a:pPr>
            <a:r>
              <a:rPr lang="en-US" altLang="en-US" sz="2000" dirty="0">
                <a:solidFill>
                  <a:srgbClr val="FF0000"/>
                </a:solidFill>
              </a:rPr>
              <a:t>Ticagrelor is a more effective alternative than clopidogrel </a:t>
            </a:r>
          </a:p>
          <a:p>
            <a:pPr eaLnBrk="1" hangingPunct="1">
              <a:lnSpc>
                <a:spcPct val="120000"/>
              </a:lnSpc>
              <a:spcBef>
                <a:spcPct val="0"/>
              </a:spcBef>
            </a:pPr>
            <a:r>
              <a:rPr lang="en-US" altLang="en-US" sz="2000" dirty="0">
                <a:solidFill>
                  <a:srgbClr val="FF0000"/>
                </a:solidFill>
              </a:rPr>
              <a:t>for the continuous prevention of </a:t>
            </a:r>
            <a:r>
              <a:rPr lang="en-US" altLang="en-US" sz="2000" dirty="0" err="1">
                <a:solidFill>
                  <a:srgbClr val="FF0000"/>
                </a:solidFill>
              </a:rPr>
              <a:t>ischaemic</a:t>
            </a:r>
            <a:r>
              <a:rPr lang="en-US" altLang="en-US" sz="2000" dirty="0">
                <a:solidFill>
                  <a:srgbClr val="FF0000"/>
                </a:solidFill>
              </a:rPr>
              <a:t> events, stent thrombosis and death in the acute and long-term treatment </a:t>
            </a:r>
            <a:br>
              <a:rPr lang="en-US" altLang="en-US" sz="2000" dirty="0">
                <a:solidFill>
                  <a:srgbClr val="FF0000"/>
                </a:solidFill>
              </a:rPr>
            </a:br>
            <a:r>
              <a:rPr lang="en-US" altLang="en-US" sz="2000" dirty="0">
                <a:solidFill>
                  <a:srgbClr val="FF0000"/>
                </a:solidFill>
              </a:rPr>
              <a:t>of patients with ACS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131FABB-E795-494A-999E-742E9CB73A80}"/>
              </a:ext>
            </a:extLst>
          </p:cNvPr>
          <p:cNvPicPr>
            <a:picLocks noGrp="1" noChangeAspect="1"/>
          </p:cNvPicPr>
          <p:nvPr>
            <p:ph idx="1"/>
          </p:nvPr>
        </p:nvPicPr>
        <p:blipFill>
          <a:blip r:embed="rId2"/>
          <a:stretch>
            <a:fillRect/>
          </a:stretch>
        </p:blipFill>
        <p:spPr>
          <a:xfrm>
            <a:off x="3170635" y="1360488"/>
            <a:ext cx="6646068" cy="4430712"/>
          </a:xfrm>
          <a:prstGeom prst="rect">
            <a:avLst/>
          </a:prstGeom>
        </p:spPr>
      </p:pic>
    </p:spTree>
    <p:extLst>
      <p:ext uri="{BB962C8B-B14F-4D97-AF65-F5344CB8AC3E}">
        <p14:creationId xmlns:p14="http://schemas.microsoft.com/office/powerpoint/2010/main" val="3511481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96B5780-0CC0-44C7-B951-AD8B87CEFF5F}"/>
              </a:ext>
            </a:extLst>
          </p:cNvPr>
          <p:cNvPicPr>
            <a:picLocks noGrp="1" noChangeAspect="1"/>
          </p:cNvPicPr>
          <p:nvPr>
            <p:ph idx="1"/>
          </p:nvPr>
        </p:nvPicPr>
        <p:blipFill>
          <a:blip r:embed="rId2"/>
          <a:stretch>
            <a:fillRect/>
          </a:stretch>
        </p:blipFill>
        <p:spPr>
          <a:xfrm>
            <a:off x="2628900" y="638175"/>
            <a:ext cx="7729537" cy="5153025"/>
          </a:xfrm>
          <a:prstGeom prst="rect">
            <a:avLst/>
          </a:prstGeom>
        </p:spPr>
      </p:pic>
    </p:spTree>
    <p:extLst>
      <p:ext uri="{BB962C8B-B14F-4D97-AF65-F5344CB8AC3E}">
        <p14:creationId xmlns:p14="http://schemas.microsoft.com/office/powerpoint/2010/main" val="3329029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AFC3E6A-984C-43A1-87C0-4938F5D9E15C}"/>
              </a:ext>
            </a:extLst>
          </p:cNvPr>
          <p:cNvPicPr>
            <a:picLocks noGrp="1" noChangeAspect="1"/>
          </p:cNvPicPr>
          <p:nvPr>
            <p:ph idx="1"/>
          </p:nvPr>
        </p:nvPicPr>
        <p:blipFill>
          <a:blip r:embed="rId2"/>
          <a:stretch>
            <a:fillRect/>
          </a:stretch>
        </p:blipFill>
        <p:spPr>
          <a:xfrm>
            <a:off x="2480072" y="439738"/>
            <a:ext cx="8027193" cy="5351462"/>
          </a:xfrm>
          <a:prstGeom prst="rect">
            <a:avLst/>
          </a:prstGeom>
        </p:spPr>
      </p:pic>
    </p:spTree>
    <p:extLst>
      <p:ext uri="{BB962C8B-B14F-4D97-AF65-F5344CB8AC3E}">
        <p14:creationId xmlns:p14="http://schemas.microsoft.com/office/powerpoint/2010/main" val="3564318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7C2F374-20EB-4065-8375-BDDE0000B11F}"/>
              </a:ext>
            </a:extLst>
          </p:cNvPr>
          <p:cNvPicPr>
            <a:picLocks noGrp="1" noChangeAspect="1"/>
          </p:cNvPicPr>
          <p:nvPr>
            <p:ph idx="1"/>
          </p:nvPr>
        </p:nvPicPr>
        <p:blipFill>
          <a:blip r:embed="rId2"/>
          <a:stretch>
            <a:fillRect/>
          </a:stretch>
        </p:blipFill>
        <p:spPr>
          <a:xfrm>
            <a:off x="2831306" y="908050"/>
            <a:ext cx="7324725" cy="4883150"/>
          </a:xfrm>
          <a:prstGeom prst="rect">
            <a:avLst/>
          </a:prstGeom>
        </p:spPr>
      </p:pic>
    </p:spTree>
    <p:extLst>
      <p:ext uri="{BB962C8B-B14F-4D97-AF65-F5344CB8AC3E}">
        <p14:creationId xmlns:p14="http://schemas.microsoft.com/office/powerpoint/2010/main" val="1317567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C68779A-62B9-4DD6-9C1C-17442D58C8B8}"/>
              </a:ext>
            </a:extLst>
          </p:cNvPr>
          <p:cNvPicPr>
            <a:picLocks noGrp="1" noChangeAspect="1"/>
          </p:cNvPicPr>
          <p:nvPr>
            <p:ph idx="1"/>
          </p:nvPr>
        </p:nvPicPr>
        <p:blipFill>
          <a:blip r:embed="rId2"/>
          <a:stretch>
            <a:fillRect/>
          </a:stretch>
        </p:blipFill>
        <p:spPr>
          <a:xfrm>
            <a:off x="2911079" y="1014413"/>
            <a:ext cx="7165180" cy="4776787"/>
          </a:xfrm>
          <a:prstGeom prst="rect">
            <a:avLst/>
          </a:prstGeom>
        </p:spPr>
      </p:pic>
    </p:spTree>
    <p:extLst>
      <p:ext uri="{BB962C8B-B14F-4D97-AF65-F5344CB8AC3E}">
        <p14:creationId xmlns:p14="http://schemas.microsoft.com/office/powerpoint/2010/main" val="202077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AD0F8AE-588A-4BB9-A7CF-7CEEBD15409D}"/>
              </a:ext>
            </a:extLst>
          </p:cNvPr>
          <p:cNvPicPr>
            <a:picLocks noGrp="1" noChangeAspect="1"/>
          </p:cNvPicPr>
          <p:nvPr>
            <p:ph idx="1"/>
          </p:nvPr>
        </p:nvPicPr>
        <p:blipFill>
          <a:blip r:embed="rId2"/>
          <a:stretch>
            <a:fillRect/>
          </a:stretch>
        </p:blipFill>
        <p:spPr>
          <a:xfrm>
            <a:off x="2708672" y="744538"/>
            <a:ext cx="7569993" cy="5046662"/>
          </a:xfrm>
          <a:prstGeom prst="rect">
            <a:avLst/>
          </a:prstGeom>
        </p:spPr>
      </p:pic>
    </p:spTree>
    <p:extLst>
      <p:ext uri="{BB962C8B-B14F-4D97-AF65-F5344CB8AC3E}">
        <p14:creationId xmlns:p14="http://schemas.microsoft.com/office/powerpoint/2010/main" val="704650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5610C590-FE9B-481B-9A1E-DC13727D5F9B}"/>
              </a:ext>
            </a:extLst>
          </p:cNvPr>
          <p:cNvPicPr>
            <a:picLocks noGrp="1" noChangeAspect="1"/>
          </p:cNvPicPr>
          <p:nvPr>
            <p:ph idx="1"/>
          </p:nvPr>
        </p:nvPicPr>
        <p:blipFill>
          <a:blip r:embed="rId2"/>
          <a:stretch>
            <a:fillRect/>
          </a:stretch>
        </p:blipFill>
        <p:spPr>
          <a:xfrm>
            <a:off x="2719388" y="758825"/>
            <a:ext cx="7548562" cy="5032375"/>
          </a:xfrm>
          <a:prstGeom prst="rect">
            <a:avLst/>
          </a:prstGeom>
        </p:spPr>
      </p:pic>
    </p:spTree>
    <p:extLst>
      <p:ext uri="{BB962C8B-B14F-4D97-AF65-F5344CB8AC3E}">
        <p14:creationId xmlns:p14="http://schemas.microsoft.com/office/powerpoint/2010/main" val="3192271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5F09FAF-A13B-4300-B4F4-53EA16E6DF98}"/>
              </a:ext>
            </a:extLst>
          </p:cNvPr>
          <p:cNvPicPr>
            <a:picLocks noGrp="1" noChangeAspect="1"/>
          </p:cNvPicPr>
          <p:nvPr>
            <p:ph idx="1"/>
          </p:nvPr>
        </p:nvPicPr>
        <p:blipFill>
          <a:blip r:embed="rId2"/>
          <a:stretch>
            <a:fillRect/>
          </a:stretch>
        </p:blipFill>
        <p:spPr>
          <a:xfrm>
            <a:off x="2325291" y="233363"/>
            <a:ext cx="8336755" cy="5557837"/>
          </a:xfrm>
          <a:prstGeom prst="rect">
            <a:avLst/>
          </a:prstGeom>
        </p:spPr>
      </p:pic>
    </p:spTree>
    <p:extLst>
      <p:ext uri="{BB962C8B-B14F-4D97-AF65-F5344CB8AC3E}">
        <p14:creationId xmlns:p14="http://schemas.microsoft.com/office/powerpoint/2010/main" val="2584395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5C4735F-7B4F-4446-9AB1-31EB7FFB962F}"/>
              </a:ext>
            </a:extLst>
          </p:cNvPr>
          <p:cNvPicPr>
            <a:picLocks noGrp="1" noChangeAspect="1"/>
          </p:cNvPicPr>
          <p:nvPr>
            <p:ph idx="1"/>
          </p:nvPr>
        </p:nvPicPr>
        <p:blipFill>
          <a:blip r:embed="rId2"/>
          <a:stretch>
            <a:fillRect/>
          </a:stretch>
        </p:blipFill>
        <p:spPr>
          <a:xfrm>
            <a:off x="2937272" y="1049338"/>
            <a:ext cx="7112793" cy="4741862"/>
          </a:xfrm>
          <a:prstGeom prst="rect">
            <a:avLst/>
          </a:prstGeom>
        </p:spPr>
      </p:pic>
    </p:spTree>
    <p:extLst>
      <p:ext uri="{BB962C8B-B14F-4D97-AF65-F5344CB8AC3E}">
        <p14:creationId xmlns:p14="http://schemas.microsoft.com/office/powerpoint/2010/main" val="599696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7761B2-EE6E-4954-8DB2-9F06392C4A54}"/>
              </a:ext>
            </a:extLst>
          </p:cNvPr>
          <p:cNvPicPr>
            <a:picLocks noChangeAspect="1"/>
          </p:cNvPicPr>
          <p:nvPr/>
        </p:nvPicPr>
        <p:blipFill>
          <a:blip r:embed="rId2"/>
          <a:stretch>
            <a:fillRect/>
          </a:stretch>
        </p:blipFill>
        <p:spPr>
          <a:xfrm>
            <a:off x="4674953" y="657224"/>
            <a:ext cx="2571750" cy="1781175"/>
          </a:xfrm>
          <a:prstGeom prst="rect">
            <a:avLst/>
          </a:prstGeom>
        </p:spPr>
      </p:pic>
      <p:pic>
        <p:nvPicPr>
          <p:cNvPr id="4" name="Content Placeholder 3">
            <a:extLst>
              <a:ext uri="{FF2B5EF4-FFF2-40B4-BE49-F238E27FC236}">
                <a16:creationId xmlns:a16="http://schemas.microsoft.com/office/drawing/2014/main" id="{DABD46DD-9D8D-426A-8D11-CDC99C761E14}"/>
              </a:ext>
            </a:extLst>
          </p:cNvPr>
          <p:cNvPicPr>
            <a:picLocks noGrp="1" noChangeAspect="1"/>
          </p:cNvPicPr>
          <p:nvPr>
            <p:ph idx="1"/>
          </p:nvPr>
        </p:nvPicPr>
        <p:blipFill>
          <a:blip r:embed="rId3"/>
          <a:stretch>
            <a:fillRect/>
          </a:stretch>
        </p:blipFill>
        <p:spPr>
          <a:xfrm>
            <a:off x="3890169" y="2667000"/>
            <a:ext cx="5207000" cy="3124200"/>
          </a:xfrm>
          <a:prstGeom prst="rect">
            <a:avLst/>
          </a:prstGeom>
        </p:spPr>
      </p:pic>
    </p:spTree>
    <p:extLst>
      <p:ext uri="{BB962C8B-B14F-4D97-AF65-F5344CB8AC3E}">
        <p14:creationId xmlns:p14="http://schemas.microsoft.com/office/powerpoint/2010/main" val="31760390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544</TotalTime>
  <Words>1554</Words>
  <Application>Microsoft Office PowerPoint</Application>
  <PresentationFormat>Widescreen</PresentationFormat>
  <Paragraphs>161</Paragraphs>
  <Slides>45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 Unicode MS</vt:lpstr>
      <vt:lpstr>Calibri</vt:lpstr>
      <vt:lpstr>Corbel</vt:lpstr>
      <vt:lpstr>Helvetica</vt:lpstr>
      <vt:lpstr>Times</vt:lpstr>
      <vt:lpstr>Wingdings</vt:lpstr>
      <vt:lpstr>Parallax</vt:lpstr>
      <vt:lpstr>New Studies Concerning Antiplatelet Agents , Focus on Ticagrelor   </vt:lpstr>
      <vt:lpstr>PowerPoint Presentation</vt:lpstr>
      <vt:lpstr>PowerPoint Presentation</vt:lpstr>
      <vt:lpstr>PowerPoint Presentation</vt:lpstr>
      <vt:lpstr>PowerPoint Presentation</vt:lpstr>
      <vt:lpstr>PowerPoint Presentation</vt:lpstr>
      <vt:lpstr>PowerPoint Presentation</vt:lpstr>
      <vt:lpstr>Pharmacogenomic Approach to Selecting Antiplatelet Therapy in Acute Coronary Syndromes: PHARMCLO trial </vt:lpstr>
      <vt:lpstr>Methods:</vt:lpstr>
      <vt:lpstr>The primary endpoint was the composite of cardiovascular death and the first occurrence of non-fatal myocardial infarction, non-fatal stroke and 3 to 5-defined major bleeding within 12 months of randomization. </vt:lpstr>
      <vt:lpstr>Results: </vt:lpstr>
      <vt:lpstr>Conclusion: </vt:lpstr>
      <vt:lpstr>PowerPoint Presentation</vt:lpstr>
      <vt:lpstr>PowerPoint Presentation</vt:lpstr>
      <vt:lpstr>BACKGROUND</vt:lpstr>
      <vt:lpstr>METHODS</vt:lpstr>
      <vt:lpstr>PowerPoint Presentation</vt:lpstr>
      <vt:lpstr>PowerPoint Presentation</vt:lpstr>
      <vt:lpstr>PowerPoint Presentation</vt:lpstr>
      <vt:lpstr>RESULTS</vt:lpstr>
      <vt:lpstr>PowerPoint Presentation</vt:lpstr>
      <vt:lpstr>CONCLUSIONS</vt:lpstr>
      <vt:lpstr>PowerPoint Presentation</vt:lpstr>
      <vt:lpstr>Triton-TIMI 38</vt:lpstr>
      <vt:lpstr>PowerPoint Presentation</vt:lpstr>
      <vt:lpstr>Ticagrelor compared with clopidogrel in patients with acute coronary syndromes – the PLATO trial</vt:lpstr>
      <vt:lpstr>PowerPoint Presentation</vt:lpstr>
      <vt:lpstr>PLATO background</vt:lpstr>
      <vt:lpstr>Ticagrelor (AZD 6140):  an oral reversible P2Y12 antagonist</vt:lpstr>
      <vt:lpstr>PLATO  Ticagrelor vs Clopidogrel in Patients with Acute Coronary Syndromes</vt:lpstr>
      <vt:lpstr>PLATO study design</vt:lpstr>
      <vt:lpstr>PowerPoint Presentation</vt:lpstr>
      <vt:lpstr>PowerPoint Presentation</vt:lpstr>
      <vt:lpstr>Therapeutic considerations</vt:lpstr>
      <vt:lpstr>Conclusions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dc:creator>
  <cp:lastModifiedBy>Maryam</cp:lastModifiedBy>
  <cp:revision>63</cp:revision>
  <dcterms:created xsi:type="dcterms:W3CDTF">2018-06-19T14:59:33Z</dcterms:created>
  <dcterms:modified xsi:type="dcterms:W3CDTF">2019-08-03T03:44:49Z</dcterms:modified>
</cp:coreProperties>
</file>