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4" r:id="rId4"/>
    <p:sldId id="258" r:id="rId5"/>
    <p:sldId id="260" r:id="rId6"/>
    <p:sldId id="261" r:id="rId7"/>
    <p:sldId id="265" r:id="rId8"/>
    <p:sldId id="266" r:id="rId9"/>
    <p:sldId id="268" r:id="rId10"/>
    <p:sldId id="267" r:id="rId11"/>
    <p:sldId id="269" r:id="rId12"/>
    <p:sldId id="272" r:id="rId13"/>
    <p:sldId id="270" r:id="rId14"/>
    <p:sldId id="273" r:id="rId15"/>
    <p:sldId id="274" r:id="rId16"/>
    <p:sldId id="271" r:id="rId17"/>
    <p:sldId id="262" r:id="rId18"/>
    <p:sldId id="275" r:id="rId19"/>
    <p:sldId id="263" r:id="rId20"/>
    <p:sldId id="278" r:id="rId21"/>
    <p:sldId id="280" r:id="rId22"/>
    <p:sldId id="281" r:id="rId23"/>
    <p:sldId id="279" r:id="rId24"/>
    <p:sldId id="282" r:id="rId25"/>
    <p:sldId id="283" r:id="rId26"/>
    <p:sldId id="284" r:id="rId27"/>
    <p:sldId id="289" r:id="rId28"/>
    <p:sldId id="290" r:id="rId29"/>
    <p:sldId id="286" r:id="rId30"/>
    <p:sldId id="287" r:id="rId31"/>
    <p:sldId id="288" r:id="rId32"/>
    <p:sldId id="276" r:id="rId33"/>
    <p:sldId id="291" r:id="rId34"/>
    <p:sldId id="292" r:id="rId35"/>
    <p:sldId id="27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6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6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05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8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3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97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5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2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6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59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6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3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F705E-0724-4562-8F39-E98A0ED5363D}" type="datetimeFigureOut">
              <a:rPr lang="en-US" smtClean="0"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56447-9E24-4243-BE61-AF400C29A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063" y="675408"/>
            <a:ext cx="10983191" cy="3896592"/>
          </a:xfrm>
        </p:spPr>
        <p:txBody>
          <a:bodyPr/>
          <a:lstStyle/>
          <a:p>
            <a:pPr algn="l"/>
            <a:r>
              <a:rPr lang="en-US" sz="8800" b="1" dirty="0" smtClean="0"/>
              <a:t>Highlights </a:t>
            </a:r>
            <a:r>
              <a:rPr lang="en-US" sz="7200" b="1" dirty="0" smtClean="0"/>
              <a:t>from Recent Guidelines on </a:t>
            </a:r>
            <a:r>
              <a:rPr lang="en-US" sz="8800" b="1" dirty="0" smtClean="0"/>
              <a:t>DAPT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2658" y="4966854"/>
            <a:ext cx="9144000" cy="1122217"/>
          </a:xfrm>
        </p:spPr>
        <p:txBody>
          <a:bodyPr/>
          <a:lstStyle/>
          <a:p>
            <a:pPr algn="r"/>
            <a:r>
              <a:rPr lang="en-US" b="1" dirty="0" smtClean="0"/>
              <a:t>S.H. </a:t>
            </a:r>
            <a:r>
              <a:rPr lang="en-US" b="1" dirty="0" err="1" smtClean="0"/>
              <a:t>Sezavar</a:t>
            </a:r>
            <a:endParaRPr lang="en-US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1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0" dirty="0" smtClean="0">
                <a:latin typeface="Arial Black" panose="020B0A04020102020204" pitchFamily="34" charset="0"/>
              </a:rPr>
              <a:t>Why DAPT is so Important?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5100" dirty="0" smtClean="0"/>
              <a:t>Increasing the Number of the patients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5800" dirty="0" smtClean="0"/>
              <a:t>In 2015, </a:t>
            </a:r>
            <a:r>
              <a:rPr lang="en-US" sz="5800" b="1" u="sng" dirty="0" smtClean="0"/>
              <a:t>2,200,000</a:t>
            </a:r>
            <a:r>
              <a:rPr lang="en-US" sz="5800" dirty="0" smtClean="0"/>
              <a:t> patients may </a:t>
            </a:r>
            <a:r>
              <a:rPr lang="en-US" sz="5800" dirty="0" smtClean="0"/>
              <a:t>have indication for DAPT in Europe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5800" dirty="0" smtClean="0"/>
              <a:t>DAPT is among </a:t>
            </a:r>
            <a:r>
              <a:rPr lang="en-US" sz="5800" dirty="0"/>
              <a:t>the most intensively investigated </a:t>
            </a:r>
            <a:r>
              <a:rPr lang="en-US" sz="5800" dirty="0" smtClean="0"/>
              <a:t>treatments </a:t>
            </a:r>
            <a:r>
              <a:rPr lang="en-US" sz="5800" dirty="0"/>
              <a:t>in </a:t>
            </a:r>
            <a:r>
              <a:rPr lang="en-US" sz="5800" dirty="0" smtClean="0"/>
              <a:t>cardiovascular </a:t>
            </a:r>
            <a:r>
              <a:rPr lang="en-US" sz="5800" dirty="0"/>
              <a:t>medicine</a:t>
            </a:r>
            <a:endParaRPr lang="en-US" sz="5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6000" dirty="0" smtClean="0">
                <a:latin typeface="Arial Black" panose="020B0A04020102020204" pitchFamily="34" charset="0"/>
              </a:rPr>
              <a:t>Why DAPT is so Important?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500" dirty="0" smtClean="0"/>
              <a:t>New P</a:t>
            </a:r>
            <a:r>
              <a:rPr lang="en-US" sz="2200" dirty="0" smtClean="0"/>
              <a:t>2</a:t>
            </a:r>
            <a:r>
              <a:rPr lang="en-US" sz="3500" dirty="0" smtClean="0"/>
              <a:t>Y</a:t>
            </a:r>
            <a:r>
              <a:rPr lang="en-US" sz="2200" dirty="0" smtClean="0"/>
              <a:t>12</a:t>
            </a:r>
            <a:r>
              <a:rPr lang="en-US" sz="3500" dirty="0" smtClean="0"/>
              <a:t> inhibitors in the market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500" dirty="0" smtClean="0"/>
              <a:t>Concerns for longer/shorter DAPT duration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500" dirty="0" smtClean="0"/>
              <a:t>New generation stents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500" dirty="0" smtClean="0"/>
              <a:t>Long term risk of non-stent related MI / Stroke</a:t>
            </a:r>
            <a:endParaRPr lang="en-US" sz="35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9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#1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ct val="150000"/>
              </a:lnSpc>
            </a:pPr>
            <a:r>
              <a:rPr lang="en-US" sz="4400" b="1" dirty="0" smtClean="0"/>
              <a:t>55</a:t>
            </a:r>
            <a:r>
              <a:rPr lang="en-US" sz="4400" dirty="0" smtClean="0"/>
              <a:t> </a:t>
            </a:r>
            <a:r>
              <a:rPr lang="en-US" sz="3200" dirty="0" smtClean="0"/>
              <a:t>y/o </a:t>
            </a:r>
            <a:r>
              <a:rPr lang="en-US" sz="4400" b="1" dirty="0" smtClean="0"/>
              <a:t>Gentleman</a:t>
            </a:r>
            <a:r>
              <a:rPr lang="en-US" sz="4400" dirty="0" smtClean="0"/>
              <a:t> </a:t>
            </a:r>
            <a:r>
              <a:rPr lang="en-US" sz="3800" dirty="0" smtClean="0"/>
              <a:t>referred to</a:t>
            </a:r>
            <a:r>
              <a:rPr lang="en-US" sz="4200" dirty="0" smtClean="0"/>
              <a:t> </a:t>
            </a:r>
            <a:r>
              <a:rPr lang="en-US" sz="4400" dirty="0" smtClean="0"/>
              <a:t>ER </a:t>
            </a:r>
            <a:r>
              <a:rPr lang="en-US" sz="3800" dirty="0" smtClean="0"/>
              <a:t>with</a:t>
            </a:r>
            <a:r>
              <a:rPr lang="en-US" sz="4200" dirty="0" smtClean="0"/>
              <a:t> </a:t>
            </a:r>
            <a:r>
              <a:rPr lang="en-US" sz="4400" b="1" dirty="0" smtClean="0"/>
              <a:t>Retrosternal Chest Pain</a:t>
            </a:r>
            <a:r>
              <a:rPr lang="en-US" sz="4400" dirty="0" smtClean="0"/>
              <a:t>. </a:t>
            </a:r>
            <a:r>
              <a:rPr lang="en-US" sz="4400" b="1" dirty="0" smtClean="0"/>
              <a:t>ECG</a:t>
            </a:r>
            <a:r>
              <a:rPr lang="en-US" sz="4400" dirty="0" smtClean="0"/>
              <a:t> </a:t>
            </a:r>
            <a:r>
              <a:rPr lang="en-US" sz="3800" dirty="0" smtClean="0"/>
              <a:t>showed</a:t>
            </a:r>
            <a:r>
              <a:rPr lang="en-US" sz="4200" dirty="0" smtClean="0"/>
              <a:t> </a:t>
            </a:r>
            <a:r>
              <a:rPr lang="en-US" sz="4400" b="1" dirty="0" smtClean="0"/>
              <a:t>2</a:t>
            </a:r>
            <a:r>
              <a:rPr lang="en-US" sz="3200" dirty="0" smtClean="0"/>
              <a:t>mm</a:t>
            </a:r>
            <a:r>
              <a:rPr lang="en-US" sz="4400" dirty="0" smtClean="0"/>
              <a:t> </a:t>
            </a:r>
            <a:r>
              <a:rPr lang="en-US" sz="4400" b="1" dirty="0" smtClean="0"/>
              <a:t>ST</a:t>
            </a:r>
            <a:r>
              <a:rPr lang="en-US" sz="4400" dirty="0" smtClean="0"/>
              <a:t> </a:t>
            </a:r>
            <a:r>
              <a:rPr lang="en-US" sz="4000" b="1" dirty="0" smtClean="0"/>
              <a:t>depression</a:t>
            </a:r>
            <a:r>
              <a:rPr lang="en-US" sz="4400" dirty="0" smtClean="0"/>
              <a:t> </a:t>
            </a:r>
            <a:r>
              <a:rPr lang="en-US" sz="3800" dirty="0" smtClean="0"/>
              <a:t>in </a:t>
            </a:r>
            <a:r>
              <a:rPr lang="en-US" sz="4400" b="1" dirty="0" smtClean="0"/>
              <a:t>Inferior Leads</a:t>
            </a:r>
            <a:r>
              <a:rPr lang="en-US" sz="4400" dirty="0" smtClean="0"/>
              <a:t>. </a:t>
            </a:r>
            <a:r>
              <a:rPr lang="en-US" sz="4400" b="1" dirty="0" smtClean="0"/>
              <a:t>Lab date</a:t>
            </a:r>
            <a:r>
              <a:rPr lang="en-US" sz="4400" dirty="0" smtClean="0"/>
              <a:t> </a:t>
            </a:r>
            <a:r>
              <a:rPr lang="en-US" sz="3800" dirty="0" smtClean="0"/>
              <a:t>showed </a:t>
            </a:r>
            <a:r>
              <a:rPr lang="en-US" sz="4400" b="1" dirty="0" smtClean="0"/>
              <a:t>Troponin</a:t>
            </a:r>
            <a:r>
              <a:rPr lang="en-US" sz="4400" dirty="0" smtClean="0"/>
              <a:t> </a:t>
            </a:r>
            <a:r>
              <a:rPr lang="en-US" sz="4200" b="1" dirty="0" smtClean="0"/>
              <a:t>rising</a:t>
            </a:r>
            <a:r>
              <a:rPr lang="en-US" sz="4400" dirty="0" smtClean="0"/>
              <a:t>. He </a:t>
            </a:r>
            <a:r>
              <a:rPr lang="en-US" sz="4200" dirty="0" smtClean="0"/>
              <a:t>was on </a:t>
            </a:r>
            <a:r>
              <a:rPr lang="en-US" sz="4400" b="1" dirty="0" smtClean="0"/>
              <a:t>ASA 80</a:t>
            </a:r>
            <a:r>
              <a:rPr lang="en-US" sz="3200" b="1" dirty="0" smtClean="0"/>
              <a:t>mg</a:t>
            </a:r>
            <a:r>
              <a:rPr lang="en-US" sz="4400" b="1" dirty="0" smtClean="0"/>
              <a:t> </a:t>
            </a:r>
            <a:r>
              <a:rPr lang="en-US" sz="3800" b="1" dirty="0" smtClean="0"/>
              <a:t>daily</a:t>
            </a:r>
            <a:r>
              <a:rPr lang="en-US" sz="4400" dirty="0" smtClean="0"/>
              <a:t> &amp; </a:t>
            </a:r>
            <a:r>
              <a:rPr lang="en-US" sz="4400" b="1" dirty="0" err="1" smtClean="0"/>
              <a:t>Clopidogrel</a:t>
            </a:r>
            <a:r>
              <a:rPr lang="en-US" sz="4400" b="1" dirty="0" smtClean="0"/>
              <a:t> 75</a:t>
            </a:r>
            <a:r>
              <a:rPr lang="en-US" sz="3200" b="1" dirty="0" smtClean="0"/>
              <a:t>mg</a:t>
            </a:r>
            <a:r>
              <a:rPr lang="en-US" sz="4400" b="1" dirty="0" smtClean="0"/>
              <a:t> </a:t>
            </a:r>
            <a:r>
              <a:rPr lang="en-US" sz="3800" b="1" dirty="0" smtClean="0"/>
              <a:t>daily </a:t>
            </a:r>
            <a:r>
              <a:rPr lang="en-US" sz="4200" dirty="0" smtClean="0"/>
              <a:t>in recent </a:t>
            </a:r>
            <a:r>
              <a:rPr lang="en-US" sz="4400" dirty="0" smtClean="0"/>
              <a:t>year </a:t>
            </a:r>
            <a:r>
              <a:rPr lang="en-US" sz="3800" dirty="0" smtClean="0"/>
              <a:t>due to </a:t>
            </a:r>
            <a:r>
              <a:rPr lang="en-US" sz="4400" b="1" dirty="0" smtClean="0"/>
              <a:t>PCI </a:t>
            </a:r>
            <a:r>
              <a:rPr lang="en-US" sz="4200" dirty="0" smtClean="0"/>
              <a:t>in </a:t>
            </a:r>
            <a:r>
              <a:rPr lang="en-US" sz="4400" b="1" dirty="0" smtClean="0"/>
              <a:t>SIHD </a:t>
            </a:r>
            <a:r>
              <a:rPr lang="en-US" sz="4200" dirty="0" smtClean="0"/>
              <a:t>setting</a:t>
            </a:r>
            <a:r>
              <a:rPr lang="en-US" sz="4400" dirty="0" smtClean="0"/>
              <a:t>.</a:t>
            </a:r>
          </a:p>
          <a:p>
            <a:pPr algn="l">
              <a:lnSpc>
                <a:spcPct val="150000"/>
              </a:lnSpc>
            </a:pPr>
            <a:r>
              <a:rPr lang="en-US" sz="4400" dirty="0" smtClean="0"/>
              <a:t>Which </a:t>
            </a:r>
            <a:r>
              <a:rPr lang="en-US" sz="4400" b="1" dirty="0" smtClean="0"/>
              <a:t>DAPT regimen </a:t>
            </a:r>
            <a:r>
              <a:rPr lang="en-US" sz="4400" dirty="0" smtClean="0"/>
              <a:t>do you recommend for him before </a:t>
            </a:r>
            <a:r>
              <a:rPr lang="en-US" sz="4400" b="1" dirty="0" smtClean="0"/>
              <a:t>Coronary Angiography</a:t>
            </a:r>
            <a:r>
              <a:rPr lang="en-US" sz="4400" dirty="0" smtClean="0"/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000" b="1" dirty="0" smtClean="0"/>
              <a:t>ASA</a:t>
            </a:r>
            <a:r>
              <a:rPr lang="en-US" sz="4000" dirty="0" smtClean="0"/>
              <a:t> + </a:t>
            </a:r>
            <a:r>
              <a:rPr lang="en-US" sz="4000" b="1" dirty="0" err="1" smtClean="0"/>
              <a:t>Clopidogrel</a:t>
            </a:r>
            <a:endParaRPr lang="en-US" sz="4000" b="1" dirty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000" b="1" dirty="0" smtClean="0"/>
              <a:t>ASA</a:t>
            </a:r>
            <a:r>
              <a:rPr lang="en-US" sz="4000" dirty="0" smtClean="0"/>
              <a:t> + </a:t>
            </a:r>
            <a:r>
              <a:rPr lang="en-US" sz="4000" b="1" dirty="0" err="1" smtClean="0"/>
              <a:t>Clopidogrel</a:t>
            </a:r>
            <a:r>
              <a:rPr lang="en-US" sz="4000" dirty="0" smtClean="0"/>
              <a:t> + </a:t>
            </a:r>
            <a:r>
              <a:rPr lang="en-US" sz="4000" b="1" dirty="0" err="1" smtClean="0"/>
              <a:t>Clopidogrel</a:t>
            </a:r>
            <a:r>
              <a:rPr lang="en-US" sz="4000" b="1" dirty="0" smtClean="0"/>
              <a:t> 300</a:t>
            </a:r>
            <a:r>
              <a:rPr lang="en-US" b="1" dirty="0" smtClean="0"/>
              <a:t>mg</a:t>
            </a:r>
            <a:r>
              <a:rPr lang="en-US" sz="4000" b="1" dirty="0" smtClean="0"/>
              <a:t> LD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000" b="1" dirty="0" smtClean="0"/>
              <a:t>ASA</a:t>
            </a:r>
            <a:r>
              <a:rPr lang="en-US" sz="4000" dirty="0" smtClean="0"/>
              <a:t> + </a:t>
            </a:r>
            <a:r>
              <a:rPr lang="en-US" sz="4000" b="1" dirty="0" err="1" smtClean="0"/>
              <a:t>Ticagrelor</a:t>
            </a:r>
            <a:r>
              <a:rPr lang="en-US" sz="4000" b="1" dirty="0" smtClean="0"/>
              <a:t> 180</a:t>
            </a:r>
            <a:r>
              <a:rPr lang="en-US" b="1" dirty="0" smtClean="0"/>
              <a:t>mg </a:t>
            </a:r>
            <a:r>
              <a:rPr lang="en-US" sz="4000" b="1" dirty="0" smtClean="0"/>
              <a:t>LD</a:t>
            </a:r>
            <a:r>
              <a:rPr lang="en-US" sz="4000" dirty="0" smtClean="0"/>
              <a:t> + </a:t>
            </a:r>
            <a:r>
              <a:rPr lang="en-US" sz="4000" b="1" dirty="0" err="1" smtClean="0"/>
              <a:t>Ticagrelor</a:t>
            </a:r>
            <a:r>
              <a:rPr lang="en-US" sz="4000" b="1" dirty="0" smtClean="0"/>
              <a:t> 90</a:t>
            </a:r>
            <a:r>
              <a:rPr lang="en-US" sz="3200" b="1" dirty="0" smtClean="0"/>
              <a:t>mg</a:t>
            </a:r>
            <a:r>
              <a:rPr lang="en-US" sz="4000" b="1" dirty="0" smtClean="0"/>
              <a:t> BD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000" b="1" dirty="0" smtClean="0"/>
              <a:t>ASA</a:t>
            </a:r>
            <a:r>
              <a:rPr lang="en-US" sz="4000" dirty="0" smtClean="0"/>
              <a:t> + </a:t>
            </a:r>
            <a:r>
              <a:rPr lang="en-US" sz="4000" b="1" dirty="0" err="1" smtClean="0"/>
              <a:t>Ticagrelor</a:t>
            </a:r>
            <a:r>
              <a:rPr lang="en-US" sz="4000" b="1" dirty="0" smtClean="0"/>
              <a:t> 90</a:t>
            </a:r>
            <a:r>
              <a:rPr lang="en-US" sz="3200" b="1" dirty="0" smtClean="0"/>
              <a:t>mg </a:t>
            </a:r>
            <a:r>
              <a:rPr lang="en-US" sz="4000" b="1" dirty="0" smtClean="0"/>
              <a:t>BD</a:t>
            </a:r>
            <a:endParaRPr lang="en-US" sz="40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8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55" y="176645"/>
            <a:ext cx="7135417" cy="647676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31" y="736311"/>
            <a:ext cx="11804073" cy="10372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0829" y="704958"/>
            <a:ext cx="11804073" cy="10651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2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sz="4400" b="1" dirty="0" smtClean="0"/>
              <a:t>63</a:t>
            </a:r>
            <a:r>
              <a:rPr lang="en-US" sz="4400" dirty="0" smtClean="0"/>
              <a:t> </a:t>
            </a:r>
            <a:r>
              <a:rPr lang="en-US" sz="3200" dirty="0" smtClean="0"/>
              <a:t>y/o </a:t>
            </a:r>
            <a:r>
              <a:rPr lang="en-US" sz="4400" b="1" dirty="0" smtClean="0"/>
              <a:t>Gentleman</a:t>
            </a:r>
            <a:r>
              <a:rPr lang="en-US" sz="4400" dirty="0" smtClean="0"/>
              <a:t>, </a:t>
            </a:r>
            <a:r>
              <a:rPr lang="en-US" sz="4400" b="1" dirty="0" smtClean="0"/>
              <a:t>Diabetic</a:t>
            </a:r>
            <a:r>
              <a:rPr lang="en-US" sz="4400" dirty="0" smtClean="0"/>
              <a:t>, </a:t>
            </a:r>
            <a:r>
              <a:rPr lang="en-US" sz="4400" b="1" dirty="0" smtClean="0"/>
              <a:t>Smoker</a:t>
            </a:r>
            <a:r>
              <a:rPr lang="en-US" sz="4400" dirty="0" smtClean="0"/>
              <a:t>, </a:t>
            </a:r>
            <a:r>
              <a:rPr lang="en-US" sz="3800" dirty="0" smtClean="0"/>
              <a:t>admitted with </a:t>
            </a:r>
            <a:r>
              <a:rPr lang="en-US" sz="4400" b="1" dirty="0"/>
              <a:t>R</a:t>
            </a:r>
            <a:r>
              <a:rPr lang="en-US" sz="4400" b="1" dirty="0" smtClean="0"/>
              <a:t>ecurrent Chest Pain </a:t>
            </a:r>
            <a:r>
              <a:rPr lang="en-US" sz="4200" dirty="0" smtClean="0"/>
              <a:t>in hospital. </a:t>
            </a:r>
            <a:r>
              <a:rPr lang="en-US" sz="4400" b="1" dirty="0" smtClean="0"/>
              <a:t>ECG </a:t>
            </a:r>
            <a:r>
              <a:rPr lang="en-US" sz="4200" dirty="0" smtClean="0"/>
              <a:t>shows </a:t>
            </a:r>
            <a:r>
              <a:rPr lang="en-US" sz="4400" b="1" dirty="0" smtClean="0"/>
              <a:t>T inversion </a:t>
            </a:r>
            <a:r>
              <a:rPr lang="en-US" sz="4200" dirty="0" smtClean="0"/>
              <a:t>in </a:t>
            </a:r>
            <a:r>
              <a:rPr lang="en-US" sz="4400" b="1" dirty="0" smtClean="0"/>
              <a:t>Anterior Leads</a:t>
            </a:r>
            <a:r>
              <a:rPr lang="en-US" sz="4400" dirty="0" smtClean="0"/>
              <a:t>. </a:t>
            </a:r>
            <a:r>
              <a:rPr lang="en-US" sz="4400" b="1" dirty="0" smtClean="0"/>
              <a:t>Troponin</a:t>
            </a:r>
            <a:r>
              <a:rPr lang="en-US" sz="4400" dirty="0" smtClean="0"/>
              <a:t> </a:t>
            </a:r>
            <a:r>
              <a:rPr lang="en-US" sz="3800" dirty="0" smtClean="0"/>
              <a:t>was </a:t>
            </a:r>
            <a:r>
              <a:rPr lang="en-US" sz="4400" b="1" dirty="0" smtClean="0"/>
              <a:t>Normal</a:t>
            </a:r>
            <a:r>
              <a:rPr lang="en-US" sz="4400" dirty="0" smtClean="0"/>
              <a:t>. </a:t>
            </a:r>
            <a:r>
              <a:rPr lang="en-US" sz="3800" dirty="0" smtClean="0"/>
              <a:t>Due to </a:t>
            </a:r>
            <a:r>
              <a:rPr lang="en-US" sz="4400" b="1" dirty="0" smtClean="0"/>
              <a:t>clinical presentation </a:t>
            </a:r>
            <a:r>
              <a:rPr lang="en-US" sz="3800" dirty="0" smtClean="0"/>
              <a:t>&amp; </a:t>
            </a:r>
            <a:r>
              <a:rPr lang="en-US" sz="4400" b="1" dirty="0" smtClean="0"/>
              <a:t>Anterior RWMA</a:t>
            </a:r>
            <a:r>
              <a:rPr lang="en-US" sz="4400" dirty="0" smtClean="0"/>
              <a:t>, </a:t>
            </a:r>
            <a:r>
              <a:rPr lang="en-US" sz="4200" dirty="0" smtClean="0"/>
              <a:t>he is scheduled for </a:t>
            </a:r>
            <a:r>
              <a:rPr lang="en-US" sz="4400" b="1" dirty="0" smtClean="0"/>
              <a:t>Coronary Angiogra</a:t>
            </a:r>
            <a:r>
              <a:rPr lang="en-US" sz="4400" b="1" dirty="0" smtClean="0"/>
              <a:t>phy </a:t>
            </a:r>
            <a:r>
              <a:rPr lang="en-US" sz="4200" dirty="0" smtClean="0"/>
              <a:t>in following 48</a:t>
            </a:r>
            <a:r>
              <a:rPr lang="en-US" sz="3300" dirty="0" smtClean="0"/>
              <a:t>h</a:t>
            </a:r>
            <a:r>
              <a:rPr lang="en-US" sz="4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4400" dirty="0" smtClean="0"/>
              <a:t>Which DAPT regimen is </a:t>
            </a:r>
            <a:r>
              <a:rPr lang="en-US" sz="4400" u="sng" dirty="0" smtClean="0"/>
              <a:t>not</a:t>
            </a:r>
            <a:r>
              <a:rPr lang="en-US" sz="4400" dirty="0" smtClean="0"/>
              <a:t> recommended?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6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Ticlopidin</a:t>
            </a:r>
            <a:r>
              <a:rPr lang="en-US" sz="4400" dirty="0" smtClean="0"/>
              <a:t> </a:t>
            </a:r>
            <a:endParaRPr lang="en-US" sz="4400" dirty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Prasugrel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Clopidogrel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Ticagrelor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9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55" y="176645"/>
            <a:ext cx="7135417" cy="6476764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5021595"/>
            <a:ext cx="11804073" cy="4405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7036" y="5021595"/>
            <a:ext cx="11804073" cy="4405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2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#3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 smtClean="0"/>
              <a:t>47</a:t>
            </a:r>
            <a:r>
              <a:rPr lang="en-US" sz="4400" dirty="0" smtClean="0"/>
              <a:t> </a:t>
            </a:r>
            <a:r>
              <a:rPr lang="en-US" sz="3600" dirty="0" smtClean="0"/>
              <a:t>y/o </a:t>
            </a:r>
            <a:r>
              <a:rPr lang="en-US" sz="4400" dirty="0" smtClean="0"/>
              <a:t>Lady </a:t>
            </a:r>
            <a:r>
              <a:rPr lang="en-US" sz="4000" dirty="0" smtClean="0"/>
              <a:t>presented with </a:t>
            </a:r>
            <a:r>
              <a:rPr lang="en-US" sz="4400" b="1" dirty="0" smtClean="0"/>
              <a:t>Crushing Chest Pain </a:t>
            </a:r>
            <a:r>
              <a:rPr lang="en-US" sz="3600" dirty="0" smtClean="0"/>
              <a:t>&amp; </a:t>
            </a:r>
            <a:r>
              <a:rPr lang="en-US" sz="4400" b="1" dirty="0" smtClean="0"/>
              <a:t>ST elevation </a:t>
            </a:r>
            <a:r>
              <a:rPr lang="en-US" sz="4000" dirty="0" smtClean="0"/>
              <a:t>in </a:t>
            </a:r>
            <a:r>
              <a:rPr lang="en-US" sz="4400" b="1" dirty="0" smtClean="0"/>
              <a:t>Inferior Leads </a:t>
            </a:r>
            <a:r>
              <a:rPr lang="en-US" sz="3600" dirty="0" smtClean="0"/>
              <a:t>&amp; </a:t>
            </a:r>
            <a:r>
              <a:rPr lang="en-US" sz="4000" dirty="0" smtClean="0"/>
              <a:t>is scheduled for </a:t>
            </a:r>
            <a:r>
              <a:rPr lang="en-US" sz="4400" b="1" dirty="0" smtClean="0"/>
              <a:t>Primary PCI</a:t>
            </a:r>
            <a:r>
              <a:rPr lang="en-US" sz="4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4400" dirty="0" smtClean="0"/>
              <a:t>Which DAPT regimen do you recommend when transferring to </a:t>
            </a:r>
            <a:r>
              <a:rPr lang="en-US" sz="4400" dirty="0" err="1" smtClean="0"/>
              <a:t>CathLab</a:t>
            </a:r>
            <a:r>
              <a:rPr lang="en-US" sz="4400" dirty="0" smtClean="0"/>
              <a:t>?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8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#3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Prasugrel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Clopidogrel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Ticagrelor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all of the above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6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55" y="176645"/>
            <a:ext cx="7135417" cy="647676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2124784"/>
            <a:ext cx="11804073" cy="7343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7035" y="2124783"/>
            <a:ext cx="11804073" cy="73431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4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#4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b="1" dirty="0" smtClean="0"/>
              <a:t>63 </a:t>
            </a:r>
            <a:r>
              <a:rPr lang="en-US" sz="3200" dirty="0" smtClean="0"/>
              <a:t>y/o </a:t>
            </a:r>
            <a:r>
              <a:rPr lang="en-US" sz="4400" dirty="0" smtClean="0"/>
              <a:t>Lady </a:t>
            </a:r>
            <a:r>
              <a:rPr lang="en-US" sz="3600" dirty="0" smtClean="0"/>
              <a:t>presented with</a:t>
            </a:r>
            <a:r>
              <a:rPr lang="en-US" sz="3200" dirty="0" smtClean="0"/>
              <a:t> </a:t>
            </a:r>
            <a:r>
              <a:rPr lang="en-US" sz="4400" b="1" dirty="0" smtClean="0"/>
              <a:t>Chest Pain</a:t>
            </a:r>
            <a:r>
              <a:rPr lang="en-US" sz="4400" dirty="0" smtClean="0"/>
              <a:t> </a:t>
            </a:r>
            <a:r>
              <a:rPr lang="en-US" sz="3600" dirty="0" smtClean="0"/>
              <a:t>&amp;</a:t>
            </a:r>
            <a:r>
              <a:rPr lang="en-US" sz="4400" dirty="0" smtClean="0"/>
              <a:t> </a:t>
            </a:r>
            <a:r>
              <a:rPr lang="en-US" sz="4400" b="1" dirty="0" smtClean="0"/>
              <a:t>ST elevation </a:t>
            </a:r>
            <a:r>
              <a:rPr lang="en-US" sz="3600" dirty="0" smtClean="0"/>
              <a:t>in </a:t>
            </a:r>
            <a:r>
              <a:rPr lang="en-US" sz="4400" dirty="0" smtClean="0"/>
              <a:t>Anterior &amp; Lateral Leads. She is candidate for Thrombolytic Therapy.</a:t>
            </a:r>
          </a:p>
          <a:p>
            <a:pPr>
              <a:lnSpc>
                <a:spcPct val="150000"/>
              </a:lnSpc>
            </a:pPr>
            <a:r>
              <a:rPr lang="en-US" sz="4400" dirty="0" smtClean="0"/>
              <a:t>Which DAPT regimen do you recommend for her?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54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#3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Prasugrel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Clopidogrel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Ticagrelor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all of the above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4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55" y="176645"/>
            <a:ext cx="7135417" cy="6476764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3907962"/>
            <a:ext cx="11804073" cy="70898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7035" y="3907961"/>
            <a:ext cx="11804073" cy="70898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0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#5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/>
              <a:t>A 65 y/o Lady with a history of ACS undergone PCI 3 weeks ago, being treated with ASA + </a:t>
            </a:r>
            <a:r>
              <a:rPr lang="en-US" sz="4400" dirty="0" err="1" smtClean="0"/>
              <a:t>Ticagrelor</a:t>
            </a:r>
            <a:r>
              <a:rPr lang="en-US" sz="4400" dirty="0" smtClean="0"/>
              <a:t> + Statin, presented with Dyspnea for the last 2 weeks. She had no Lung disease, and has EF:50% in Echocardiography.</a:t>
            </a:r>
          </a:p>
          <a:p>
            <a:pPr>
              <a:lnSpc>
                <a:spcPct val="150000"/>
              </a:lnSpc>
            </a:pPr>
            <a:r>
              <a:rPr lang="en-US" sz="4400" dirty="0" smtClean="0"/>
              <a:t>What Change do you recommend?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0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dirty="0" smtClean="0"/>
              <a:t>1. D/C </a:t>
            </a:r>
            <a:r>
              <a:rPr lang="en-US" sz="4000" dirty="0" err="1" smtClean="0"/>
              <a:t>Ticagrelor</a:t>
            </a:r>
            <a:r>
              <a:rPr lang="en-US" sz="4000" dirty="0" smtClean="0"/>
              <a:t> &gt;&gt; </a:t>
            </a:r>
            <a:r>
              <a:rPr lang="en-US" sz="4000" dirty="0" err="1" smtClean="0"/>
              <a:t>Clopidogrel</a:t>
            </a:r>
            <a:r>
              <a:rPr lang="en-US" sz="4000" dirty="0" smtClean="0"/>
              <a:t> 75</a:t>
            </a:r>
            <a:r>
              <a:rPr lang="en-US" sz="3200" dirty="0" smtClean="0"/>
              <a:t>mg </a:t>
            </a:r>
            <a:r>
              <a:rPr lang="en-US" sz="4000" dirty="0" smtClean="0"/>
              <a:t>MD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 smtClean="0"/>
              <a:t>2. D/C </a:t>
            </a:r>
            <a:r>
              <a:rPr lang="en-US" sz="4000" dirty="0" err="1" smtClean="0"/>
              <a:t>Ticagrelor</a:t>
            </a:r>
            <a:r>
              <a:rPr lang="en-US" sz="4000" dirty="0" smtClean="0"/>
              <a:t> &gt;&gt; </a:t>
            </a:r>
            <a:r>
              <a:rPr lang="en-US" sz="4000" dirty="0" err="1" smtClean="0"/>
              <a:t>Prasugrel</a:t>
            </a:r>
            <a:r>
              <a:rPr lang="en-US" sz="4000" dirty="0" smtClean="0"/>
              <a:t> </a:t>
            </a:r>
            <a:r>
              <a:rPr lang="en-US" sz="4000" dirty="0"/>
              <a:t>1</a:t>
            </a:r>
            <a:r>
              <a:rPr lang="en-US" sz="4000" dirty="0" smtClean="0"/>
              <a:t>0</a:t>
            </a:r>
            <a:r>
              <a:rPr lang="en-US" sz="3200" dirty="0" smtClean="0"/>
              <a:t>mg </a:t>
            </a:r>
            <a:r>
              <a:rPr lang="en-US" sz="4000" dirty="0" smtClean="0"/>
              <a:t>MD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 smtClean="0"/>
              <a:t>3. D/C </a:t>
            </a:r>
            <a:r>
              <a:rPr lang="en-US" sz="4000" dirty="0" err="1" smtClean="0"/>
              <a:t>Ticagrelor</a:t>
            </a:r>
            <a:r>
              <a:rPr lang="en-US" sz="4000" dirty="0" smtClean="0"/>
              <a:t> &gt;&gt; </a:t>
            </a:r>
            <a:r>
              <a:rPr lang="en-US" sz="4000" dirty="0" err="1" smtClean="0"/>
              <a:t>Clopidogrel</a:t>
            </a:r>
            <a:r>
              <a:rPr lang="en-US" sz="3200" dirty="0" smtClean="0"/>
              <a:t> </a:t>
            </a:r>
            <a:r>
              <a:rPr lang="en-US" sz="4000" dirty="0" smtClean="0"/>
              <a:t>600</a:t>
            </a:r>
            <a:r>
              <a:rPr lang="en-US" sz="3200" dirty="0" smtClean="0"/>
              <a:t>mg</a:t>
            </a:r>
            <a:r>
              <a:rPr lang="en-US" sz="2400" dirty="0" smtClean="0"/>
              <a:t> </a:t>
            </a:r>
            <a:r>
              <a:rPr lang="en-US" sz="4000" dirty="0" smtClean="0"/>
              <a:t>LD</a:t>
            </a:r>
            <a:r>
              <a:rPr lang="en-US" sz="3200" dirty="0" smtClean="0"/>
              <a:t> </a:t>
            </a:r>
            <a:r>
              <a:rPr lang="en-US" sz="4000" dirty="0" smtClean="0"/>
              <a:t>+</a:t>
            </a:r>
            <a:r>
              <a:rPr lang="en-US" sz="3200" dirty="0" smtClean="0"/>
              <a:t> </a:t>
            </a:r>
            <a:r>
              <a:rPr lang="en-US" sz="4000" dirty="0" smtClean="0"/>
              <a:t>75</a:t>
            </a:r>
            <a:r>
              <a:rPr lang="en-US" sz="3200" dirty="0" smtClean="0"/>
              <a:t>mg</a:t>
            </a:r>
            <a:r>
              <a:rPr lang="en-US" sz="2400" dirty="0" smtClean="0"/>
              <a:t> </a:t>
            </a:r>
            <a:r>
              <a:rPr lang="en-US" sz="4000" dirty="0" smtClean="0"/>
              <a:t>MD</a:t>
            </a:r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0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0" y="736311"/>
            <a:ext cx="11643867" cy="5560318"/>
          </a:xfrm>
        </p:spPr>
      </p:pic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5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65" y="330826"/>
            <a:ext cx="11700164" cy="6196348"/>
          </a:xfrm>
        </p:spPr>
      </p:pic>
    </p:spTree>
    <p:extLst>
      <p:ext uri="{BB962C8B-B14F-4D97-AF65-F5344CB8AC3E}">
        <p14:creationId xmlns:p14="http://schemas.microsoft.com/office/powerpoint/2010/main" val="135809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#6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/>
              <a:t>66 y/o Man with history of Exertional Chest Pain FC III in recent 3 months is spite of full medical treatment referred for coronary angiography. Angiography was done and CABG was recommended due to Left Main &amp; 3VD.</a:t>
            </a:r>
          </a:p>
          <a:p>
            <a:pPr>
              <a:lnSpc>
                <a:spcPct val="150000"/>
              </a:lnSpc>
            </a:pPr>
            <a:r>
              <a:rPr lang="en-US" sz="4400" dirty="0" smtClean="0"/>
              <a:t>Which antiplatelet regimen do you recommend?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8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80mg Daily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80mg Daily + </a:t>
            </a:r>
            <a:r>
              <a:rPr lang="en-US" sz="4400" dirty="0" err="1" smtClean="0"/>
              <a:t>Clopidogrel</a:t>
            </a:r>
            <a:r>
              <a:rPr lang="en-US" sz="4400" dirty="0" smtClean="0"/>
              <a:t> 75mg Daily for 3 months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80mg Daily + </a:t>
            </a:r>
            <a:r>
              <a:rPr lang="en-US" sz="4400" dirty="0" err="1" smtClean="0"/>
              <a:t>Clopidogrel</a:t>
            </a:r>
            <a:r>
              <a:rPr lang="en-US" sz="4400" dirty="0" smtClean="0"/>
              <a:t> 75mg Daily for 6 months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80mg Daily + </a:t>
            </a:r>
            <a:r>
              <a:rPr lang="en-US" sz="4400" dirty="0" err="1" smtClean="0"/>
              <a:t>Clopidogrel</a:t>
            </a:r>
            <a:r>
              <a:rPr lang="en-US" sz="4400" dirty="0" smtClean="0"/>
              <a:t> 75mg Daily for 12 months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6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84172" y="1253331"/>
            <a:ext cx="6409799" cy="4351338"/>
          </a:xfrm>
        </p:spPr>
      </p:pic>
    </p:spTree>
    <p:extLst>
      <p:ext uri="{BB962C8B-B14F-4D97-AF65-F5344CB8AC3E}">
        <p14:creationId xmlns:p14="http://schemas.microsoft.com/office/powerpoint/2010/main" val="18744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#7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/>
              <a:t>53 y/o Lady with history of SIHD undergoes PCI by BMS on Proximal of LAD.</a:t>
            </a:r>
          </a:p>
          <a:p>
            <a:pPr>
              <a:lnSpc>
                <a:spcPct val="150000"/>
              </a:lnSpc>
            </a:pPr>
            <a:r>
              <a:rPr lang="en-US" sz="4400" dirty="0" smtClean="0"/>
              <a:t>Which DAPT regimen do you recommend?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0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80</a:t>
            </a:r>
            <a:r>
              <a:rPr lang="en-US" sz="3100" dirty="0" smtClean="0"/>
              <a:t>mg</a:t>
            </a:r>
            <a:r>
              <a:rPr lang="en-US" sz="4400" dirty="0" smtClean="0"/>
              <a:t> Daily + </a:t>
            </a:r>
            <a:r>
              <a:rPr lang="en-US" sz="4400" dirty="0" err="1" smtClean="0"/>
              <a:t>Clopidogrel</a:t>
            </a:r>
            <a:r>
              <a:rPr lang="en-US" sz="4400" dirty="0" smtClean="0"/>
              <a:t> 75</a:t>
            </a:r>
            <a:r>
              <a:rPr lang="en-US" sz="3300" dirty="0" smtClean="0"/>
              <a:t>mg</a:t>
            </a:r>
            <a:r>
              <a:rPr lang="en-US" sz="4400" dirty="0" smtClean="0"/>
              <a:t> Daily for 1 month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80</a:t>
            </a:r>
            <a:r>
              <a:rPr lang="en-US" sz="3300" dirty="0" smtClean="0"/>
              <a:t>mg</a:t>
            </a:r>
            <a:r>
              <a:rPr lang="en-US" sz="4400" dirty="0" smtClean="0"/>
              <a:t> Daily + </a:t>
            </a:r>
            <a:r>
              <a:rPr lang="en-US" sz="4400" dirty="0" err="1" smtClean="0"/>
              <a:t>Clopidogrel</a:t>
            </a:r>
            <a:r>
              <a:rPr lang="en-US" sz="4400" dirty="0" smtClean="0"/>
              <a:t> 75</a:t>
            </a:r>
            <a:r>
              <a:rPr lang="en-US" sz="3300" dirty="0" smtClean="0"/>
              <a:t>mg</a:t>
            </a:r>
            <a:r>
              <a:rPr lang="en-US" sz="4400" dirty="0" smtClean="0"/>
              <a:t> Daily for 3 months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80mg Daily + </a:t>
            </a:r>
            <a:r>
              <a:rPr lang="en-US" sz="4400" dirty="0" err="1" smtClean="0"/>
              <a:t>Clopidogrel</a:t>
            </a:r>
            <a:r>
              <a:rPr lang="en-US" sz="4400" dirty="0" smtClean="0"/>
              <a:t> 75</a:t>
            </a:r>
            <a:r>
              <a:rPr lang="en-US" sz="3800" dirty="0" smtClean="0"/>
              <a:t>mg</a:t>
            </a:r>
            <a:r>
              <a:rPr lang="en-US" sz="4400" dirty="0" smtClean="0"/>
              <a:t> Daily for 6 months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80</a:t>
            </a:r>
            <a:r>
              <a:rPr lang="en-US" sz="3300" dirty="0" smtClean="0"/>
              <a:t>mg</a:t>
            </a:r>
            <a:r>
              <a:rPr lang="en-US" sz="4400" dirty="0" smtClean="0"/>
              <a:t> Daily + </a:t>
            </a:r>
            <a:r>
              <a:rPr lang="en-US" sz="4400" dirty="0" err="1" smtClean="0"/>
              <a:t>Clopidogre</a:t>
            </a:r>
            <a:r>
              <a:rPr lang="en-US" sz="4400" dirty="0" err="1" smtClean="0"/>
              <a:t>l</a:t>
            </a:r>
            <a:r>
              <a:rPr lang="en-US" sz="4400" dirty="0" smtClean="0"/>
              <a:t> 75mg Daily for 12 months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3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162" y="222357"/>
            <a:ext cx="3741820" cy="6413285"/>
          </a:xfrm>
        </p:spPr>
      </p:pic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75" y="563646"/>
            <a:ext cx="11763333" cy="358724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7035" y="563646"/>
            <a:ext cx="11804073" cy="358724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7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#8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/>
              <a:t>68 y/o Man with SIHD undergone PCI by </a:t>
            </a:r>
            <a:r>
              <a:rPr lang="en-US" sz="4400" dirty="0" err="1" smtClean="0"/>
              <a:t>Bioabsorbable</a:t>
            </a:r>
            <a:r>
              <a:rPr lang="en-US" sz="4400" dirty="0" smtClean="0"/>
              <a:t> Stent.</a:t>
            </a:r>
          </a:p>
          <a:p>
            <a:pPr>
              <a:lnSpc>
                <a:spcPct val="150000"/>
              </a:lnSpc>
            </a:pPr>
            <a:r>
              <a:rPr lang="en-US" sz="4400" dirty="0" smtClean="0"/>
              <a:t>How long DAPT duration do you consider for him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4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#8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1 month</a:t>
            </a:r>
          </a:p>
          <a:p>
            <a:pPr marL="742950" indent="-7429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4400" dirty="0"/>
              <a:t>3</a:t>
            </a:r>
            <a:r>
              <a:rPr lang="en-US" sz="4400" dirty="0" smtClean="0"/>
              <a:t> month</a:t>
            </a:r>
          </a:p>
          <a:p>
            <a:pPr marL="742950" indent="-7429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4400" dirty="0"/>
              <a:t>6</a:t>
            </a:r>
            <a:r>
              <a:rPr lang="en-US" sz="4400" dirty="0" smtClean="0"/>
              <a:t> month</a:t>
            </a:r>
          </a:p>
          <a:p>
            <a:pPr marL="742950" indent="-7429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4400" dirty="0" smtClean="0"/>
              <a:t>12 month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9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162" y="222357"/>
            <a:ext cx="3741820" cy="641328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31" y="2707105"/>
            <a:ext cx="11782037" cy="22915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7035" y="2707104"/>
            <a:ext cx="11804073" cy="229151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2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#9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/>
              <a:t>80 y/o Man with ACS undergone PCI on LAD &amp; LCX. </a:t>
            </a:r>
            <a:r>
              <a:rPr lang="en-US" sz="4400" dirty="0" err="1" smtClean="0"/>
              <a:t>Hb</a:t>
            </a:r>
            <a:r>
              <a:rPr lang="en-US" sz="4400" dirty="0" smtClean="0"/>
              <a:t> level is about 9 mg/</a:t>
            </a:r>
            <a:r>
              <a:rPr lang="en-US" sz="4400" dirty="0" err="1" smtClean="0"/>
              <a:t>dL</a:t>
            </a:r>
            <a:r>
              <a:rPr lang="en-US" sz="4400" dirty="0" smtClean="0"/>
              <a:t>. GFR = 25 ml/min. </a:t>
            </a:r>
            <a:r>
              <a:rPr lang="en-US" sz="4400" dirty="0" smtClean="0"/>
              <a:t>He has a history of GI bleeding 3 years ago.</a:t>
            </a:r>
          </a:p>
          <a:p>
            <a:pPr>
              <a:lnSpc>
                <a:spcPct val="150000"/>
              </a:lnSpc>
            </a:pPr>
            <a:r>
              <a:rPr lang="en-US" sz="4400" dirty="0" smtClean="0"/>
              <a:t>Which duration of DAPT do you recommend?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1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1 month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3 months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6 months</a:t>
            </a: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12 months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2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81" y="748874"/>
            <a:ext cx="11782028" cy="5360252"/>
          </a:xfrm>
        </p:spPr>
      </p:pic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2875547"/>
            <a:ext cx="11804073" cy="92934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7035" y="2875547"/>
            <a:ext cx="11804073" cy="92934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2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r>
              <a:rPr lang="en-US" sz="2800" dirty="0" smtClean="0"/>
              <a:t>Case #10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/>
              <a:t>65 y/o Man presented with ACS. He has a history of PCI 3 years ago which lead to Stevens Johnson Syndrome because of over-sensitivity reaction to Contrast Media so patient refused Coronary Angiography and medical treatment was recommended for him.</a:t>
            </a:r>
          </a:p>
          <a:p>
            <a:pPr>
              <a:lnSpc>
                <a:spcPct val="150000"/>
              </a:lnSpc>
            </a:pPr>
            <a:r>
              <a:rPr lang="en-US" sz="4400" dirty="0" smtClean="0"/>
              <a:t>Which DAPT regimen is not recommended?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7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Clopidogrel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Prasugrel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Ticagrelor</a:t>
            </a:r>
            <a:endParaRPr lang="en-US" sz="4400" dirty="0" smtClean="0"/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4400" dirty="0" smtClean="0"/>
              <a:t>ASA + </a:t>
            </a:r>
            <a:r>
              <a:rPr lang="en-US" sz="4400" dirty="0" err="1" smtClean="0"/>
              <a:t>Ticlopidin</a:t>
            </a: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23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483131"/>
            <a:ext cx="11804073" cy="586248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1528012"/>
            <a:ext cx="11804073" cy="9804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7036" y="1528012"/>
            <a:ext cx="11804073" cy="98045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5651351"/>
            <a:ext cx="11804073" cy="44941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87036" y="5651351"/>
            <a:ext cx="11804073" cy="44941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9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673" y="1122218"/>
            <a:ext cx="10983191" cy="53928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4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87036" y="17664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717</Words>
  <Application>Microsoft Office PowerPoint</Application>
  <PresentationFormat>Widescreen</PresentationFormat>
  <Paragraphs>85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Wingdings</vt:lpstr>
      <vt:lpstr>Office Theme</vt:lpstr>
      <vt:lpstr>Highlights from Recent Guidelines on DAPT</vt:lpstr>
      <vt:lpstr>PowerPoint Presentation</vt:lpstr>
      <vt:lpstr>PowerPoint Presentation</vt:lpstr>
      <vt:lpstr>Case #1</vt:lpstr>
      <vt:lpstr>Case #2</vt:lpstr>
      <vt:lpstr>PowerPoint Presentation</vt:lpstr>
      <vt:lpstr>Case #2</vt:lpstr>
      <vt:lpstr>Case #2</vt:lpstr>
      <vt:lpstr>PowerPoint Presentation</vt:lpstr>
      <vt:lpstr>Case #3</vt:lpstr>
      <vt:lpstr>Case #3</vt:lpstr>
      <vt:lpstr>PowerPoint Presentation</vt:lpstr>
      <vt:lpstr>Case #4</vt:lpstr>
      <vt:lpstr>Case #3</vt:lpstr>
      <vt:lpstr>PowerPoint Presentation</vt:lpstr>
      <vt:lpstr>Case #5</vt:lpstr>
      <vt:lpstr>PowerPoint Presentation</vt:lpstr>
      <vt:lpstr>PowerPoint Presentation</vt:lpstr>
      <vt:lpstr>PowerPoint Presentation</vt:lpstr>
      <vt:lpstr>Case #6</vt:lpstr>
      <vt:lpstr>PowerPoint Presentation</vt:lpstr>
      <vt:lpstr>PowerPoint Presentation</vt:lpstr>
      <vt:lpstr>Case #7</vt:lpstr>
      <vt:lpstr>PowerPoint Presentation</vt:lpstr>
      <vt:lpstr>PowerPoint Presentation</vt:lpstr>
      <vt:lpstr>Case #8</vt:lpstr>
      <vt:lpstr>Case #8 </vt:lpstr>
      <vt:lpstr>PowerPoint Presentation</vt:lpstr>
      <vt:lpstr>Case #9</vt:lpstr>
      <vt:lpstr>PowerPoint Presentation</vt:lpstr>
      <vt:lpstr>PowerPoint Presentation</vt:lpstr>
      <vt:lpstr>Case #10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Highlights from Recent Guidelines in DAPT</dc:title>
  <dc:creator>Mahdiyar</dc:creator>
  <cp:lastModifiedBy>Mahdiyar</cp:lastModifiedBy>
  <cp:revision>52</cp:revision>
  <dcterms:created xsi:type="dcterms:W3CDTF">2018-08-07T15:35:02Z</dcterms:created>
  <dcterms:modified xsi:type="dcterms:W3CDTF">2018-08-07T18:15:25Z</dcterms:modified>
</cp:coreProperties>
</file>