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6858000" type="screen4x3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5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 <Relationship Id="rId13" Type="http://schemas.openxmlformats.org/officeDocument/2006/relationships/slide" Target="slides/slide11.xml"/>
 <Relationship Id="rId14" Type="http://schemas.openxmlformats.org/officeDocument/2006/relationships/slide" Target="slides/slide12.xml"/>
 <Relationship Id="rId15" Type="http://schemas.openxmlformats.org/officeDocument/2006/relationships/slide" Target="slides/slide1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eurointervention-ppt-bg1.png"/>
 <Relationship Id="rId3" Type="http://schemas.openxmlformats.org/officeDocument/2006/relationships/image" Target="../media/Zocca_Paolo_PortraitBA_fmt2.jpeg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eurointervention-ppt-bg3.png"/>
 <Relationship Id="rId3" Type="http://schemas.openxmlformats.org/officeDocument/2006/relationships/image" Target="../media/01_ZoccaEEP08_fmt4.png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eurointervention-ppt-bg5.png"/>
 <Relationship Id="rId3" Type="http://schemas.openxmlformats.org/officeDocument/2006/relationships/image" Target="../media/01tabZocca_fmt6.png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eurointervention-ppt-bg7.png"/>
 <Relationship Id="rId3" Type="http://schemas.openxmlformats.org/officeDocument/2006/relationships/image" Target="../media/02_ZoccaEEP08_fmt8.png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eurointervention-ppt-bg9.png"/>
 <Relationship Id="rId3" Type="http://schemas.openxmlformats.org/officeDocument/2006/relationships/image" Target="../media/02tabZocca_fmt10.png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eurointervention-ppt-bg11.png"/>
 <Relationship Id="rId3" Type="http://schemas.openxmlformats.org/officeDocument/2006/relationships/image" Target="../media/03_ZoccaEEP08_fmt12.png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eurointervention-ppt-bg13.png"/>
 <Relationship Id="rId3" Type="http://schemas.openxmlformats.org/officeDocument/2006/relationships/image" Target="../media/03tabZocca_fmt14.png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eurointervention-ppt-bg15.png"/>
 <Relationship Id="rId3" Type="http://schemas.openxmlformats.org/officeDocument/2006/relationships/image" Target="../media/04tabZocca_fmt16.png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eurointervention-ppt-bg17.png"/>
 <Relationship Id="rId3" Type="http://schemas.openxmlformats.org/officeDocument/2006/relationships/image" Target="../media/33218.png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eurointervention-ppt-bg19.png"/>
 <Relationship Id="rId3" Type="http://schemas.openxmlformats.org/officeDocument/2006/relationships/image" Target="../media/OL01tabZocca_fmt20.png"/>
</Relationships>

</file>

<file path=ppt/slides/_rels/slide1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eurointervention-ppt-bg21.png"/>
 <Relationship Id="rId3" Type="http://schemas.openxmlformats.org/officeDocument/2006/relationships/image" Target="../media/OL02tabZocca_fmt22.png"/>
</Relationships>

</file>

<file path=ppt/slides/_rels/slide1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eurointervention-ppt-bg23.png"/>
 <Relationship Id="rId3" Type="http://schemas.openxmlformats.org/officeDocument/2006/relationships/image" Target="../media/OL03tabZocca_fmt24.png"/>
</Relationships>

</file>

<file path=ppt/slides/_rels/slide1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 <Relationship Id="rId2" Type="http://schemas.openxmlformats.org/officeDocument/2006/relationships/image" Target="../media/eurointervention-ppt-bg25.png"/>
 <Relationship Id="rId3" Type="http://schemas.openxmlformats.org/officeDocument/2006/relationships/image" Target="../media/OL04tabZocca_fmt26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Clopidogrel or ticagrelor in acute coronary syndrome patients treated with newer-generation drug-eluting stents: CHANGE DAPT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2863292" y="952500"/>
            <a:ext cx="3419475" cy="4286250"/>
          </a:xfrm>
          <a:prstGeom prst="rect">
            <a:avLst/>
          </a:prstGeom>
        </p:spPr>
      </p:pic>
      <p:sp>
        <p:nvSpPr>
          <p:cNvPr id="3" name=""/>
          <p:cNvSpPr txBox="1"/>
          <p:nvPr/>
        </p:nvSpPr>
        <p:spPr>
          <a:xfrm rot="0">
            <a:off x="2863292" y="476250"/>
            <a:ext cx="3417416" cy="285750"/>
          </a:xfrm>
          <a:prstGeom prst="rect"/>
        </p:spPr>
        <p:txBody>
          <a:bodyPr wrap="square" rtlCol="0" horzOverflow="overflow" vertOverflow="overflow" bIns="45720" lIns="91440" rIns="91440" tIns="45720" numCol="1">
            <a:spAutoFit/>
          </a:bodyPr>
          <a:lstStyle/>
          <a:p>
            <a:pPr algn="l" fontAlgn="base" marL="0" marR="0" indent="0" lvl="0"/>
          </a:p>
        </p:txBody>
      </p:sp>
      <p:sp>
        <p:nvSpPr>
          <p:cNvPr id="4" name=""/>
          <p:cNvSpPr txBox="1"/>
          <p:nvPr/>
        </p:nvSpPr>
        <p:spPr>
          <a:xfrm rot="-5400000">
            <a:off x="5810250" y="3429000"/>
            <a:ext cx="6286500" cy="190500"/>
          </a:xfrm>
          <a:prstGeom prst="rect"/>
        </p:spPr>
        <p:txBody>
          <a:bodyPr wrap="square" rtlCol="0" horzOverflow="overflow" vertOverflow="overflow" bIns="45720" lIns="91440" rIns="91440" tIns="45720" numCol="1">
            <a:spAutoFit/>
          </a:bodyPr>
          <a:lstStyle/>
          <a:p>
            <a:pPr algn="l" fontAlgn="base" marL="0" marR="0" indent="0" lvl="0"/>
            <a:r>
              <a:rPr b="false" i="false" strike="noStrike" sz="1000" u="none">
                <a:solidFill>
                  <a:srgbClr val="000000"/>
                </a:solidFill>
                <a:latin typeface="Arial"/>
              </a:rPr>
              <a:t><![CDATA[© 2017 EuroIntervention. All rights reserved.]]></a:t>
            </a:r>
          </a:p>
        </p:txBody>
      </p:sp>
      <p:sp>
        <p:nvSpPr>
          <p:cNvPr id="5" name=""/>
          <p:cNvSpPr txBox="1"/>
          <p:nvPr/>
        </p:nvSpPr>
        <p:spPr>
          <a:xfrm rot="0">
            <a:off x="285750" y="5524500"/>
            <a:ext cx="8572500" cy="1143000"/>
          </a:xfrm>
          <a:prstGeom prst="rect"/>
        </p:spPr>
        <p:txBody>
          <a:bodyPr wrap="square" rtlCol="0" horzOverflow="overflow" vertOverflow="overflow" bIns="45720" lIns="91440" rIns="91440" tIns="45720" numCol="1">
            <a:spAutoFit/>
          </a:bodyPr>
          <a:lstStyle/>
          <a:p>
            <a:pPr algn="l" fontAlgn="base" marL="0" marR="0" indent="0" lvl="0"/>
            <a:r>
              <a:rPr b="false" i="false" strike="noStrike" sz="1400" u="none">
                <a:solidFill>
                  <a:srgbClr val="000000"/>
                </a:solidFill>
                <a:latin typeface="Arial"/>
              </a:rPr>
              <a:t><![CDATA[EuroIntervention 2017;13-online publish-ahead-of-print August 2017
]]></a:t>
            </a:r>
            <a:r>
              <a:rPr b="true" i="false" strike="noStrike" sz="1400" u="none">
                <a:solidFill>
                  <a:srgbClr val="000000"/>
                </a:solidFill>
                <a:latin typeface="Arial"/>
              </a:rPr>
              <a:t><![CDATA[Clopidogrel or ticagrelor in acute coronary syndrome patients treated with newer-generation drug-eluting stents: CHANGE DAPT
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Clopidogrel or ticagrelor in acute coronary syndrome patients treated with newer-generation drug-eluting stents: CHANGE DAPT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1922126" y="952500"/>
            <a:ext cx="5295900" cy="4286250"/>
          </a:xfrm>
          <a:prstGeom prst="rect">
            <a:avLst/>
          </a:prstGeom>
        </p:spPr>
      </p:pic>
      <p:sp>
        <p:nvSpPr>
          <p:cNvPr id="3" name=""/>
          <p:cNvSpPr txBox="1"/>
          <p:nvPr/>
        </p:nvSpPr>
        <p:spPr>
          <a:xfrm rot="0">
            <a:off x="1922126" y="476250"/>
            <a:ext cx="5299748" cy="285750"/>
          </a:xfrm>
          <a:prstGeom prst="rect"/>
        </p:spPr>
        <p:txBody>
          <a:bodyPr wrap="square" rtlCol="0" horzOverflow="overflow" vertOverflow="overflow" bIns="45720" lIns="91440" rIns="91440" tIns="45720" numCol="1">
            <a:spAutoFit/>
          </a:bodyPr>
          <a:lstStyle/>
          <a:p>
            <a:pPr algn="l" fontAlgn="base" marL="0" marR="0" indent="0" lvl="0"/>
          </a:p>
        </p:txBody>
      </p:sp>
      <p:sp>
        <p:nvSpPr>
          <p:cNvPr id="4" name=""/>
          <p:cNvSpPr txBox="1"/>
          <p:nvPr/>
        </p:nvSpPr>
        <p:spPr>
          <a:xfrm rot="-5400000">
            <a:off x="5810250" y="3429000"/>
            <a:ext cx="6286500" cy="190500"/>
          </a:xfrm>
          <a:prstGeom prst="rect"/>
        </p:spPr>
        <p:txBody>
          <a:bodyPr wrap="square" rtlCol="0" horzOverflow="overflow" vertOverflow="overflow" bIns="45720" lIns="91440" rIns="91440" tIns="45720" numCol="1">
            <a:spAutoFit/>
          </a:bodyPr>
          <a:lstStyle/>
          <a:p>
            <a:pPr algn="l" fontAlgn="base" marL="0" marR="0" indent="0" lvl="0"/>
            <a:r>
              <a:rPr b="false" i="false" strike="noStrike" sz="1000" u="none">
                <a:solidFill>
                  <a:srgbClr val="000000"/>
                </a:solidFill>
                <a:latin typeface="Arial"/>
              </a:rPr>
              <a:t><![CDATA[© 2017 EuroIntervention. All rights reserved.]]></a:t>
            </a:r>
          </a:p>
        </p:txBody>
      </p:sp>
      <p:sp>
        <p:nvSpPr>
          <p:cNvPr id="5" name=""/>
          <p:cNvSpPr txBox="1"/>
          <p:nvPr/>
        </p:nvSpPr>
        <p:spPr>
          <a:xfrm rot="0">
            <a:off x="285750" y="5524500"/>
            <a:ext cx="8572500" cy="1143000"/>
          </a:xfrm>
          <a:prstGeom prst="rect"/>
        </p:spPr>
        <p:txBody>
          <a:bodyPr wrap="square" rtlCol="0" horzOverflow="overflow" vertOverflow="overflow" bIns="45720" lIns="91440" rIns="91440" tIns="45720" numCol="1">
            <a:spAutoFit/>
          </a:bodyPr>
          <a:lstStyle/>
          <a:p>
            <a:pPr algn="l" fontAlgn="base" marL="0" marR="0" indent="0" lvl="0"/>
            <a:r>
              <a:rPr b="false" i="false" strike="noStrike" sz="1400" u="none">
                <a:solidFill>
                  <a:srgbClr val="000000"/>
                </a:solidFill>
                <a:latin typeface="Arial"/>
              </a:rPr>
              <a:t><![CDATA[EuroIntervention 2017;13-online publish-ahead-of-print August 2017
]]></a:t>
            </a:r>
            <a:r>
              <a:rPr b="true" i="false" strike="noStrike" sz="1400" u="none">
                <a:solidFill>
                  <a:srgbClr val="000000"/>
                </a:solidFill>
                <a:latin typeface="Arial"/>
              </a:rPr>
              <a:t><![CDATA[Clopidogrel or ticagrelor in acute coronary syndrome patients treated with newer-generation drug-eluting stents: CHANGE DAPT
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Clopidogrel or ticagrelor in acute coronary syndrome patients treated with newer-generation drug-eluting stents: CHANGE DAPT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3044987" y="952500"/>
            <a:ext cx="3057525" cy="4286250"/>
          </a:xfrm>
          <a:prstGeom prst="rect">
            <a:avLst/>
          </a:prstGeom>
        </p:spPr>
      </p:pic>
      <p:sp>
        <p:nvSpPr>
          <p:cNvPr id="3" name=""/>
          <p:cNvSpPr txBox="1"/>
          <p:nvPr/>
        </p:nvSpPr>
        <p:spPr>
          <a:xfrm rot="0">
            <a:off x="3044987" y="476250"/>
            <a:ext cx="3054027" cy="285750"/>
          </a:xfrm>
          <a:prstGeom prst="rect"/>
        </p:spPr>
        <p:txBody>
          <a:bodyPr wrap="square" rtlCol="0" horzOverflow="overflow" vertOverflow="overflow" bIns="45720" lIns="91440" rIns="91440" tIns="45720" numCol="1">
            <a:spAutoFit/>
          </a:bodyPr>
          <a:lstStyle/>
          <a:p>
            <a:pPr algn="l" fontAlgn="base" marL="0" marR="0" indent="0" lvl="0"/>
          </a:p>
        </p:txBody>
      </p:sp>
      <p:sp>
        <p:nvSpPr>
          <p:cNvPr id="4" name=""/>
          <p:cNvSpPr txBox="1"/>
          <p:nvPr/>
        </p:nvSpPr>
        <p:spPr>
          <a:xfrm rot="-5400000">
            <a:off x="5810250" y="3429000"/>
            <a:ext cx="6286500" cy="190500"/>
          </a:xfrm>
          <a:prstGeom prst="rect"/>
        </p:spPr>
        <p:txBody>
          <a:bodyPr wrap="square" rtlCol="0" horzOverflow="overflow" vertOverflow="overflow" bIns="45720" lIns="91440" rIns="91440" tIns="45720" numCol="1">
            <a:spAutoFit/>
          </a:bodyPr>
          <a:lstStyle/>
          <a:p>
            <a:pPr algn="l" fontAlgn="base" marL="0" marR="0" indent="0" lvl="0"/>
            <a:r>
              <a:rPr b="false" i="false" strike="noStrike" sz="1000" u="none">
                <a:solidFill>
                  <a:srgbClr val="000000"/>
                </a:solidFill>
                <a:latin typeface="Arial"/>
              </a:rPr>
              <a:t><![CDATA[© 2017 EuroIntervention. All rights reserved.]]></a:t>
            </a:r>
          </a:p>
        </p:txBody>
      </p:sp>
      <p:sp>
        <p:nvSpPr>
          <p:cNvPr id="5" name=""/>
          <p:cNvSpPr txBox="1"/>
          <p:nvPr/>
        </p:nvSpPr>
        <p:spPr>
          <a:xfrm rot="0">
            <a:off x="285750" y="5524500"/>
            <a:ext cx="8572500" cy="1143000"/>
          </a:xfrm>
          <a:prstGeom prst="rect"/>
        </p:spPr>
        <p:txBody>
          <a:bodyPr wrap="square" rtlCol="0" horzOverflow="overflow" vertOverflow="overflow" bIns="45720" lIns="91440" rIns="91440" tIns="45720" numCol="1">
            <a:spAutoFit/>
          </a:bodyPr>
          <a:lstStyle/>
          <a:p>
            <a:pPr algn="l" fontAlgn="base" marL="0" marR="0" indent="0" lvl="0"/>
            <a:r>
              <a:rPr b="false" i="false" strike="noStrike" sz="1400" u="none">
                <a:solidFill>
                  <a:srgbClr val="000000"/>
                </a:solidFill>
                <a:latin typeface="Arial"/>
              </a:rPr>
              <a:t><![CDATA[EuroIntervention 2017;13-online publish-ahead-of-print August 2017
]]></a:t>
            </a:r>
            <a:r>
              <a:rPr b="true" i="false" strike="noStrike" sz="1400" u="none">
                <a:solidFill>
                  <a:srgbClr val="000000"/>
                </a:solidFill>
                <a:latin typeface="Arial"/>
              </a:rPr>
              <a:t><![CDATA[Clopidogrel or ticagrelor in acute coronary syndrome patients treated with newer-generation drug-eluting stents: CHANGE DAPT
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Clopidogrel or ticagrelor in acute coronary syndrome patients treated with newer-generation drug-eluting stents: CHANGE DAPT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1679933" y="952500"/>
            <a:ext cx="5781675" cy="4286250"/>
          </a:xfrm>
          <a:prstGeom prst="rect">
            <a:avLst/>
          </a:prstGeom>
        </p:spPr>
      </p:pic>
      <p:sp>
        <p:nvSpPr>
          <p:cNvPr id="3" name=""/>
          <p:cNvSpPr txBox="1"/>
          <p:nvPr/>
        </p:nvSpPr>
        <p:spPr>
          <a:xfrm rot="0">
            <a:off x="1679933" y="476250"/>
            <a:ext cx="5784133" cy="285750"/>
          </a:xfrm>
          <a:prstGeom prst="rect"/>
        </p:spPr>
        <p:txBody>
          <a:bodyPr wrap="square" rtlCol="0" horzOverflow="overflow" vertOverflow="overflow" bIns="45720" lIns="91440" rIns="91440" tIns="45720" numCol="1">
            <a:spAutoFit/>
          </a:bodyPr>
          <a:lstStyle/>
          <a:p>
            <a:pPr algn="l" fontAlgn="base" marL="0" marR="0" indent="0" lvl="0"/>
          </a:p>
        </p:txBody>
      </p:sp>
      <p:sp>
        <p:nvSpPr>
          <p:cNvPr id="4" name=""/>
          <p:cNvSpPr txBox="1"/>
          <p:nvPr/>
        </p:nvSpPr>
        <p:spPr>
          <a:xfrm rot="-5400000">
            <a:off x="5810250" y="3429000"/>
            <a:ext cx="6286500" cy="190500"/>
          </a:xfrm>
          <a:prstGeom prst="rect"/>
        </p:spPr>
        <p:txBody>
          <a:bodyPr wrap="square" rtlCol="0" horzOverflow="overflow" vertOverflow="overflow" bIns="45720" lIns="91440" rIns="91440" tIns="45720" numCol="1">
            <a:spAutoFit/>
          </a:bodyPr>
          <a:lstStyle/>
          <a:p>
            <a:pPr algn="l" fontAlgn="base" marL="0" marR="0" indent="0" lvl="0"/>
            <a:r>
              <a:rPr b="false" i="false" strike="noStrike" sz="1000" u="none">
                <a:solidFill>
                  <a:srgbClr val="000000"/>
                </a:solidFill>
                <a:latin typeface="Arial"/>
              </a:rPr>
              <a:t><![CDATA[© 2017 EuroIntervention. All rights reserved.]]></a:t>
            </a:r>
          </a:p>
        </p:txBody>
      </p:sp>
      <p:sp>
        <p:nvSpPr>
          <p:cNvPr id="5" name=""/>
          <p:cNvSpPr txBox="1"/>
          <p:nvPr/>
        </p:nvSpPr>
        <p:spPr>
          <a:xfrm rot="0">
            <a:off x="285750" y="5524500"/>
            <a:ext cx="8572500" cy="1143000"/>
          </a:xfrm>
          <a:prstGeom prst="rect"/>
        </p:spPr>
        <p:txBody>
          <a:bodyPr wrap="square" rtlCol="0" horzOverflow="overflow" vertOverflow="overflow" bIns="45720" lIns="91440" rIns="91440" tIns="45720" numCol="1">
            <a:spAutoFit/>
          </a:bodyPr>
          <a:lstStyle/>
          <a:p>
            <a:pPr algn="l" fontAlgn="base" marL="0" marR="0" indent="0" lvl="0"/>
            <a:r>
              <a:rPr b="false" i="false" strike="noStrike" sz="1400" u="none">
                <a:solidFill>
                  <a:srgbClr val="000000"/>
                </a:solidFill>
                <a:latin typeface="Arial"/>
              </a:rPr>
              <a:t><![CDATA[EuroIntervention 2017;13-online publish-ahead-of-print August 2017
]]></a:t>
            </a:r>
            <a:r>
              <a:rPr b="true" i="false" strike="noStrike" sz="1400" u="none">
                <a:solidFill>
                  <a:srgbClr val="000000"/>
                </a:solidFill>
                <a:latin typeface="Arial"/>
              </a:rPr>
              <a:t><![CDATA[Clopidogrel or ticagrelor in acute coronary syndrome patients treated with newer-generation drug-eluting stents: CHANGE DAPT
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Clopidogrel or ticagrelor in acute coronary syndrome patients treated with newer-generation drug-eluting stents: CHANGE DAPT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3428558" y="952500"/>
            <a:ext cx="2286000" cy="4286250"/>
          </a:xfrm>
          <a:prstGeom prst="rect">
            <a:avLst/>
          </a:prstGeom>
        </p:spPr>
      </p:pic>
      <p:sp>
        <p:nvSpPr>
          <p:cNvPr id="3" name=""/>
          <p:cNvSpPr txBox="1"/>
          <p:nvPr/>
        </p:nvSpPr>
        <p:spPr>
          <a:xfrm rot="0">
            <a:off x="3428558" y="476250"/>
            <a:ext cx="2286885" cy="285750"/>
          </a:xfrm>
          <a:prstGeom prst="rect"/>
        </p:spPr>
        <p:txBody>
          <a:bodyPr wrap="square" rtlCol="0" horzOverflow="overflow" vertOverflow="overflow" bIns="45720" lIns="91440" rIns="91440" tIns="45720" numCol="1">
            <a:spAutoFit/>
          </a:bodyPr>
          <a:lstStyle/>
          <a:p>
            <a:pPr algn="l" fontAlgn="base" marL="0" marR="0" indent="0" lvl="0"/>
          </a:p>
        </p:txBody>
      </p:sp>
      <p:sp>
        <p:nvSpPr>
          <p:cNvPr id="4" name=""/>
          <p:cNvSpPr txBox="1"/>
          <p:nvPr/>
        </p:nvSpPr>
        <p:spPr>
          <a:xfrm rot="-5400000">
            <a:off x="5810250" y="3429000"/>
            <a:ext cx="6286500" cy="190500"/>
          </a:xfrm>
          <a:prstGeom prst="rect"/>
        </p:spPr>
        <p:txBody>
          <a:bodyPr wrap="square" rtlCol="0" horzOverflow="overflow" vertOverflow="overflow" bIns="45720" lIns="91440" rIns="91440" tIns="45720" numCol="1">
            <a:spAutoFit/>
          </a:bodyPr>
          <a:lstStyle/>
          <a:p>
            <a:pPr algn="l" fontAlgn="base" marL="0" marR="0" indent="0" lvl="0"/>
            <a:r>
              <a:rPr b="false" i="false" strike="noStrike" sz="1000" u="none">
                <a:solidFill>
                  <a:srgbClr val="000000"/>
                </a:solidFill>
                <a:latin typeface="Arial"/>
              </a:rPr>
              <a:t><![CDATA[© 2017 EuroIntervention. All rights reserved.]]></a:t>
            </a:r>
          </a:p>
        </p:txBody>
      </p:sp>
      <p:sp>
        <p:nvSpPr>
          <p:cNvPr id="5" name=""/>
          <p:cNvSpPr txBox="1"/>
          <p:nvPr/>
        </p:nvSpPr>
        <p:spPr>
          <a:xfrm rot="0">
            <a:off x="285750" y="5524500"/>
            <a:ext cx="8572500" cy="1143000"/>
          </a:xfrm>
          <a:prstGeom prst="rect"/>
        </p:spPr>
        <p:txBody>
          <a:bodyPr wrap="square" rtlCol="0" horzOverflow="overflow" vertOverflow="overflow" bIns="45720" lIns="91440" rIns="91440" tIns="45720" numCol="1">
            <a:spAutoFit/>
          </a:bodyPr>
          <a:lstStyle/>
          <a:p>
            <a:pPr algn="l" fontAlgn="base" marL="0" marR="0" indent="0" lvl="0"/>
            <a:r>
              <a:rPr b="false" i="false" strike="noStrike" sz="1400" u="none">
                <a:solidFill>
                  <a:srgbClr val="000000"/>
                </a:solidFill>
                <a:latin typeface="Arial"/>
              </a:rPr>
              <a:t><![CDATA[EuroIntervention 2017;13-online publish-ahead-of-print August 2017
]]></a:t>
            </a:r>
            <a:r>
              <a:rPr b="true" i="false" strike="noStrike" sz="1400" u="none">
                <a:solidFill>
                  <a:srgbClr val="000000"/>
                </a:solidFill>
                <a:latin typeface="Arial"/>
              </a:rPr>
              <a:t><![CDATA[Clopidogrel or ticagrelor in acute coronary syndrome patients treated with newer-generation drug-eluting stents: CHANGE DAPT
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Clopidogrel or ticagrelor in acute coronary syndrome patients treated with newer-generation drug-eluting stents: CHANGE DAPT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1825290" y="952500"/>
            <a:ext cx="5495925" cy="4286250"/>
          </a:xfrm>
          <a:prstGeom prst="rect">
            <a:avLst/>
          </a:prstGeom>
        </p:spPr>
      </p:pic>
      <p:sp>
        <p:nvSpPr>
          <p:cNvPr id="3" name=""/>
          <p:cNvSpPr txBox="1"/>
          <p:nvPr/>
        </p:nvSpPr>
        <p:spPr>
          <a:xfrm rot="0">
            <a:off x="1825290" y="476250"/>
            <a:ext cx="5493420" cy="285750"/>
          </a:xfrm>
          <a:prstGeom prst="rect"/>
        </p:spPr>
        <p:txBody>
          <a:bodyPr wrap="square" rtlCol="0" horzOverflow="overflow" vertOverflow="overflow" bIns="45720" lIns="91440" rIns="91440" tIns="45720" numCol="1">
            <a:spAutoFit/>
          </a:bodyPr>
          <a:lstStyle/>
          <a:p>
            <a:pPr algn="l" fontAlgn="base" marL="0" marR="0" indent="0" lvl="0"/>
          </a:p>
        </p:txBody>
      </p:sp>
      <p:sp>
        <p:nvSpPr>
          <p:cNvPr id="4" name=""/>
          <p:cNvSpPr txBox="1"/>
          <p:nvPr/>
        </p:nvSpPr>
        <p:spPr>
          <a:xfrm rot="-5400000">
            <a:off x="5810250" y="3429000"/>
            <a:ext cx="6286500" cy="190500"/>
          </a:xfrm>
          <a:prstGeom prst="rect"/>
        </p:spPr>
        <p:txBody>
          <a:bodyPr wrap="square" rtlCol="0" horzOverflow="overflow" vertOverflow="overflow" bIns="45720" lIns="91440" rIns="91440" tIns="45720" numCol="1">
            <a:spAutoFit/>
          </a:bodyPr>
          <a:lstStyle/>
          <a:p>
            <a:pPr algn="l" fontAlgn="base" marL="0" marR="0" indent="0" lvl="0"/>
            <a:r>
              <a:rPr b="false" i="false" strike="noStrike" sz="1000" u="none">
                <a:solidFill>
                  <a:srgbClr val="000000"/>
                </a:solidFill>
                <a:latin typeface="Arial"/>
              </a:rPr>
              <a:t><![CDATA[© 2017 EuroIntervention. All rights reserved.]]></a:t>
            </a:r>
          </a:p>
        </p:txBody>
      </p:sp>
      <p:sp>
        <p:nvSpPr>
          <p:cNvPr id="5" name=""/>
          <p:cNvSpPr txBox="1"/>
          <p:nvPr/>
        </p:nvSpPr>
        <p:spPr>
          <a:xfrm rot="0">
            <a:off x="285750" y="5524500"/>
            <a:ext cx="8572500" cy="1143000"/>
          </a:xfrm>
          <a:prstGeom prst="rect"/>
        </p:spPr>
        <p:txBody>
          <a:bodyPr wrap="square" rtlCol="0" horzOverflow="overflow" vertOverflow="overflow" bIns="45720" lIns="91440" rIns="91440" tIns="45720" numCol="1">
            <a:spAutoFit/>
          </a:bodyPr>
          <a:lstStyle/>
          <a:p>
            <a:pPr algn="l" fontAlgn="base" marL="0" marR="0" indent="0" lvl="0"/>
            <a:r>
              <a:rPr b="false" i="false" strike="noStrike" sz="1400" u="none">
                <a:solidFill>
                  <a:srgbClr val="000000"/>
                </a:solidFill>
                <a:latin typeface="Arial"/>
              </a:rPr>
              <a:t><![CDATA[EuroIntervention 2017;13-online publish-ahead-of-print August 2017
]]></a:t>
            </a:r>
            <a:r>
              <a:rPr b="true" i="false" strike="noStrike" sz="1400" u="none">
                <a:solidFill>
                  <a:srgbClr val="000000"/>
                </a:solidFill>
                <a:latin typeface="Arial"/>
              </a:rPr>
              <a:t><![CDATA[Clopidogrel or ticagrelor in acute coronary syndrome patients treated with newer-generation drug-eluting stents: CHANGE DAPT
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Clopidogrel or ticagrelor in acute coronary syndrome patients treated with newer-generation drug-eluting stents: CHANGE DAPT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1495674" y="952500"/>
            <a:ext cx="6153150" cy="4286250"/>
          </a:xfrm>
          <a:prstGeom prst="rect">
            <a:avLst/>
          </a:prstGeom>
        </p:spPr>
      </p:pic>
      <p:sp>
        <p:nvSpPr>
          <p:cNvPr id="3" name=""/>
          <p:cNvSpPr txBox="1"/>
          <p:nvPr/>
        </p:nvSpPr>
        <p:spPr>
          <a:xfrm rot="0">
            <a:off x="1495674" y="476250"/>
            <a:ext cx="6152653" cy="285750"/>
          </a:xfrm>
          <a:prstGeom prst="rect"/>
        </p:spPr>
        <p:txBody>
          <a:bodyPr wrap="square" rtlCol="0" horzOverflow="overflow" vertOverflow="overflow" bIns="45720" lIns="91440" rIns="91440" tIns="45720" numCol="1">
            <a:spAutoFit/>
          </a:bodyPr>
          <a:lstStyle/>
          <a:p>
            <a:pPr algn="l" fontAlgn="base" marL="0" marR="0" indent="0" lvl="0"/>
          </a:p>
        </p:txBody>
      </p:sp>
      <p:sp>
        <p:nvSpPr>
          <p:cNvPr id="4" name=""/>
          <p:cNvSpPr txBox="1"/>
          <p:nvPr/>
        </p:nvSpPr>
        <p:spPr>
          <a:xfrm rot="-5400000">
            <a:off x="5810250" y="3429000"/>
            <a:ext cx="6286500" cy="190500"/>
          </a:xfrm>
          <a:prstGeom prst="rect"/>
        </p:spPr>
        <p:txBody>
          <a:bodyPr wrap="square" rtlCol="0" horzOverflow="overflow" vertOverflow="overflow" bIns="45720" lIns="91440" rIns="91440" tIns="45720" numCol="1">
            <a:spAutoFit/>
          </a:bodyPr>
          <a:lstStyle/>
          <a:p>
            <a:pPr algn="l" fontAlgn="base" marL="0" marR="0" indent="0" lvl="0"/>
            <a:r>
              <a:rPr b="false" i="false" strike="noStrike" sz="1000" u="none">
                <a:solidFill>
                  <a:srgbClr val="000000"/>
                </a:solidFill>
                <a:latin typeface="Arial"/>
              </a:rPr>
              <a:t><![CDATA[© 2017 EuroIntervention. All rights reserved.]]></a:t>
            </a:r>
          </a:p>
        </p:txBody>
      </p:sp>
      <p:sp>
        <p:nvSpPr>
          <p:cNvPr id="5" name=""/>
          <p:cNvSpPr txBox="1"/>
          <p:nvPr/>
        </p:nvSpPr>
        <p:spPr>
          <a:xfrm rot="0">
            <a:off x="285750" y="5524500"/>
            <a:ext cx="8572500" cy="1143000"/>
          </a:xfrm>
          <a:prstGeom prst="rect"/>
        </p:spPr>
        <p:txBody>
          <a:bodyPr wrap="square" rtlCol="0" horzOverflow="overflow" vertOverflow="overflow" bIns="45720" lIns="91440" rIns="91440" tIns="45720" numCol="1">
            <a:spAutoFit/>
          </a:bodyPr>
          <a:lstStyle/>
          <a:p>
            <a:pPr algn="l" fontAlgn="base" marL="0" marR="0" indent="0" lvl="0"/>
            <a:r>
              <a:rPr b="false" i="false" strike="noStrike" sz="1400" u="none">
                <a:solidFill>
                  <a:srgbClr val="000000"/>
                </a:solidFill>
                <a:latin typeface="Arial"/>
              </a:rPr>
              <a:t><![CDATA[EuroIntervention 2017;13-online publish-ahead-of-print August 2017
]]></a:t>
            </a:r>
            <a:r>
              <a:rPr b="true" i="false" strike="noStrike" sz="1400" u="none">
                <a:solidFill>
                  <a:srgbClr val="000000"/>
                </a:solidFill>
                <a:latin typeface="Arial"/>
              </a:rPr>
              <a:t><![CDATA[Clopidogrel or ticagrelor in acute coronary syndrome patients treated with newer-generation drug-eluting stents: CHANGE DAPT
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Clopidogrel or ticagrelor in acute coronary syndrome patients treated with newer-generation drug-eluting stents: CHANGE DAPT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1254125" y="952500"/>
            <a:ext cx="6638925" cy="4286250"/>
          </a:xfrm>
          <a:prstGeom prst="rect">
            <a:avLst/>
          </a:prstGeom>
        </p:spPr>
      </p:pic>
      <p:sp>
        <p:nvSpPr>
          <p:cNvPr id="3" name=""/>
          <p:cNvSpPr txBox="1"/>
          <p:nvPr/>
        </p:nvSpPr>
        <p:spPr>
          <a:xfrm rot="0">
            <a:off x="1254125" y="476250"/>
            <a:ext cx="6635750" cy="285750"/>
          </a:xfrm>
          <a:prstGeom prst="rect"/>
        </p:spPr>
        <p:txBody>
          <a:bodyPr wrap="square" rtlCol="0" horzOverflow="overflow" vertOverflow="overflow" bIns="45720" lIns="91440" rIns="91440" tIns="45720" numCol="1">
            <a:spAutoFit/>
          </a:bodyPr>
          <a:lstStyle/>
          <a:p>
            <a:pPr algn="l" fontAlgn="base" marL="0" marR="0" indent="0" lvl="0"/>
          </a:p>
        </p:txBody>
      </p:sp>
      <p:sp>
        <p:nvSpPr>
          <p:cNvPr id="4" name=""/>
          <p:cNvSpPr txBox="1"/>
          <p:nvPr/>
        </p:nvSpPr>
        <p:spPr>
          <a:xfrm rot="-5400000">
            <a:off x="5810250" y="3429000"/>
            <a:ext cx="6286500" cy="190500"/>
          </a:xfrm>
          <a:prstGeom prst="rect"/>
        </p:spPr>
        <p:txBody>
          <a:bodyPr wrap="square" rtlCol="0" horzOverflow="overflow" vertOverflow="overflow" bIns="45720" lIns="91440" rIns="91440" tIns="45720" numCol="1">
            <a:spAutoFit/>
          </a:bodyPr>
          <a:lstStyle/>
          <a:p>
            <a:pPr algn="l" fontAlgn="base" marL="0" marR="0" indent="0" lvl="0"/>
            <a:r>
              <a:rPr b="false" i="false" strike="noStrike" sz="1000" u="none">
                <a:solidFill>
                  <a:srgbClr val="000000"/>
                </a:solidFill>
                <a:latin typeface="Arial"/>
              </a:rPr>
              <a:t><![CDATA[© 2017 EuroIntervention. All rights reserved.]]></a:t>
            </a:r>
          </a:p>
        </p:txBody>
      </p:sp>
      <p:sp>
        <p:nvSpPr>
          <p:cNvPr id="5" name=""/>
          <p:cNvSpPr txBox="1"/>
          <p:nvPr/>
        </p:nvSpPr>
        <p:spPr>
          <a:xfrm rot="0">
            <a:off x="285750" y="5524500"/>
            <a:ext cx="8572500" cy="1143000"/>
          </a:xfrm>
          <a:prstGeom prst="rect"/>
        </p:spPr>
        <p:txBody>
          <a:bodyPr wrap="square" rtlCol="0" horzOverflow="overflow" vertOverflow="overflow" bIns="45720" lIns="91440" rIns="91440" tIns="45720" numCol="1">
            <a:spAutoFit/>
          </a:bodyPr>
          <a:lstStyle/>
          <a:p>
            <a:pPr algn="l" fontAlgn="base" marL="0" marR="0" indent="0" lvl="0"/>
            <a:r>
              <a:rPr b="false" i="false" strike="noStrike" sz="1400" u="none">
                <a:solidFill>
                  <a:srgbClr val="000000"/>
                </a:solidFill>
                <a:latin typeface="Arial"/>
              </a:rPr>
              <a:t><![CDATA[EuroIntervention 2017;13-online publish-ahead-of-print August 2017
]]></a:t>
            </a:r>
            <a:r>
              <a:rPr b="true" i="false" strike="noStrike" sz="1400" u="none">
                <a:solidFill>
                  <a:srgbClr val="000000"/>
                </a:solidFill>
                <a:latin typeface="Arial"/>
              </a:rPr>
              <a:t><![CDATA[Clopidogrel or ticagrelor in acute coronary syndrome patients treated with newer-generation drug-eluting stents: CHANGE DAPT
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Clopidogrel or ticagrelor in acute coronary syndrome patients treated with newer-generation drug-eluting stents: CHANGE DAPT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2964405" y="952500"/>
            <a:ext cx="3219450" cy="4286250"/>
          </a:xfrm>
          <a:prstGeom prst="rect">
            <a:avLst/>
          </a:prstGeom>
        </p:spPr>
      </p:pic>
      <p:sp>
        <p:nvSpPr>
          <p:cNvPr id="3" name=""/>
          <p:cNvSpPr txBox="1"/>
          <p:nvPr/>
        </p:nvSpPr>
        <p:spPr>
          <a:xfrm rot="0">
            <a:off x="2964405" y="476250"/>
            <a:ext cx="3215190" cy="285750"/>
          </a:xfrm>
          <a:prstGeom prst="rect"/>
        </p:spPr>
        <p:txBody>
          <a:bodyPr wrap="square" rtlCol="0" horzOverflow="overflow" vertOverflow="overflow" bIns="45720" lIns="91440" rIns="91440" tIns="45720" numCol="1">
            <a:spAutoFit/>
          </a:bodyPr>
          <a:lstStyle/>
          <a:p>
            <a:pPr algn="l" fontAlgn="base" marL="0" marR="0" indent="0" lvl="0"/>
          </a:p>
        </p:txBody>
      </p:sp>
      <p:sp>
        <p:nvSpPr>
          <p:cNvPr id="4" name=""/>
          <p:cNvSpPr txBox="1"/>
          <p:nvPr/>
        </p:nvSpPr>
        <p:spPr>
          <a:xfrm rot="-5400000">
            <a:off x="5810250" y="3429000"/>
            <a:ext cx="6286500" cy="190500"/>
          </a:xfrm>
          <a:prstGeom prst="rect"/>
        </p:spPr>
        <p:txBody>
          <a:bodyPr wrap="square" rtlCol="0" horzOverflow="overflow" vertOverflow="overflow" bIns="45720" lIns="91440" rIns="91440" tIns="45720" numCol="1">
            <a:spAutoFit/>
          </a:bodyPr>
          <a:lstStyle/>
          <a:p>
            <a:pPr algn="l" fontAlgn="base" marL="0" marR="0" indent="0" lvl="0"/>
            <a:r>
              <a:rPr b="false" i="false" strike="noStrike" sz="1000" u="none">
                <a:solidFill>
                  <a:srgbClr val="000000"/>
                </a:solidFill>
                <a:latin typeface="Arial"/>
              </a:rPr>
              <a:t><![CDATA[© 2017 EuroIntervention. All rights reserved.]]></a:t>
            </a:r>
          </a:p>
        </p:txBody>
      </p:sp>
      <p:sp>
        <p:nvSpPr>
          <p:cNvPr id="5" name=""/>
          <p:cNvSpPr txBox="1"/>
          <p:nvPr/>
        </p:nvSpPr>
        <p:spPr>
          <a:xfrm rot="0">
            <a:off x="285750" y="5524500"/>
            <a:ext cx="8572500" cy="1143000"/>
          </a:xfrm>
          <a:prstGeom prst="rect"/>
        </p:spPr>
        <p:txBody>
          <a:bodyPr wrap="square" rtlCol="0" horzOverflow="overflow" vertOverflow="overflow" bIns="45720" lIns="91440" rIns="91440" tIns="45720" numCol="1">
            <a:spAutoFit/>
          </a:bodyPr>
          <a:lstStyle/>
          <a:p>
            <a:pPr algn="l" fontAlgn="base" marL="0" marR="0" indent="0" lvl="0"/>
            <a:r>
              <a:rPr b="false" i="false" strike="noStrike" sz="1400" u="none">
                <a:solidFill>
                  <a:srgbClr val="000000"/>
                </a:solidFill>
                <a:latin typeface="Arial"/>
              </a:rPr>
              <a:t><![CDATA[EuroIntervention 2017;13-online publish-ahead-of-print August 2017
]]></a:t>
            </a:r>
            <a:r>
              <a:rPr b="true" i="false" strike="noStrike" sz="1400" u="none">
                <a:solidFill>
                  <a:srgbClr val="000000"/>
                </a:solidFill>
                <a:latin typeface="Arial"/>
              </a:rPr>
              <a:t><![CDATA[Clopidogrel or ticagrelor in acute coronary syndrome patients treated with newer-generation drug-eluting stents: CHANGE DAPT
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Clopidogrel or ticagrelor in acute coronary syndrome patients treated with newer-generation drug-eluting stents: CHANGE DAPT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285750" y="952500"/>
            <a:ext cx="8572500" cy="3519237"/>
          </a:xfrm>
          <a:prstGeom prst="rect">
            <a:avLst/>
          </a:prstGeom>
        </p:spPr>
      </p:pic>
      <p:sp>
        <p:nvSpPr>
          <p:cNvPr id="3" name=""/>
          <p:cNvSpPr txBox="1"/>
          <p:nvPr/>
        </p:nvSpPr>
        <p:spPr>
          <a:xfrm rot="0">
            <a:off x="285750" y="476250"/>
            <a:ext cx="8572500" cy="285750"/>
          </a:xfrm>
          <a:prstGeom prst="rect"/>
        </p:spPr>
        <p:txBody>
          <a:bodyPr wrap="square" rtlCol="0" horzOverflow="overflow" vertOverflow="overflow" bIns="45720" lIns="91440" rIns="91440" tIns="45720" numCol="1">
            <a:spAutoFit/>
          </a:bodyPr>
          <a:lstStyle/>
          <a:p>
            <a:pPr algn="l" fontAlgn="base" marL="0" marR="0" indent="0" lvl="0"/>
          </a:p>
        </p:txBody>
      </p:sp>
      <p:sp>
        <p:nvSpPr>
          <p:cNvPr id="4" name=""/>
          <p:cNvSpPr txBox="1"/>
          <p:nvPr/>
        </p:nvSpPr>
        <p:spPr>
          <a:xfrm rot="-5400000">
            <a:off x="5810250" y="3429000"/>
            <a:ext cx="6286500" cy="190500"/>
          </a:xfrm>
          <a:prstGeom prst="rect"/>
        </p:spPr>
        <p:txBody>
          <a:bodyPr wrap="square" rtlCol="0" horzOverflow="overflow" vertOverflow="overflow" bIns="45720" lIns="91440" rIns="91440" tIns="45720" numCol="1">
            <a:spAutoFit/>
          </a:bodyPr>
          <a:lstStyle/>
          <a:p>
            <a:pPr algn="l" fontAlgn="base" marL="0" marR="0" indent="0" lvl="0"/>
            <a:r>
              <a:rPr b="false" i="false" strike="noStrike" sz="1000" u="none">
                <a:solidFill>
                  <a:srgbClr val="000000"/>
                </a:solidFill>
                <a:latin typeface="Arial"/>
              </a:rPr>
              <a:t><![CDATA[© 2017 EuroIntervention. All rights reserved.]]></a:t>
            </a:r>
          </a:p>
        </p:txBody>
      </p:sp>
      <p:sp>
        <p:nvSpPr>
          <p:cNvPr id="5" name=""/>
          <p:cNvSpPr txBox="1"/>
          <p:nvPr/>
        </p:nvSpPr>
        <p:spPr>
          <a:xfrm rot="0">
            <a:off x="285750" y="5524500"/>
            <a:ext cx="8572500" cy="1143000"/>
          </a:xfrm>
          <a:prstGeom prst="rect"/>
        </p:spPr>
        <p:txBody>
          <a:bodyPr wrap="square" rtlCol="0" horzOverflow="overflow" vertOverflow="overflow" bIns="45720" lIns="91440" rIns="91440" tIns="45720" numCol="1">
            <a:spAutoFit/>
          </a:bodyPr>
          <a:lstStyle/>
          <a:p>
            <a:pPr algn="l" fontAlgn="base" marL="0" marR="0" indent="0" lvl="0"/>
            <a:r>
              <a:rPr b="false" i="false" strike="noStrike" sz="1400" u="none">
                <a:solidFill>
                  <a:srgbClr val="000000"/>
                </a:solidFill>
                <a:latin typeface="Arial"/>
              </a:rPr>
              <a:t><![CDATA[EuroIntervention 2017;13-online publish-ahead-of-print August 2017
]]></a:t>
            </a:r>
            <a:r>
              <a:rPr b="true" i="false" strike="noStrike" sz="1400" u="none">
                <a:solidFill>
                  <a:srgbClr val="000000"/>
                </a:solidFill>
                <a:latin typeface="Arial"/>
              </a:rPr>
              <a:t><![CDATA[Clopidogrel or ticagrelor in acute coronary syndrome patients treated with newer-generation drug-eluting stents: CHANGE DAPT
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Clopidogrel or ticagrelor in acute coronary syndrome patients treated with newer-generation drug-eluting stents: CHANGE DAPT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285750" y="952500"/>
            <a:ext cx="8572500" cy="4060658"/>
          </a:xfrm>
          <a:prstGeom prst="rect">
            <a:avLst/>
          </a:prstGeom>
        </p:spPr>
      </p:pic>
      <p:sp>
        <p:nvSpPr>
          <p:cNvPr id="3" name=""/>
          <p:cNvSpPr txBox="1"/>
          <p:nvPr/>
        </p:nvSpPr>
        <p:spPr>
          <a:xfrm rot="0">
            <a:off x="285750" y="476250"/>
            <a:ext cx="8572500" cy="285750"/>
          </a:xfrm>
          <a:prstGeom prst="rect"/>
        </p:spPr>
        <p:txBody>
          <a:bodyPr wrap="square" rtlCol="0" horzOverflow="overflow" vertOverflow="overflow" bIns="45720" lIns="91440" rIns="91440" tIns="45720" numCol="1">
            <a:spAutoFit/>
          </a:bodyPr>
          <a:lstStyle/>
          <a:p>
            <a:pPr algn="l" fontAlgn="base" marL="0" marR="0" indent="0" lvl="0"/>
          </a:p>
        </p:txBody>
      </p:sp>
      <p:sp>
        <p:nvSpPr>
          <p:cNvPr id="4" name=""/>
          <p:cNvSpPr txBox="1"/>
          <p:nvPr/>
        </p:nvSpPr>
        <p:spPr>
          <a:xfrm rot="-5400000">
            <a:off x="5810250" y="3429000"/>
            <a:ext cx="6286500" cy="190500"/>
          </a:xfrm>
          <a:prstGeom prst="rect"/>
        </p:spPr>
        <p:txBody>
          <a:bodyPr wrap="square" rtlCol="0" horzOverflow="overflow" vertOverflow="overflow" bIns="45720" lIns="91440" rIns="91440" tIns="45720" numCol="1">
            <a:spAutoFit/>
          </a:bodyPr>
          <a:lstStyle/>
          <a:p>
            <a:pPr algn="l" fontAlgn="base" marL="0" marR="0" indent="0" lvl="0"/>
            <a:r>
              <a:rPr b="false" i="false" strike="noStrike" sz="1000" u="none">
                <a:solidFill>
                  <a:srgbClr val="000000"/>
                </a:solidFill>
                <a:latin typeface="Arial"/>
              </a:rPr>
              <a:t><![CDATA[© 2017 EuroIntervention. All rights reserved.]]></a:t>
            </a:r>
          </a:p>
        </p:txBody>
      </p:sp>
      <p:sp>
        <p:nvSpPr>
          <p:cNvPr id="5" name=""/>
          <p:cNvSpPr txBox="1"/>
          <p:nvPr/>
        </p:nvSpPr>
        <p:spPr>
          <a:xfrm rot="0">
            <a:off x="285750" y="5524500"/>
            <a:ext cx="8572500" cy="1143000"/>
          </a:xfrm>
          <a:prstGeom prst="rect"/>
        </p:spPr>
        <p:txBody>
          <a:bodyPr wrap="square" rtlCol="0" horzOverflow="overflow" vertOverflow="overflow" bIns="45720" lIns="91440" rIns="91440" tIns="45720" numCol="1">
            <a:spAutoFit/>
          </a:bodyPr>
          <a:lstStyle/>
          <a:p>
            <a:pPr algn="l" fontAlgn="base" marL="0" marR="0" indent="0" lvl="0"/>
            <a:r>
              <a:rPr b="false" i="false" strike="noStrike" sz="1400" u="none">
                <a:solidFill>
                  <a:srgbClr val="000000"/>
                </a:solidFill>
                <a:latin typeface="Arial"/>
              </a:rPr>
              <a:t><![CDATA[EuroIntervention 2017;13-online publish-ahead-of-print August 2017
]]></a:t>
            </a:r>
            <a:r>
              <a:rPr b="true" i="false" strike="noStrike" sz="1400" u="none">
                <a:solidFill>
                  <a:srgbClr val="000000"/>
                </a:solidFill>
                <a:latin typeface="Arial"/>
              </a:rPr>
              <a:t><![CDATA[Clopidogrel or ticagrelor in acute coronary syndrome patients treated with newer-generation drug-eluting stents: CHANGE DAPT
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Clopidogrel or ticagrelor in acute coronary syndrome patients treated with newer-generation drug-eluting stents: CHANGE DAPT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3294510" y="952500"/>
            <a:ext cx="2552700" cy="4286250"/>
          </a:xfrm>
          <a:prstGeom prst="rect">
            <a:avLst/>
          </a:prstGeom>
        </p:spPr>
      </p:pic>
      <p:sp>
        <p:nvSpPr>
          <p:cNvPr id="3" name=""/>
          <p:cNvSpPr txBox="1"/>
          <p:nvPr/>
        </p:nvSpPr>
        <p:spPr>
          <a:xfrm rot="0">
            <a:off x="3294510" y="476250"/>
            <a:ext cx="2554980" cy="285750"/>
          </a:xfrm>
          <a:prstGeom prst="rect"/>
        </p:spPr>
        <p:txBody>
          <a:bodyPr wrap="square" rtlCol="0" horzOverflow="overflow" vertOverflow="overflow" bIns="45720" lIns="91440" rIns="91440" tIns="45720" numCol="1">
            <a:spAutoFit/>
          </a:bodyPr>
          <a:lstStyle/>
          <a:p>
            <a:pPr algn="l" fontAlgn="base" marL="0" marR="0" indent="0" lvl="0"/>
          </a:p>
        </p:txBody>
      </p:sp>
      <p:sp>
        <p:nvSpPr>
          <p:cNvPr id="4" name=""/>
          <p:cNvSpPr txBox="1"/>
          <p:nvPr/>
        </p:nvSpPr>
        <p:spPr>
          <a:xfrm rot="-5400000">
            <a:off x="5810250" y="3429000"/>
            <a:ext cx="6286500" cy="190500"/>
          </a:xfrm>
          <a:prstGeom prst="rect"/>
        </p:spPr>
        <p:txBody>
          <a:bodyPr wrap="square" rtlCol="0" horzOverflow="overflow" vertOverflow="overflow" bIns="45720" lIns="91440" rIns="91440" tIns="45720" numCol="1">
            <a:spAutoFit/>
          </a:bodyPr>
          <a:lstStyle/>
          <a:p>
            <a:pPr algn="l" fontAlgn="base" marL="0" marR="0" indent="0" lvl="0"/>
            <a:r>
              <a:rPr b="false" i="false" strike="noStrike" sz="1000" u="none">
                <a:solidFill>
                  <a:srgbClr val="000000"/>
                </a:solidFill>
                <a:latin typeface="Arial"/>
              </a:rPr>
              <a:t><![CDATA[© 2017 EuroIntervention. All rights reserved.]]></a:t>
            </a:r>
          </a:p>
        </p:txBody>
      </p:sp>
      <p:sp>
        <p:nvSpPr>
          <p:cNvPr id="5" name=""/>
          <p:cNvSpPr txBox="1"/>
          <p:nvPr/>
        </p:nvSpPr>
        <p:spPr>
          <a:xfrm rot="0">
            <a:off x="285750" y="5524500"/>
            <a:ext cx="8572500" cy="1143000"/>
          </a:xfrm>
          <a:prstGeom prst="rect"/>
        </p:spPr>
        <p:txBody>
          <a:bodyPr wrap="square" rtlCol="0" horzOverflow="overflow" vertOverflow="overflow" bIns="45720" lIns="91440" rIns="91440" tIns="45720" numCol="1">
            <a:spAutoFit/>
          </a:bodyPr>
          <a:lstStyle/>
          <a:p>
            <a:pPr algn="l" fontAlgn="base" marL="0" marR="0" indent="0" lvl="0"/>
            <a:r>
              <a:rPr b="false" i="false" strike="noStrike" sz="1400" u="none">
                <a:solidFill>
                  <a:srgbClr val="000000"/>
                </a:solidFill>
                <a:latin typeface="Arial"/>
              </a:rPr>
              <a:t><![CDATA[EuroIntervention 2017;13-online publish-ahead-of-print August 2017
]]></a:t>
            </a:r>
            <a:r>
              <a:rPr b="true" i="false" strike="noStrike" sz="1400" u="none">
                <a:solidFill>
                  <a:srgbClr val="000000"/>
                </a:solidFill>
                <a:latin typeface="Arial"/>
              </a:rPr>
              <a:t><![CDATA[Clopidogrel or ticagrelor in acute coronary syndrome patients treated with newer-generation drug-eluting stents: CHANGE DAPT
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Background" descr="Backgr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Clopidogrel or ticagrelor in acute coronary syndrome patients treated with newer-generation drug-eluting stents: CHANGE DAPT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3527758" y="952500"/>
            <a:ext cx="2085975" cy="4286250"/>
          </a:xfrm>
          <a:prstGeom prst="rect">
            <a:avLst/>
          </a:prstGeom>
        </p:spPr>
      </p:pic>
      <p:sp>
        <p:nvSpPr>
          <p:cNvPr id="3" name=""/>
          <p:cNvSpPr txBox="1"/>
          <p:nvPr/>
        </p:nvSpPr>
        <p:spPr>
          <a:xfrm rot="0">
            <a:off x="3527758" y="476250"/>
            <a:ext cx="2088484" cy="285750"/>
          </a:xfrm>
          <a:prstGeom prst="rect"/>
        </p:spPr>
        <p:txBody>
          <a:bodyPr wrap="square" rtlCol="0" horzOverflow="overflow" vertOverflow="overflow" bIns="45720" lIns="91440" rIns="91440" tIns="45720" numCol="1">
            <a:spAutoFit/>
          </a:bodyPr>
          <a:lstStyle/>
          <a:p>
            <a:pPr algn="l" fontAlgn="base" marL="0" marR="0" indent="0" lvl="0"/>
          </a:p>
        </p:txBody>
      </p:sp>
      <p:sp>
        <p:nvSpPr>
          <p:cNvPr id="4" name=""/>
          <p:cNvSpPr txBox="1"/>
          <p:nvPr/>
        </p:nvSpPr>
        <p:spPr>
          <a:xfrm rot="-5400000">
            <a:off x="5810250" y="3429000"/>
            <a:ext cx="6286500" cy="190500"/>
          </a:xfrm>
          <a:prstGeom prst="rect"/>
        </p:spPr>
        <p:txBody>
          <a:bodyPr wrap="square" rtlCol="0" horzOverflow="overflow" vertOverflow="overflow" bIns="45720" lIns="91440" rIns="91440" tIns="45720" numCol="1">
            <a:spAutoFit/>
          </a:bodyPr>
          <a:lstStyle/>
          <a:p>
            <a:pPr algn="l" fontAlgn="base" marL="0" marR="0" indent="0" lvl="0"/>
            <a:r>
              <a:rPr b="false" i="false" strike="noStrike" sz="1000" u="none">
                <a:solidFill>
                  <a:srgbClr val="000000"/>
                </a:solidFill>
                <a:latin typeface="Arial"/>
              </a:rPr>
              <a:t><![CDATA[© 2017 EuroIntervention. All rights reserved.]]></a:t>
            </a:r>
          </a:p>
        </p:txBody>
      </p:sp>
      <p:sp>
        <p:nvSpPr>
          <p:cNvPr id="5" name=""/>
          <p:cNvSpPr txBox="1"/>
          <p:nvPr/>
        </p:nvSpPr>
        <p:spPr>
          <a:xfrm rot="0">
            <a:off x="285750" y="5524500"/>
            <a:ext cx="8572500" cy="1143000"/>
          </a:xfrm>
          <a:prstGeom prst="rect"/>
        </p:spPr>
        <p:txBody>
          <a:bodyPr wrap="square" rtlCol="0" horzOverflow="overflow" vertOverflow="overflow" bIns="45720" lIns="91440" rIns="91440" tIns="45720" numCol="1">
            <a:spAutoFit/>
          </a:bodyPr>
          <a:lstStyle/>
          <a:p>
            <a:pPr algn="l" fontAlgn="base" marL="0" marR="0" indent="0" lvl="0"/>
            <a:r>
              <a:rPr b="false" i="false" strike="noStrike" sz="1400" u="none">
                <a:solidFill>
                  <a:srgbClr val="000000"/>
                </a:solidFill>
                <a:latin typeface="Arial"/>
              </a:rPr>
              <a:t><![CDATA[EuroIntervention 2017;13-online publish-ahead-of-print August 2017
]]></a:t>
            </a:r>
            <a:r>
              <a:rPr b="true" i="false" strike="noStrike" sz="1400" u="none">
                <a:solidFill>
                  <a:srgbClr val="000000"/>
                </a:solidFill>
                <a:latin typeface="Arial"/>
              </a:rPr>
              <a:t><![CDATA[Clopidogrel or ticagrelor in acute coronary syndrome patients treated with newer-generation drug-eluting stents: CHANGE DAPT
]]>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
<Relationships xmlns="http://schemas.openxmlformats.org/package/2006/relationships"/>
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Europa Digital &amp; Publishing</dc:creator>
  <cp:lastModifiedBy>Europa Digital &amp; Publishing</cp:lastModifiedBy>
  <dcterms:created xsi:type="dcterms:W3CDTF">2017-08-24T09:34:49Z</dcterms:created>
  <dcterms:modified xsi:type="dcterms:W3CDTF">2017-08-24T09:34:49Z</dcterms:modified>
  <dc:title>Office 2007 PPTX Document</dc:title>
  <dc:description/>
  <dc:subject>Clopidogrel or ticagrelor in acute coronary syndrome patients treated with newer-generation drug-eluting stents: CHANGE DAPT</dc:subject>
  <cp:keywords/>
  <cp:category/>
</cp:coreProperties>
</file>