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72" r:id="rId12"/>
    <p:sldId id="265" r:id="rId13"/>
    <p:sldId id="277" r:id="rId14"/>
    <p:sldId id="278" r:id="rId15"/>
    <p:sldId id="266" r:id="rId16"/>
    <p:sldId id="267" r:id="rId17"/>
    <p:sldId id="268" r:id="rId18"/>
    <p:sldId id="273" r:id="rId19"/>
    <p:sldId id="274" r:id="rId20"/>
    <p:sldId id="276" r:id="rId21"/>
    <p:sldId id="275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6" d="100"/>
          <a:sy n="46" d="100"/>
        </p:scale>
        <p:origin x="7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59D1D-89B7-4971-82B6-4F9CC0B3C1F7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7320C-2E4B-4154-B3FA-755C4A0977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2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DDI: Drug-Drug interactions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5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06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-5" dirty="0" smtClean="0">
                <a:latin typeface="Arial"/>
                <a:cs typeface="Arial"/>
              </a:rPr>
              <a:t>R</a:t>
            </a:r>
            <a:r>
              <a:rPr lang="en-US" sz="1200" dirty="0" smtClean="0">
                <a:latin typeface="Arial"/>
                <a:cs typeface="Arial"/>
              </a:rPr>
              <a:t>ed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c</a:t>
            </a:r>
            <a:r>
              <a:rPr lang="en-US" sz="1200" dirty="0" smtClean="0">
                <a:latin typeface="Arial"/>
                <a:cs typeface="Arial"/>
              </a:rPr>
              <a:t>ontraindi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at</a:t>
            </a:r>
            <a:r>
              <a:rPr lang="en-US" sz="1200" spc="-10" dirty="0" smtClean="0">
                <a:latin typeface="Arial"/>
                <a:cs typeface="Arial"/>
              </a:rPr>
              <a:t>e</a:t>
            </a:r>
            <a:r>
              <a:rPr lang="en-US" sz="1200" dirty="0" smtClean="0">
                <a:latin typeface="Arial"/>
                <a:cs typeface="Arial"/>
              </a:rPr>
              <a:t>d/n</a:t>
            </a:r>
            <a:r>
              <a:rPr lang="en-US" sz="1200" spc="-10" dirty="0" smtClean="0">
                <a:latin typeface="Arial"/>
                <a:cs typeface="Arial"/>
              </a:rPr>
              <a:t>o</a:t>
            </a:r>
            <a:r>
              <a:rPr lang="en-US" sz="1200" dirty="0" smtClean="0">
                <a:latin typeface="Arial"/>
                <a:cs typeface="Arial"/>
              </a:rPr>
              <a:t>t</a:t>
            </a:r>
            <a:r>
              <a:rPr lang="en-US" sz="1200" spc="-4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</a:t>
            </a:r>
            <a:r>
              <a:rPr lang="en-US" sz="1200" spc="5" dirty="0" smtClean="0">
                <a:latin typeface="Arial"/>
                <a:cs typeface="Arial"/>
              </a:rPr>
              <a:t>mm</a:t>
            </a:r>
            <a:r>
              <a:rPr lang="en-US" sz="1200" dirty="0" smtClean="0">
                <a:latin typeface="Arial"/>
                <a:cs typeface="Arial"/>
              </a:rPr>
              <a:t>ended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orange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</a:t>
            </a:r>
            <a:r>
              <a:rPr lang="en-US" sz="1200" spc="-1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on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ider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tion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if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another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 fa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tor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pre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ent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hat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hing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no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-5" dirty="0" smtClean="0">
                <a:latin typeface="Arial"/>
                <a:cs typeface="Arial"/>
              </a:rPr>
              <a:t>P</a:t>
            </a:r>
            <a:r>
              <a:rPr lang="en-US" sz="1200" dirty="0" smtClean="0">
                <a:latin typeface="Arial"/>
                <a:cs typeface="Arial"/>
              </a:rPr>
              <a:t>K data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</a:t>
            </a:r>
            <a:r>
              <a:rPr lang="en-US" sz="1200" spc="-10" dirty="0" smtClean="0">
                <a:latin typeface="Arial"/>
                <a:cs typeface="Arial"/>
              </a:rPr>
              <a:t>v</a:t>
            </a:r>
            <a:r>
              <a:rPr lang="en-US" sz="1200" dirty="0" smtClean="0">
                <a:latin typeface="Arial"/>
                <a:cs typeface="Arial"/>
              </a:rPr>
              <a:t>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77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" dirty="0" smtClean="0">
                <a:latin typeface="Arial"/>
                <a:cs typeface="Arial"/>
              </a:rPr>
              <a:t>R</a:t>
            </a:r>
            <a:r>
              <a:rPr lang="en-US" sz="1200" dirty="0" smtClean="0">
                <a:latin typeface="Arial"/>
                <a:cs typeface="Arial"/>
              </a:rPr>
              <a:t>ed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c</a:t>
            </a:r>
            <a:r>
              <a:rPr lang="en-US" sz="1200" dirty="0" smtClean="0">
                <a:latin typeface="Arial"/>
                <a:cs typeface="Arial"/>
              </a:rPr>
              <a:t>ontraindi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at</a:t>
            </a:r>
            <a:r>
              <a:rPr lang="en-US" sz="1200" spc="-10" dirty="0" smtClean="0">
                <a:latin typeface="Arial"/>
                <a:cs typeface="Arial"/>
              </a:rPr>
              <a:t>e</a:t>
            </a:r>
            <a:r>
              <a:rPr lang="en-US" sz="1200" dirty="0" smtClean="0">
                <a:latin typeface="Arial"/>
                <a:cs typeface="Arial"/>
              </a:rPr>
              <a:t>d/n</a:t>
            </a:r>
            <a:r>
              <a:rPr lang="en-US" sz="1200" spc="-10" dirty="0" smtClean="0">
                <a:latin typeface="Arial"/>
                <a:cs typeface="Arial"/>
              </a:rPr>
              <a:t>o</a:t>
            </a:r>
            <a:r>
              <a:rPr lang="en-US" sz="1200" dirty="0" smtClean="0">
                <a:latin typeface="Arial"/>
                <a:cs typeface="Arial"/>
              </a:rPr>
              <a:t>t</a:t>
            </a:r>
            <a:r>
              <a:rPr lang="en-US" sz="1200" spc="-4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</a:t>
            </a:r>
            <a:r>
              <a:rPr lang="en-US" sz="1200" spc="5" dirty="0" smtClean="0">
                <a:latin typeface="Arial"/>
                <a:cs typeface="Arial"/>
              </a:rPr>
              <a:t>mm</a:t>
            </a:r>
            <a:r>
              <a:rPr lang="en-US" sz="1200" dirty="0" smtClean="0">
                <a:latin typeface="Arial"/>
                <a:cs typeface="Arial"/>
              </a:rPr>
              <a:t>ended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orange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</a:t>
            </a:r>
            <a:r>
              <a:rPr lang="en-US" sz="1200" spc="-1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on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ider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tion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if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another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 fa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tor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pre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ent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hat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hing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no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-5" dirty="0" smtClean="0">
                <a:latin typeface="Arial"/>
                <a:cs typeface="Arial"/>
              </a:rPr>
              <a:t>P</a:t>
            </a:r>
            <a:r>
              <a:rPr lang="en-US" sz="1200" dirty="0" smtClean="0">
                <a:latin typeface="Arial"/>
                <a:cs typeface="Arial"/>
              </a:rPr>
              <a:t>K data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</a:t>
            </a:r>
            <a:r>
              <a:rPr lang="en-US" sz="1200" spc="-10" dirty="0" smtClean="0">
                <a:latin typeface="Arial"/>
                <a:cs typeface="Arial"/>
              </a:rPr>
              <a:t>v</a:t>
            </a:r>
            <a:r>
              <a:rPr lang="en-US" sz="1200" dirty="0" smtClean="0">
                <a:latin typeface="Arial"/>
                <a:cs typeface="Arial"/>
              </a:rPr>
              <a:t>ailable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986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" dirty="0" smtClean="0">
                <a:latin typeface="Arial"/>
                <a:cs typeface="Arial"/>
              </a:rPr>
              <a:t>R</a:t>
            </a:r>
            <a:r>
              <a:rPr lang="en-US" sz="1200" dirty="0" smtClean="0">
                <a:latin typeface="Arial"/>
                <a:cs typeface="Arial"/>
              </a:rPr>
              <a:t>ed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c</a:t>
            </a:r>
            <a:r>
              <a:rPr lang="en-US" sz="1200" dirty="0" smtClean="0">
                <a:latin typeface="Arial"/>
                <a:cs typeface="Arial"/>
              </a:rPr>
              <a:t>ontraindi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at</a:t>
            </a:r>
            <a:r>
              <a:rPr lang="en-US" sz="1200" spc="-10" dirty="0" smtClean="0">
                <a:latin typeface="Arial"/>
                <a:cs typeface="Arial"/>
              </a:rPr>
              <a:t>e</a:t>
            </a:r>
            <a:r>
              <a:rPr lang="en-US" sz="1200" dirty="0" smtClean="0">
                <a:latin typeface="Arial"/>
                <a:cs typeface="Arial"/>
              </a:rPr>
              <a:t>d/n</a:t>
            </a:r>
            <a:r>
              <a:rPr lang="en-US" sz="1200" spc="-10" dirty="0" smtClean="0">
                <a:latin typeface="Arial"/>
                <a:cs typeface="Arial"/>
              </a:rPr>
              <a:t>o</a:t>
            </a:r>
            <a:r>
              <a:rPr lang="en-US" sz="1200" dirty="0" smtClean="0">
                <a:latin typeface="Arial"/>
                <a:cs typeface="Arial"/>
              </a:rPr>
              <a:t>t</a:t>
            </a:r>
            <a:r>
              <a:rPr lang="en-US" sz="1200" spc="-4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</a:t>
            </a:r>
            <a:r>
              <a:rPr lang="en-US" sz="1200" spc="5" dirty="0" smtClean="0">
                <a:latin typeface="Arial"/>
                <a:cs typeface="Arial"/>
              </a:rPr>
              <a:t>mm</a:t>
            </a:r>
            <a:r>
              <a:rPr lang="en-US" sz="1200" dirty="0" smtClean="0">
                <a:latin typeface="Arial"/>
                <a:cs typeface="Arial"/>
              </a:rPr>
              <a:t>ended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orange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</a:t>
            </a:r>
            <a:r>
              <a:rPr lang="en-US" sz="1200" spc="-1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on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ider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tion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if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another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 fa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tor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pre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ent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hat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hing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no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-5" dirty="0" smtClean="0">
                <a:latin typeface="Arial"/>
                <a:cs typeface="Arial"/>
              </a:rPr>
              <a:t>P</a:t>
            </a:r>
            <a:r>
              <a:rPr lang="en-US" sz="1200" dirty="0" smtClean="0">
                <a:latin typeface="Arial"/>
                <a:cs typeface="Arial"/>
              </a:rPr>
              <a:t>K data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</a:t>
            </a:r>
            <a:r>
              <a:rPr lang="en-US" sz="1200" spc="-10" dirty="0" smtClean="0">
                <a:latin typeface="Arial"/>
                <a:cs typeface="Arial"/>
              </a:rPr>
              <a:t>v</a:t>
            </a:r>
            <a:r>
              <a:rPr lang="en-US" sz="1200" dirty="0" smtClean="0">
                <a:latin typeface="Arial"/>
                <a:cs typeface="Arial"/>
              </a:rPr>
              <a:t>ailable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71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" dirty="0" smtClean="0">
                <a:latin typeface="Arial"/>
                <a:cs typeface="Arial"/>
              </a:rPr>
              <a:t>R</a:t>
            </a:r>
            <a:r>
              <a:rPr lang="en-US" sz="1200" dirty="0" smtClean="0">
                <a:latin typeface="Arial"/>
                <a:cs typeface="Arial"/>
              </a:rPr>
              <a:t>ed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c</a:t>
            </a:r>
            <a:r>
              <a:rPr lang="en-US" sz="1200" dirty="0" smtClean="0">
                <a:latin typeface="Arial"/>
                <a:cs typeface="Arial"/>
              </a:rPr>
              <a:t>ontraindi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at</a:t>
            </a:r>
            <a:r>
              <a:rPr lang="en-US" sz="1200" spc="-10" dirty="0" smtClean="0">
                <a:latin typeface="Arial"/>
                <a:cs typeface="Arial"/>
              </a:rPr>
              <a:t>e</a:t>
            </a:r>
            <a:r>
              <a:rPr lang="en-US" sz="1200" dirty="0" smtClean="0">
                <a:latin typeface="Arial"/>
                <a:cs typeface="Arial"/>
              </a:rPr>
              <a:t>d/n</a:t>
            </a:r>
            <a:r>
              <a:rPr lang="en-US" sz="1200" spc="-10" dirty="0" smtClean="0">
                <a:latin typeface="Arial"/>
                <a:cs typeface="Arial"/>
              </a:rPr>
              <a:t>o</a:t>
            </a:r>
            <a:r>
              <a:rPr lang="en-US" sz="1200" dirty="0" smtClean="0">
                <a:latin typeface="Arial"/>
                <a:cs typeface="Arial"/>
              </a:rPr>
              <a:t>t</a:t>
            </a:r>
            <a:r>
              <a:rPr lang="en-US" sz="1200" spc="-4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</a:t>
            </a:r>
            <a:r>
              <a:rPr lang="en-US" sz="1200" spc="5" dirty="0" smtClean="0">
                <a:latin typeface="Arial"/>
                <a:cs typeface="Arial"/>
              </a:rPr>
              <a:t>mm</a:t>
            </a:r>
            <a:r>
              <a:rPr lang="en-US" sz="1200" dirty="0" smtClean="0">
                <a:latin typeface="Arial"/>
                <a:cs typeface="Arial"/>
              </a:rPr>
              <a:t>ended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orange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</a:t>
            </a:r>
            <a:r>
              <a:rPr lang="en-US" sz="1200" spc="-1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on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ider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do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redu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tion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if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another</a:t>
            </a:r>
            <a:r>
              <a:rPr lang="en-US" sz="1200" spc="-25" dirty="0" smtClean="0">
                <a:latin typeface="Arial"/>
                <a:cs typeface="Arial"/>
              </a:rPr>
              <a:t> </a:t>
            </a:r>
            <a:r>
              <a:rPr lang="en-US" sz="1200" spc="-10" dirty="0" smtClean="0">
                <a:latin typeface="Arial"/>
                <a:cs typeface="Arial"/>
              </a:rPr>
              <a:t>y</a:t>
            </a:r>
            <a:r>
              <a:rPr lang="en-US" sz="1200" dirty="0" smtClean="0">
                <a:latin typeface="Arial"/>
                <a:cs typeface="Arial"/>
              </a:rPr>
              <a:t>ellow fa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tor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pre</a:t>
            </a:r>
            <a:r>
              <a:rPr lang="en-US" sz="1200" spc="5" dirty="0" smtClean="0">
                <a:latin typeface="Arial"/>
                <a:cs typeface="Arial"/>
              </a:rPr>
              <a:t>s</a:t>
            </a:r>
            <a:r>
              <a:rPr lang="en-US" sz="1200" dirty="0" smtClean="0">
                <a:latin typeface="Arial"/>
                <a:cs typeface="Arial"/>
              </a:rPr>
              <a:t>ent</a:t>
            </a:r>
            <a:r>
              <a:rPr lang="fa-IR" sz="1200" dirty="0" smtClean="0">
                <a:latin typeface="Arial"/>
                <a:cs typeface="Arial"/>
              </a:rPr>
              <a:t/>
            </a:r>
            <a:br>
              <a:rPr lang="fa-IR" sz="1200" dirty="0" smtClean="0">
                <a:latin typeface="Arial"/>
                <a:cs typeface="Arial"/>
              </a:rPr>
            </a:br>
            <a:r>
              <a:rPr lang="en-US" sz="1200" dirty="0" smtClean="0">
                <a:latin typeface="Arial"/>
                <a:cs typeface="Arial"/>
              </a:rPr>
              <a:t>hat</a:t>
            </a:r>
            <a:r>
              <a:rPr lang="en-US" sz="1200" spc="5" dirty="0" smtClean="0">
                <a:latin typeface="Arial"/>
                <a:cs typeface="Arial"/>
              </a:rPr>
              <a:t>c</a:t>
            </a:r>
            <a:r>
              <a:rPr lang="en-US" sz="1200" dirty="0" smtClean="0">
                <a:latin typeface="Arial"/>
                <a:cs typeface="Arial"/>
              </a:rPr>
              <a:t>hing</a:t>
            </a:r>
            <a:r>
              <a:rPr lang="en-US" sz="1200" spc="-3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–</a:t>
            </a:r>
            <a:r>
              <a:rPr lang="en-US" sz="1200" spc="5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no</a:t>
            </a:r>
            <a:r>
              <a:rPr lang="en-US" sz="1200" spc="-10" dirty="0" smtClean="0">
                <a:latin typeface="Arial"/>
                <a:cs typeface="Arial"/>
              </a:rPr>
              <a:t> </a:t>
            </a:r>
            <a:r>
              <a:rPr lang="en-US" sz="1200" spc="-5" dirty="0" smtClean="0">
                <a:latin typeface="Arial"/>
                <a:cs typeface="Arial"/>
              </a:rPr>
              <a:t>P</a:t>
            </a:r>
            <a:r>
              <a:rPr lang="en-US" sz="1200" dirty="0" smtClean="0">
                <a:latin typeface="Arial"/>
                <a:cs typeface="Arial"/>
              </a:rPr>
              <a:t>K data</a:t>
            </a:r>
            <a:r>
              <a:rPr lang="en-US" sz="1200" spc="-20" dirty="0" smtClean="0">
                <a:latin typeface="Arial"/>
                <a:cs typeface="Arial"/>
              </a:rPr>
              <a:t> </a:t>
            </a:r>
            <a:r>
              <a:rPr lang="en-US" sz="1200" dirty="0" smtClean="0">
                <a:latin typeface="Arial"/>
                <a:cs typeface="Arial"/>
              </a:rPr>
              <a:t>a</a:t>
            </a:r>
            <a:r>
              <a:rPr lang="en-US" sz="1200" spc="-10" dirty="0" smtClean="0">
                <a:latin typeface="Arial"/>
                <a:cs typeface="Arial"/>
              </a:rPr>
              <a:t>v</a:t>
            </a:r>
            <a:r>
              <a:rPr lang="en-US" sz="1200" dirty="0" smtClean="0">
                <a:latin typeface="Arial"/>
                <a:cs typeface="Arial"/>
              </a:rPr>
              <a:t>ailable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22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774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Charcoal</a:t>
            </a:r>
            <a:r>
              <a:rPr lang="en-US" baseline="0" dirty="0" smtClean="0"/>
              <a:t> use until 6h after ingestion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83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0CA1B0-21EB-4A38-B345-46267C19966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1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92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046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84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3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5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6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502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4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92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43457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>
              <a:buClr>
                <a:srgbClr val="434577"/>
              </a:buClr>
              <a:buFont typeface="Arial" panose="020B0604020202020204" pitchFamily="34" charset="0"/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21884A8-7275-4CD1-983C-98B4F06CE7A5}" type="datetimeFigureOut">
              <a:rPr lang="en-US" smtClean="0"/>
              <a:pPr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C7C069AF-9213-4E1C-83A7-24440B77BE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/>
          </a:bodyPr>
          <a:lstStyle>
            <a:lvl1pPr>
              <a:defRPr sz="40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708" y="6243091"/>
            <a:ext cx="1409127" cy="5819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" y="6323356"/>
            <a:ext cx="2117725" cy="50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8020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C382A-C812-4CF1-B5EC-6018E82472BF}" type="datetimeFigureOut">
              <a:rPr lang="en-US" smtClean="0"/>
              <a:t>11/1/2017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6B08C-1748-4C70-B246-4896F6D4C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0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57" y="730259"/>
            <a:ext cx="8896918" cy="3674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84" y="4750906"/>
            <a:ext cx="5607265" cy="132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0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Absorption and Metabolism of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244" y="1431234"/>
            <a:ext cx="8457513" cy="4428715"/>
          </a:xfrm>
        </p:spPr>
      </p:pic>
      <p:sp>
        <p:nvSpPr>
          <p:cNvPr id="5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16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C1624"/>
              </a:buClr>
            </a:pPr>
            <a:r>
              <a:rPr lang="en-US" b="1" u="sng" dirty="0"/>
              <a:t>P-glycoprotein</a:t>
            </a:r>
            <a:r>
              <a:rPr lang="en-US" dirty="0"/>
              <a:t> transporter involved in absorption and renal clearance – plasma levels may be affected by P-</a:t>
            </a:r>
            <a:r>
              <a:rPr lang="en-US" dirty="0" err="1"/>
              <a:t>gp</a:t>
            </a:r>
            <a:r>
              <a:rPr lang="en-US" dirty="0"/>
              <a:t> inducers or inhibitors</a:t>
            </a:r>
            <a:r>
              <a:rPr lang="en-US" baseline="30000" dirty="0"/>
              <a:t>1</a:t>
            </a:r>
            <a:endParaRPr lang="en-GB" baseline="30000" dirty="0"/>
          </a:p>
          <a:p>
            <a:pPr>
              <a:buNone/>
            </a:pPr>
            <a:r>
              <a:rPr lang="en-US" dirty="0"/>
              <a:t> </a:t>
            </a:r>
            <a:endParaRPr lang="en-GB" dirty="0"/>
          </a:p>
          <a:p>
            <a:pPr>
              <a:buClr>
                <a:srgbClr val="CC1624"/>
              </a:buClr>
            </a:pPr>
            <a:r>
              <a:rPr lang="en-US" dirty="0"/>
              <a:t>Cytochrome P450 </a:t>
            </a:r>
            <a:r>
              <a:rPr lang="en-US" b="1" u="sng" dirty="0"/>
              <a:t>CYP3A4</a:t>
            </a:r>
            <a:r>
              <a:rPr lang="en-US" dirty="0"/>
              <a:t> involved in hepatic clearance of rivaroxaban and apixaban – plasma levels may be affected by CYP3A4 inducers of inhibitors</a:t>
            </a:r>
            <a:r>
              <a:rPr lang="en-US" baseline="30000" dirty="0"/>
              <a:t>2</a:t>
            </a:r>
            <a:endParaRPr lang="en-GB" baseline="30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Underlying DDI in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3057374" y="6611779"/>
            <a:ext cx="607725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1. 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Gnoth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et al, J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Pharmacol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Exp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Ther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2011;338:372-80	</a:t>
            </a:r>
            <a:r>
              <a:rPr lang="en-US" sz="1000" dirty="0" smtClean="0">
                <a:solidFill>
                  <a:srgbClr val="595959"/>
                </a:solidFill>
                <a:latin typeface="Avenir LT Std 35 Light" charset="0"/>
              </a:rPr>
              <a:t>2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. 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Mueck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et al, Br J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Clin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</a:t>
            </a:r>
            <a:r>
              <a:rPr lang="en-US" sz="1000" dirty="0" err="1">
                <a:solidFill>
                  <a:srgbClr val="595959"/>
                </a:solidFill>
                <a:latin typeface="Avenir LT Std 35 Light" charset="0"/>
              </a:rPr>
              <a:t>Pharmacol</a:t>
            </a:r>
            <a:r>
              <a:rPr lang="en-US" sz="1000" dirty="0">
                <a:solidFill>
                  <a:srgbClr val="595959"/>
                </a:solidFill>
                <a:latin typeface="Avenir LT Std 35 Light" charset="0"/>
              </a:rPr>
              <a:t> 2013</a:t>
            </a:r>
            <a:r>
              <a:rPr lang="en-GB" sz="1000" dirty="0">
                <a:solidFill>
                  <a:srgbClr val="595959"/>
                </a:solidFill>
                <a:latin typeface="Avenir LT Std 35 Light" charset="0"/>
              </a:rPr>
              <a:t> </a:t>
            </a:r>
            <a:endParaRPr lang="en-US" sz="1000" dirty="0">
              <a:solidFill>
                <a:srgbClr val="595959"/>
              </a:solidFill>
              <a:latin typeface="Avenir LT Std 35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47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median number of concomitant medications at base line is 5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 pharmacy and DDI in cardiac patients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2686050"/>
            <a:ext cx="10367962" cy="34909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43500" y="6415088"/>
            <a:ext cx="18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Ann </a:t>
            </a:r>
            <a:r>
              <a:rPr lang="en-US" dirty="0" err="1" smtClean="0"/>
              <a:t>int</a:t>
            </a:r>
            <a:r>
              <a:rPr lang="en-US" dirty="0" smtClean="0"/>
              <a:t> med 1999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03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402" y="1325564"/>
          <a:ext cx="10515198" cy="4922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799">
                  <a:extLst>
                    <a:ext uri="{9D8B030D-6E8A-4147-A177-3AD203B41FA5}">
                      <a16:colId xmlns:a16="http://schemas.microsoft.com/office/drawing/2014/main" val="2959660747"/>
                    </a:ext>
                  </a:extLst>
                </a:gridCol>
                <a:gridCol w="2628799">
                  <a:extLst>
                    <a:ext uri="{9D8B030D-6E8A-4147-A177-3AD203B41FA5}">
                      <a16:colId xmlns:a16="http://schemas.microsoft.com/office/drawing/2014/main" val="3404399512"/>
                    </a:ext>
                  </a:extLst>
                </a:gridCol>
                <a:gridCol w="1776413">
                  <a:extLst>
                    <a:ext uri="{9D8B030D-6E8A-4147-A177-3AD203B41FA5}">
                      <a16:colId xmlns:a16="http://schemas.microsoft.com/office/drawing/2014/main" val="791527142"/>
                    </a:ext>
                  </a:extLst>
                </a:gridCol>
                <a:gridCol w="852388">
                  <a:extLst>
                    <a:ext uri="{9D8B030D-6E8A-4147-A177-3AD203B41FA5}">
                      <a16:colId xmlns:a16="http://schemas.microsoft.com/office/drawing/2014/main" val="3143425702"/>
                    </a:ext>
                  </a:extLst>
                </a:gridCol>
                <a:gridCol w="2628799">
                  <a:extLst>
                    <a:ext uri="{9D8B030D-6E8A-4147-A177-3AD203B41FA5}">
                      <a16:colId xmlns:a16="http://schemas.microsoft.com/office/drawing/2014/main" val="1855547167"/>
                    </a:ext>
                  </a:extLst>
                </a:gridCol>
              </a:tblGrid>
              <a:tr h="715703">
                <a:tc>
                  <a:txBody>
                    <a:bodyPr/>
                    <a:lstStyle/>
                    <a:p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43457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5461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pc="-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</a:t>
                      </a:r>
                      <a:r>
                        <a:rPr lang="en-US" sz="2400" spc="-1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2400" spc="-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2400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2400" spc="-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400" spc="-1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2400" spc="-5" dirty="0" smtClean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aban</a:t>
                      </a:r>
                      <a:endParaRPr lang="en-US" sz="2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546100" algn="l">
                        <a:lnSpc>
                          <a:spcPct val="100000"/>
                        </a:lnSpc>
                      </a:pPr>
                      <a:endParaRPr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4345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46100" algn="l">
                        <a:lnSpc>
                          <a:spcPct val="100000"/>
                        </a:lnSpc>
                      </a:pPr>
                      <a:endParaRPr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434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161009"/>
                  </a:ext>
                </a:extLst>
              </a:tr>
              <a:tr h="545621">
                <a:tc gridSpan="5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sz="1800" b="1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ia</a:t>
                      </a:r>
                      <a:r>
                        <a:rPr sz="1800" b="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rr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800" b="1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sz="1800" b="1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800" b="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800" b="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800" b="1" spc="-4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1800" b="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1800" b="1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1800" b="1" spc="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800" b="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05951697"/>
                  </a:ext>
                </a:extLst>
              </a:tr>
              <a:tr h="54562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sz="2400" b="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2400" b="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oda</a:t>
                      </a: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 marR="340360">
                        <a:lnSpc>
                          <a:spcPct val="100000"/>
                        </a:lnSpc>
                      </a:pP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ode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400" spc="-4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18465" marR="24765" indent="-289560" algn="l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418465" marR="24765" indent="-289560" algn="l">
                        <a:lnSpc>
                          <a:spcPct val="100000"/>
                        </a:lnSpc>
                      </a:pPr>
                      <a:r>
                        <a:rPr lang="en-US"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Mino</a:t>
                      </a: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600" spc="0" baseline="25641" dirty="0" smtClean="0">
                        <a:solidFill>
                          <a:srgbClr val="231F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18465" marR="24765" indent="-289560" algn="l">
                        <a:lnSpc>
                          <a:spcPct val="100000"/>
                        </a:lnSpc>
                      </a:pP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1600" spc="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sz="1600" spc="-2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i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CrCl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L/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in)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418465" marR="24765" indent="-289560" algn="l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67174"/>
                  </a:ext>
                </a:extLst>
              </a:tr>
              <a:tr h="54562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igo</a:t>
                      </a:r>
                      <a:r>
                        <a:rPr sz="2400" b="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sz="1600" spc="-2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7690323"/>
                  </a:ext>
                </a:extLst>
              </a:tr>
              <a:tr h="715703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iltia</a:t>
                      </a:r>
                      <a:r>
                        <a:rPr sz="2400" b="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4769" marR="120014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an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14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sz="1400" spc="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07670" marR="20320" indent="-274955" algn="l">
                        <a:lnSpc>
                          <a:spcPct val="100000"/>
                        </a:lnSpc>
                      </a:pPr>
                      <a:endParaRPr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407670" marR="20320" indent="-274955" algn="l">
                        <a:lnSpc>
                          <a:spcPct val="100000"/>
                        </a:lnSpc>
                      </a:pPr>
                      <a:r>
                        <a:rPr lang="en-US" sz="1600" b="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sz="1600" b="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Mino</a:t>
                      </a:r>
                      <a:r>
                        <a:rPr sz="1600" b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sz="1600" b="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b="0" spc="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sz="1600" b="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b="0" spc="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b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600" b="0" baseline="25641" dirty="0" smtClean="0">
                        <a:solidFill>
                          <a:srgbClr val="231F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07670" marR="20320" indent="-274955" algn="l">
                        <a:lnSpc>
                          <a:spcPct val="100000"/>
                        </a:lnSpc>
                      </a:pPr>
                      <a:r>
                        <a:rPr sz="1600" b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600" b="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1600" b="0" spc="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sz="1600" b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sz="1600" b="0" spc="-2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sz="16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600" b="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</a:t>
                      </a:r>
                      <a:r>
                        <a:rPr sz="1600" b="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i</a:t>
                      </a:r>
                      <a:r>
                        <a:rPr sz="16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dirty="0" err="1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CrCl</a:t>
                      </a:r>
                      <a:r>
                        <a:rPr sz="16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15–5</a:t>
                      </a:r>
                      <a:r>
                        <a:rPr sz="16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600" b="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L/</a:t>
                      </a:r>
                      <a:r>
                        <a:rPr sz="1600" b="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in)</a:t>
                      </a: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chemeClr val="accent1">
                          <a:tint val="2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marL="407670" marR="20320" indent="-274955" algn="l">
                        <a:lnSpc>
                          <a:spcPct val="100000"/>
                        </a:lnSpc>
                      </a:pPr>
                      <a:endParaRPr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chemeClr val="accent1">
                          <a:tint val="2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87650149"/>
                  </a:ext>
                </a:extLst>
              </a:tr>
              <a:tr h="54562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oneda</a:t>
                      </a: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 marR="22669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an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1400" spc="-3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120650" algn="l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237490" marR="106680" algn="l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baseline="2564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22" baseline="2564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 err="1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</a:t>
                      </a:r>
                      <a:r>
                        <a:rPr sz="1600" dirty="0" err="1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sz="1600" spc="5" dirty="0" err="1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 err="1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aution</a:t>
                      </a:r>
                      <a:r>
                        <a:rPr lang="en-US" sz="1600" spc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1600" spc="-3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ry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marL="237490" marR="106680" algn="l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886855840"/>
                  </a:ext>
                </a:extLst>
              </a:tr>
              <a:tr h="545621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2400" b="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nidine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214629" algn="l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214629" algn="l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spc="-3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sz="1600" spc="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sz="1600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marL="214629" algn="l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448868905"/>
                  </a:ext>
                </a:extLst>
              </a:tr>
              <a:tr h="715703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sz="2400" b="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apa</a:t>
                      </a:r>
                      <a:r>
                        <a:rPr sz="2400" b="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2400" b="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2400" b="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endParaRPr sz="2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 marR="118745">
                        <a:lnSpc>
                          <a:spcPct val="100000"/>
                        </a:lnSpc>
                      </a:pP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sz="1400" spc="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eak 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400" spc="-2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sz="1400" spc="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sz="1400" spc="-1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400" spc="-5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tion)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407670" indent="-306705" algn="l">
                        <a:lnSpc>
                          <a:spcPct val="100000"/>
                        </a:lnSpc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407670" indent="-306705" algn="l">
                        <a:lnSpc>
                          <a:spcPct val="100000"/>
                        </a:lnSpc>
                      </a:pPr>
                      <a:r>
                        <a:rPr lang="en-US"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Mino</a:t>
                      </a: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sz="1600" baseline="2564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***</a:t>
                      </a:r>
                      <a:r>
                        <a:rPr sz="1600" spc="-37" baseline="25641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spc="-37" baseline="25641" dirty="0" smtClean="0">
                        <a:solidFill>
                          <a:srgbClr val="231F2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07670" indent="-306705" algn="l">
                        <a:lnSpc>
                          <a:spcPct val="100000"/>
                        </a:lnSpc>
                      </a:pPr>
                      <a:r>
                        <a:rPr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sz="160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1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</a:t>
                      </a:r>
                      <a:r>
                        <a:rPr sz="1600" spc="-1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i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dirty="0" err="1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CrCl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15–5</a:t>
                      </a:r>
                      <a:r>
                        <a:rPr sz="160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sz="1600" spc="-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L/</a:t>
                      </a:r>
                      <a:r>
                        <a:rPr sz="1600" spc="20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sz="1600" spc="-5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in)</a:t>
                      </a: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chemeClr val="accent1">
                          <a:tint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pPr marL="407670" indent="-306705" algn="l">
                        <a:lnSpc>
                          <a:spcPct val="100000"/>
                        </a:lnSpc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pattFill prst="wdUpDiag">
                      <a:fgClr>
                        <a:schemeClr val="accent1">
                          <a:tint val="4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7868202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spc="5" dirty="0"/>
              <a:t>oss</a:t>
            </a:r>
            <a:r>
              <a:rPr lang="en-US" spc="-5" dirty="0"/>
              <a:t>i</a:t>
            </a:r>
            <a:r>
              <a:rPr lang="en-US" spc="5" dirty="0"/>
              <a:t>b</a:t>
            </a:r>
            <a:r>
              <a:rPr lang="en-US" spc="-5" dirty="0"/>
              <a:t>l</a:t>
            </a:r>
            <a:r>
              <a:rPr lang="en-US" dirty="0"/>
              <a:t>e</a:t>
            </a:r>
            <a:r>
              <a:rPr lang="en-US" spc="-35" dirty="0"/>
              <a:t> </a:t>
            </a:r>
            <a:r>
              <a:rPr lang="en-US" spc="5" dirty="0" smtClean="0"/>
              <a:t>D</a:t>
            </a:r>
            <a:r>
              <a:rPr lang="en-US" spc="-5" dirty="0" smtClean="0"/>
              <a:t>r</a:t>
            </a:r>
            <a:r>
              <a:rPr lang="en-US" spc="5" dirty="0" smtClean="0"/>
              <a:t>ug</a:t>
            </a:r>
            <a:r>
              <a:rPr lang="en-US" dirty="0" smtClean="0"/>
              <a:t>–</a:t>
            </a:r>
            <a:r>
              <a:rPr lang="en-US" spc="5" dirty="0" smtClean="0"/>
              <a:t>D</a:t>
            </a:r>
            <a:r>
              <a:rPr lang="en-US" spc="-5" dirty="0" smtClean="0"/>
              <a:t>r</a:t>
            </a:r>
            <a:r>
              <a:rPr lang="en-US" spc="5" dirty="0" smtClean="0"/>
              <a:t>u</a:t>
            </a:r>
            <a:r>
              <a:rPr lang="en-US" dirty="0" smtClean="0"/>
              <a:t>g</a:t>
            </a:r>
            <a:r>
              <a:rPr lang="en-US" spc="-10" dirty="0" smtClean="0"/>
              <a:t> </a:t>
            </a:r>
            <a:r>
              <a:rPr lang="en-US" spc="-5" dirty="0" smtClean="0"/>
              <a:t>I</a:t>
            </a:r>
            <a:r>
              <a:rPr lang="en-US" spc="5" dirty="0" smtClean="0"/>
              <a:t>n</a:t>
            </a:r>
            <a:r>
              <a:rPr lang="en-US" spc="-5" dirty="0" smtClean="0"/>
              <a:t>t</a:t>
            </a:r>
            <a:r>
              <a:rPr lang="en-US" spc="5" dirty="0" smtClean="0"/>
              <a:t>e</a:t>
            </a:r>
            <a:r>
              <a:rPr lang="en-US" spc="-5" dirty="0" smtClean="0"/>
              <a:t>r</a:t>
            </a:r>
            <a:r>
              <a:rPr lang="en-US" spc="5" dirty="0" smtClean="0"/>
              <a:t>ac</a:t>
            </a:r>
            <a:r>
              <a:rPr lang="en-US" spc="-5" dirty="0" smtClean="0"/>
              <a:t>ti</a:t>
            </a:r>
            <a:r>
              <a:rPr lang="en-US" spc="5" dirty="0" smtClean="0"/>
              <a:t>ons</a:t>
            </a:r>
            <a:r>
              <a:rPr lang="en-US" dirty="0" smtClean="0"/>
              <a:t>:</a:t>
            </a:r>
            <a:r>
              <a:rPr lang="en-US" spc="-20" dirty="0" smtClean="0"/>
              <a:t/>
            </a:r>
            <a:br>
              <a:rPr lang="en-US" spc="-20" dirty="0" smtClean="0"/>
            </a:br>
            <a:r>
              <a:rPr lang="en-US" spc="5" dirty="0" smtClean="0"/>
              <a:t>E</a:t>
            </a:r>
            <a:r>
              <a:rPr lang="en-US" spc="-55" dirty="0" smtClean="0"/>
              <a:t>f</a:t>
            </a:r>
            <a:r>
              <a:rPr lang="en-US" spc="-5" dirty="0" smtClean="0"/>
              <a:t>f</a:t>
            </a:r>
            <a:r>
              <a:rPr lang="en-US" spc="5" dirty="0" smtClean="0"/>
              <a:t>ec</a:t>
            </a:r>
            <a:r>
              <a:rPr lang="en-US" dirty="0" smtClean="0"/>
              <a:t>t</a:t>
            </a:r>
            <a:r>
              <a:rPr lang="en-US" spc="5" dirty="0" smtClean="0"/>
              <a:t> </a:t>
            </a:r>
            <a:r>
              <a:rPr lang="en-US" spc="5" dirty="0"/>
              <a:t>o</a:t>
            </a:r>
            <a:r>
              <a:rPr lang="en-US" dirty="0"/>
              <a:t>n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r>
              <a:rPr lang="en-US" dirty="0" smtClean="0"/>
              <a:t> </a:t>
            </a:r>
            <a:r>
              <a:rPr lang="en-US" spc="5" dirty="0" smtClean="0"/>
              <a:t>P</a:t>
            </a:r>
            <a:r>
              <a:rPr lang="en-US" spc="-5" dirty="0" smtClean="0"/>
              <a:t>l</a:t>
            </a:r>
            <a:r>
              <a:rPr lang="en-US" spc="5" dirty="0" smtClean="0"/>
              <a:t>as</a:t>
            </a:r>
            <a:r>
              <a:rPr lang="en-US" dirty="0" smtClean="0"/>
              <a:t>ma</a:t>
            </a:r>
            <a:r>
              <a:rPr lang="en-US" spc="-35" dirty="0" smtClean="0"/>
              <a:t> </a:t>
            </a:r>
            <a:r>
              <a:rPr lang="en-US" spc="-5" dirty="0" smtClean="0"/>
              <a:t>L</a:t>
            </a:r>
            <a:r>
              <a:rPr lang="en-US" spc="5" dirty="0" smtClean="0"/>
              <a:t>eve</a:t>
            </a:r>
            <a:r>
              <a:rPr lang="en-US" spc="-5" dirty="0" smtClean="0"/>
              <a:t>l</a:t>
            </a:r>
            <a:r>
              <a:rPr lang="en-US" dirty="0" smtClean="0"/>
              <a:t>s</a:t>
            </a:r>
            <a:r>
              <a:rPr lang="en-US" spc="-10" dirty="0" smtClean="0"/>
              <a:t> </a:t>
            </a:r>
            <a:r>
              <a:rPr lang="en-US" spc="-5" dirty="0" smtClean="0"/>
              <a:t>(</a:t>
            </a:r>
            <a:r>
              <a:rPr lang="en-US" spc="5" dirty="0" smtClean="0"/>
              <a:t>Pa</a:t>
            </a:r>
            <a:r>
              <a:rPr lang="en-US" spc="-5" dirty="0" smtClean="0"/>
              <a:t>r</a:t>
            </a:r>
            <a:r>
              <a:rPr lang="en-US" dirty="0" smtClean="0"/>
              <a:t>t</a:t>
            </a:r>
            <a:r>
              <a:rPr lang="en-US" spc="-10" dirty="0" smtClean="0"/>
              <a:t> </a:t>
            </a:r>
            <a:r>
              <a:rPr lang="en-US" spc="5" dirty="0"/>
              <a:t>1)</a:t>
            </a:r>
            <a:endParaRPr lang="en-US" dirty="0"/>
          </a:p>
        </p:txBody>
      </p:sp>
      <p:sp>
        <p:nvSpPr>
          <p:cNvPr id="5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95296" y="1104701"/>
          <a:ext cx="10515737" cy="5175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34">
                  <a:extLst>
                    <a:ext uri="{9D8B030D-6E8A-4147-A177-3AD203B41FA5}">
                      <a16:colId xmlns:a16="http://schemas.microsoft.com/office/drawing/2014/main" val="1150406264"/>
                    </a:ext>
                  </a:extLst>
                </a:gridCol>
                <a:gridCol w="2628934">
                  <a:extLst>
                    <a:ext uri="{9D8B030D-6E8A-4147-A177-3AD203B41FA5}">
                      <a16:colId xmlns:a16="http://schemas.microsoft.com/office/drawing/2014/main" val="235290990"/>
                    </a:ext>
                  </a:extLst>
                </a:gridCol>
                <a:gridCol w="2176463">
                  <a:extLst>
                    <a:ext uri="{9D8B030D-6E8A-4147-A177-3AD203B41FA5}">
                      <a16:colId xmlns:a16="http://schemas.microsoft.com/office/drawing/2014/main" val="3880769359"/>
                    </a:ext>
                  </a:extLst>
                </a:gridCol>
                <a:gridCol w="452472">
                  <a:extLst>
                    <a:ext uri="{9D8B030D-6E8A-4147-A177-3AD203B41FA5}">
                      <a16:colId xmlns:a16="http://schemas.microsoft.com/office/drawing/2014/main" val="3996717660"/>
                    </a:ext>
                  </a:extLst>
                </a:gridCol>
                <a:gridCol w="2628934">
                  <a:extLst>
                    <a:ext uri="{9D8B030D-6E8A-4147-A177-3AD203B41FA5}">
                      <a16:colId xmlns:a16="http://schemas.microsoft.com/office/drawing/2014/main" val="1335203209"/>
                    </a:ext>
                  </a:extLst>
                </a:gridCol>
              </a:tblGrid>
              <a:tr h="343426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434577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Rivaroxaban 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43457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434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030592"/>
                  </a:ext>
                </a:extLst>
              </a:tr>
              <a:tr h="34342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spc="-1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Other cardiovascular drugs</a:t>
                      </a: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82333"/>
                  </a:ext>
                </a:extLst>
              </a:tr>
              <a:tr h="479856">
                <a:tc>
                  <a:txBody>
                    <a:bodyPr/>
                    <a:lstStyle/>
                    <a:p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Ato</a:t>
                      </a:r>
                      <a:r>
                        <a:rPr lang="en-US"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tat</a:t>
                      </a:r>
                      <a:r>
                        <a:rPr lang="en-US" sz="16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tion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800" spc="-2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800" spc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8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8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12582924"/>
                  </a:ext>
                </a:extLst>
              </a:tr>
              <a:tr h="34342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Antibiotics</a:t>
                      </a: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133819"/>
                  </a:ext>
                </a:extLst>
              </a:tr>
              <a:tr h="479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ith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in; E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3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ode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400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petition an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4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tion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30–5</a:t>
                      </a:r>
                      <a:r>
                        <a:rPr lang="en-US" sz="18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spc="-2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884441"/>
                  </a:ext>
                </a:extLst>
              </a:tr>
              <a:tr h="479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in**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CRP</a:t>
                      </a:r>
                      <a:r>
                        <a:rPr lang="en-US" sz="14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P3A4/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P2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400" spc="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spc="-1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Up to -50 %</a:t>
                      </a:r>
                    </a:p>
                  </a:txBody>
                  <a:tcPr marL="82229" marR="82229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spc="-1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892203"/>
                  </a:ext>
                </a:extLst>
              </a:tr>
              <a:tr h="34342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Antiviral drugs</a:t>
                      </a: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20358"/>
                  </a:ext>
                </a:extLst>
              </a:tr>
              <a:tr h="479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otea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e.g</a:t>
                      </a:r>
                      <a:r>
                        <a:rPr lang="en-US" sz="2000" b="1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2000" b="1" u="sng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2000" b="1" u="sng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itona</a:t>
                      </a:r>
                      <a:r>
                        <a:rPr lang="en-US" sz="2000" b="1" u="sng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2000" b="1" u="sng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b="1" u="sng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</a:t>
                      </a: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o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indu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r; 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spc="-1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Up to +153 %</a:t>
                      </a:r>
                    </a:p>
                  </a:txBody>
                  <a:tcPr marL="82229" marR="82229"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spc="-1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E86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888206"/>
                  </a:ext>
                </a:extLst>
              </a:tr>
              <a:tr h="34342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spc="-1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Fungostatics</a:t>
                      </a:r>
                      <a:endParaRPr lang="en-US" sz="1600" b="1" kern="1200" spc="-1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829505"/>
                  </a:ext>
                </a:extLst>
              </a:tr>
              <a:tr h="479856">
                <a:tc>
                  <a:txBody>
                    <a:bodyPr/>
                    <a:lstStyle/>
                    <a:p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6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</a:pPr>
                      <a:r>
                        <a:rPr lang="en-US" sz="18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18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2 %                                  </a:t>
                      </a:r>
                      <a:r>
                        <a:rPr lang="en-US" sz="18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2700" marR="5080" indent="45085">
                        <a:lnSpc>
                          <a:spcPct val="100000"/>
                        </a:lnSpc>
                      </a:pPr>
                      <a:r>
                        <a:rPr lang="en-US" sz="18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if s</a:t>
                      </a:r>
                      <a:r>
                        <a:rPr lang="en-US" sz="1600" spc="-3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</a:t>
                      </a:r>
                      <a:r>
                        <a:rPr lang="en-US" sz="1600" spc="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ally ad</a:t>
                      </a:r>
                      <a:r>
                        <a:rPr lang="en-US" sz="1600" spc="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1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</a:t>
                      </a:r>
                      <a:r>
                        <a:rPr lang="en-US" sz="160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</a:t>
                      </a:r>
                      <a:r>
                        <a:rPr lang="en-US" sz="1600" spc="-5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ed)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8265">
                        <a:lnSpc>
                          <a:spcPct val="100000"/>
                        </a:lnSpc>
                      </a:pP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231274"/>
                  </a:ext>
                </a:extLst>
              </a:tr>
              <a:tr h="4533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600" spc="-2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Keto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6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ole; 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600" spc="-2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ona</a:t>
                      </a:r>
                      <a:r>
                        <a:rPr lang="en-US" sz="1600" spc="-2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ole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4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4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4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4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CRP 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4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lang="en-US" sz="14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sz="14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400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US" sz="14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inhibitio</a:t>
                      </a:r>
                      <a:r>
                        <a:rPr lang="en-US" sz="14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spc="-1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Up to +160 %</a:t>
                      </a:r>
                    </a:p>
                  </a:txBody>
                  <a:tcPr marL="82229" marR="82229" anchor="ctr"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spc="-10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229" marR="82229" anchor="ctr">
                    <a:solidFill>
                      <a:srgbClr val="E86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4282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spc="5" dirty="0"/>
              <a:t>oss</a:t>
            </a:r>
            <a:r>
              <a:rPr lang="en-US" spc="-5" dirty="0"/>
              <a:t>i</a:t>
            </a:r>
            <a:r>
              <a:rPr lang="en-US" spc="5" dirty="0"/>
              <a:t>b</a:t>
            </a:r>
            <a:r>
              <a:rPr lang="en-US" spc="-5" dirty="0"/>
              <a:t>l</a:t>
            </a:r>
            <a:r>
              <a:rPr lang="en-US" dirty="0"/>
              <a:t>e</a:t>
            </a:r>
            <a:r>
              <a:rPr lang="en-US" spc="-35" dirty="0"/>
              <a:t> 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ug</a:t>
            </a:r>
            <a:r>
              <a:rPr lang="en-US" dirty="0"/>
              <a:t>–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</a:t>
            </a:r>
            <a:r>
              <a:rPr lang="en-US" dirty="0"/>
              <a:t>g</a:t>
            </a:r>
            <a:r>
              <a:rPr lang="en-US" spc="-10" dirty="0"/>
              <a:t> </a:t>
            </a:r>
            <a:r>
              <a:rPr lang="en-US" spc="-5" dirty="0"/>
              <a:t>I</a:t>
            </a:r>
            <a:r>
              <a:rPr lang="en-US" spc="5" dirty="0"/>
              <a:t>n</a:t>
            </a:r>
            <a:r>
              <a:rPr lang="en-US" spc="-5" dirty="0"/>
              <a:t>t</a:t>
            </a:r>
            <a:r>
              <a:rPr lang="en-US" spc="5" dirty="0"/>
              <a:t>e</a:t>
            </a:r>
            <a:r>
              <a:rPr lang="en-US" spc="-5" dirty="0"/>
              <a:t>r</a:t>
            </a:r>
            <a:r>
              <a:rPr lang="en-US" spc="5" dirty="0"/>
              <a:t>ac</a:t>
            </a:r>
            <a:r>
              <a:rPr lang="en-US" spc="-5" dirty="0"/>
              <a:t>ti</a:t>
            </a:r>
            <a:r>
              <a:rPr lang="en-US" spc="5" dirty="0"/>
              <a:t>ons</a:t>
            </a:r>
            <a:r>
              <a:rPr lang="en-US" dirty="0"/>
              <a:t>:</a:t>
            </a:r>
            <a:r>
              <a:rPr lang="en-US" spc="-20" dirty="0"/>
              <a:t/>
            </a:r>
            <a:br>
              <a:rPr lang="en-US" spc="-20" dirty="0"/>
            </a:br>
            <a:r>
              <a:rPr lang="en-US" spc="5" dirty="0"/>
              <a:t>E</a:t>
            </a:r>
            <a:r>
              <a:rPr lang="en-US" spc="-55" dirty="0"/>
              <a:t>f</a:t>
            </a:r>
            <a:r>
              <a:rPr lang="en-US" spc="-5" dirty="0"/>
              <a:t>f</a:t>
            </a:r>
            <a:r>
              <a:rPr lang="en-US" spc="5" dirty="0"/>
              <a:t>ec</a:t>
            </a:r>
            <a:r>
              <a:rPr lang="en-US" dirty="0"/>
              <a:t>t</a:t>
            </a:r>
            <a:r>
              <a:rPr lang="en-US" spc="5" dirty="0"/>
              <a:t> o</a:t>
            </a:r>
            <a:r>
              <a:rPr lang="en-US" dirty="0"/>
              <a:t>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r>
              <a:rPr lang="en-US" dirty="0"/>
              <a:t> </a:t>
            </a:r>
            <a:r>
              <a:rPr lang="en-US" spc="5" dirty="0"/>
              <a:t>P</a:t>
            </a:r>
            <a:r>
              <a:rPr lang="en-US" spc="-5" dirty="0"/>
              <a:t>l</a:t>
            </a:r>
            <a:r>
              <a:rPr lang="en-US" spc="5" dirty="0"/>
              <a:t>as</a:t>
            </a:r>
            <a:r>
              <a:rPr lang="en-US" dirty="0"/>
              <a:t>ma</a:t>
            </a:r>
            <a:r>
              <a:rPr lang="en-US" spc="-35" dirty="0"/>
              <a:t> </a:t>
            </a:r>
            <a:r>
              <a:rPr lang="en-US" spc="-5" dirty="0"/>
              <a:t>L</a:t>
            </a:r>
            <a:r>
              <a:rPr lang="en-US" spc="5" dirty="0"/>
              <a:t>eve</a:t>
            </a:r>
            <a:r>
              <a:rPr lang="en-US" spc="-5" dirty="0"/>
              <a:t>l</a:t>
            </a:r>
            <a:r>
              <a:rPr lang="en-US" dirty="0"/>
              <a:t>s</a:t>
            </a:r>
            <a:r>
              <a:rPr lang="en-US" spc="-10" dirty="0"/>
              <a:t> </a:t>
            </a:r>
            <a:r>
              <a:rPr lang="en-US" spc="-5" dirty="0"/>
              <a:t>(</a:t>
            </a:r>
            <a:r>
              <a:rPr lang="en-US" spc="5" dirty="0"/>
              <a:t>Pa</a:t>
            </a:r>
            <a:r>
              <a:rPr lang="en-US" spc="-5" dirty="0"/>
              <a:t>r</a:t>
            </a:r>
            <a:r>
              <a:rPr lang="en-US" dirty="0"/>
              <a:t>t</a:t>
            </a:r>
            <a:r>
              <a:rPr lang="en-US" spc="-10" dirty="0"/>
              <a:t> </a:t>
            </a:r>
            <a:r>
              <a:rPr lang="en-US" spc="5" dirty="0" smtClean="0"/>
              <a:t>2)</a:t>
            </a:r>
            <a:endParaRPr lang="en-US" dirty="0"/>
          </a:p>
        </p:txBody>
      </p:sp>
      <p:sp>
        <p:nvSpPr>
          <p:cNvPr id="5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22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80714" y="1182688"/>
          <a:ext cx="10516272" cy="5045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9068">
                  <a:extLst>
                    <a:ext uri="{9D8B030D-6E8A-4147-A177-3AD203B41FA5}">
                      <a16:colId xmlns:a16="http://schemas.microsoft.com/office/drawing/2014/main" val="2278406083"/>
                    </a:ext>
                  </a:extLst>
                </a:gridCol>
                <a:gridCol w="2629068">
                  <a:extLst>
                    <a:ext uri="{9D8B030D-6E8A-4147-A177-3AD203B41FA5}">
                      <a16:colId xmlns:a16="http://schemas.microsoft.com/office/drawing/2014/main" val="2618353919"/>
                    </a:ext>
                  </a:extLst>
                </a:gridCol>
                <a:gridCol w="2629068">
                  <a:extLst>
                    <a:ext uri="{9D8B030D-6E8A-4147-A177-3AD203B41FA5}">
                      <a16:colId xmlns:a16="http://schemas.microsoft.com/office/drawing/2014/main" val="2817360073"/>
                    </a:ext>
                  </a:extLst>
                </a:gridCol>
                <a:gridCol w="2629068">
                  <a:extLst>
                    <a:ext uri="{9D8B030D-6E8A-4147-A177-3AD203B41FA5}">
                      <a16:colId xmlns:a16="http://schemas.microsoft.com/office/drawing/2014/main" val="198744286"/>
                    </a:ext>
                  </a:extLst>
                </a:gridCol>
              </a:tblGrid>
              <a:tr h="339993"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solidFill>
                      <a:srgbClr val="43457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Rivaroxaban</a:t>
                      </a:r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solidFill>
                      <a:srgbClr val="43457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solidFill>
                      <a:srgbClr val="434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371345"/>
                  </a:ext>
                </a:extLst>
              </a:tr>
              <a:tr h="33999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Immunosupressive</a:t>
                      </a:r>
                      <a:endParaRPr lang="en-US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120976"/>
                  </a:ext>
                </a:extLst>
              </a:tr>
              <a:tr h="339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3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</a:t>
                      </a:r>
                      <a:r>
                        <a:rPr lang="en-US" sz="1600" spc="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600" spc="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en-US" sz="1600" spc="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81609" marR="81609" anchor="ctr">
                    <a:pattFill prst="wdUpDiag">
                      <a:fgClr>
                        <a:srgbClr val="FFFF00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873834944"/>
                  </a:ext>
                </a:extLst>
              </a:tr>
              <a:tr h="33999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</a:t>
                      </a:r>
                      <a:r>
                        <a:rPr lang="en-US" sz="1600" b="1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b="1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en-US" sz="1600" b="1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b="1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og</a:t>
                      </a:r>
                      <a:r>
                        <a:rPr lang="en-US" sz="1600" b="1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b="1" spc="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b="1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b="1" spc="-1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b="1" spc="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46735"/>
                  </a:ext>
                </a:extLst>
              </a:tr>
              <a:tr h="339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petit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pattFill prst="wdUpDiag">
                      <a:fgClr>
                        <a:schemeClr val="accent1">
                          <a:tint val="2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3709871089"/>
                  </a:ext>
                </a:extLst>
              </a:tr>
              <a:tr h="33999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Anta</a:t>
                      </a:r>
                      <a:r>
                        <a:rPr lang="en-US" sz="1600" b="1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148404"/>
                  </a:ext>
                </a:extLst>
              </a:tr>
              <a:tr h="564323">
                <a:tc>
                  <a:txBody>
                    <a:bodyPr/>
                    <a:lstStyle/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2B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PPI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ption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US" sz="18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800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ff</a:t>
                      </a:r>
                      <a:r>
                        <a:rPr lang="en-US" sz="18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8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558359699"/>
                  </a:ext>
                </a:extLst>
              </a:tr>
              <a:tr h="33999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b="1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  <a:endParaRPr lang="en-US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958540"/>
                  </a:ext>
                </a:extLst>
              </a:tr>
              <a:tr h="103954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ne***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Phenoba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bital***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Phen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toin***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  <a:endParaRPr lang="en-US" sz="1600" spc="2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 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ohn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’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**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65405" marR="340360">
                        <a:lnSpc>
                          <a:spcPct val="100000"/>
                        </a:lnSpc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 spc="-5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spc="-1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CRP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 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P3A4/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P2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en-US" sz="1600" spc="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65405">
                        <a:lnSpc>
                          <a:spcPct val="100000"/>
                        </a:lnSpc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indu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Up</a:t>
                      </a:r>
                      <a:r>
                        <a:rPr lang="en-US" sz="2000" spc="-2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spc="-5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2000" spc="-5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spc="2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2000" spc="-5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 spc="-2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81609" marR="81609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016651"/>
                  </a:ext>
                </a:extLst>
              </a:tr>
              <a:tr h="339993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="1" spc="-2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spc="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b="1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b="1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US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668022"/>
                  </a:ext>
                </a:extLst>
              </a:tr>
              <a:tr h="339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600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669202"/>
                  </a:ext>
                </a:extLst>
              </a:tr>
              <a:tr h="3399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3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</a:t>
                      </a: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en-US" sz="1600" spc="-4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600" spc="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spc="-2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spc="-1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sz="1600" spc="-5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609" marR="81609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60151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spc="5" dirty="0"/>
              <a:t>oss</a:t>
            </a:r>
            <a:r>
              <a:rPr lang="en-US" spc="-5" dirty="0"/>
              <a:t>i</a:t>
            </a:r>
            <a:r>
              <a:rPr lang="en-US" spc="5" dirty="0"/>
              <a:t>b</a:t>
            </a:r>
            <a:r>
              <a:rPr lang="en-US" spc="-5" dirty="0"/>
              <a:t>l</a:t>
            </a:r>
            <a:r>
              <a:rPr lang="en-US" dirty="0"/>
              <a:t>e</a:t>
            </a:r>
            <a:r>
              <a:rPr lang="en-US" spc="-35" dirty="0"/>
              <a:t> 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ug</a:t>
            </a:r>
            <a:r>
              <a:rPr lang="en-US" dirty="0"/>
              <a:t>–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</a:t>
            </a:r>
            <a:r>
              <a:rPr lang="en-US" dirty="0"/>
              <a:t>g</a:t>
            </a:r>
            <a:r>
              <a:rPr lang="en-US" spc="-10" dirty="0"/>
              <a:t> </a:t>
            </a:r>
            <a:r>
              <a:rPr lang="en-US" spc="-5" dirty="0"/>
              <a:t>I</a:t>
            </a:r>
            <a:r>
              <a:rPr lang="en-US" spc="5" dirty="0"/>
              <a:t>n</a:t>
            </a:r>
            <a:r>
              <a:rPr lang="en-US" spc="-5" dirty="0"/>
              <a:t>t</a:t>
            </a:r>
            <a:r>
              <a:rPr lang="en-US" spc="5" dirty="0"/>
              <a:t>e</a:t>
            </a:r>
            <a:r>
              <a:rPr lang="en-US" spc="-5" dirty="0"/>
              <a:t>r</a:t>
            </a:r>
            <a:r>
              <a:rPr lang="en-US" spc="5" dirty="0"/>
              <a:t>ac</a:t>
            </a:r>
            <a:r>
              <a:rPr lang="en-US" spc="-5" dirty="0"/>
              <a:t>ti</a:t>
            </a:r>
            <a:r>
              <a:rPr lang="en-US" spc="5" dirty="0"/>
              <a:t>ons</a:t>
            </a:r>
            <a:r>
              <a:rPr lang="en-US" dirty="0"/>
              <a:t>:</a:t>
            </a:r>
            <a:r>
              <a:rPr lang="en-US" spc="-20" dirty="0"/>
              <a:t/>
            </a:r>
            <a:br>
              <a:rPr lang="en-US" spc="-20" dirty="0"/>
            </a:br>
            <a:r>
              <a:rPr lang="en-US" spc="5" dirty="0"/>
              <a:t>E</a:t>
            </a:r>
            <a:r>
              <a:rPr lang="en-US" spc="-55" dirty="0"/>
              <a:t>f</a:t>
            </a:r>
            <a:r>
              <a:rPr lang="en-US" spc="-5" dirty="0"/>
              <a:t>f</a:t>
            </a:r>
            <a:r>
              <a:rPr lang="en-US" spc="5" dirty="0"/>
              <a:t>ec</a:t>
            </a:r>
            <a:r>
              <a:rPr lang="en-US" dirty="0"/>
              <a:t>t</a:t>
            </a:r>
            <a:r>
              <a:rPr lang="en-US" spc="5" dirty="0"/>
              <a:t> o</a:t>
            </a:r>
            <a:r>
              <a:rPr lang="en-US" dirty="0"/>
              <a:t>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r>
              <a:rPr lang="en-US" dirty="0"/>
              <a:t> </a:t>
            </a:r>
            <a:r>
              <a:rPr lang="en-US" spc="5" dirty="0"/>
              <a:t>P</a:t>
            </a:r>
            <a:r>
              <a:rPr lang="en-US" spc="-5" dirty="0"/>
              <a:t>l</a:t>
            </a:r>
            <a:r>
              <a:rPr lang="en-US" spc="5" dirty="0"/>
              <a:t>as</a:t>
            </a:r>
            <a:r>
              <a:rPr lang="en-US" dirty="0"/>
              <a:t>ma</a:t>
            </a:r>
            <a:r>
              <a:rPr lang="en-US" spc="-35" dirty="0"/>
              <a:t> </a:t>
            </a:r>
            <a:r>
              <a:rPr lang="en-US" spc="-5" dirty="0"/>
              <a:t>L</a:t>
            </a:r>
            <a:r>
              <a:rPr lang="en-US" spc="5" dirty="0"/>
              <a:t>eve</a:t>
            </a:r>
            <a:r>
              <a:rPr lang="en-US" spc="-5" dirty="0"/>
              <a:t>l</a:t>
            </a:r>
            <a:r>
              <a:rPr lang="en-US" dirty="0"/>
              <a:t>s</a:t>
            </a:r>
            <a:r>
              <a:rPr lang="en-US" spc="-10" dirty="0"/>
              <a:t> </a:t>
            </a:r>
            <a:r>
              <a:rPr lang="en-US" spc="-5" dirty="0"/>
              <a:t>(</a:t>
            </a:r>
            <a:r>
              <a:rPr lang="en-US" spc="5" dirty="0"/>
              <a:t>Pa</a:t>
            </a:r>
            <a:r>
              <a:rPr lang="en-US" spc="-5" dirty="0"/>
              <a:t>r</a:t>
            </a:r>
            <a:r>
              <a:rPr lang="en-US" dirty="0"/>
              <a:t>t</a:t>
            </a:r>
            <a:r>
              <a:rPr lang="en-US" spc="-10" dirty="0"/>
              <a:t> </a:t>
            </a:r>
            <a:r>
              <a:rPr lang="en-US" spc="5" dirty="0" smtClean="0"/>
              <a:t>3)</a:t>
            </a:r>
            <a:endParaRPr lang="en-US" dirty="0"/>
          </a:p>
        </p:txBody>
      </p:sp>
      <p:sp>
        <p:nvSpPr>
          <p:cNvPr id="5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64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spc="5" dirty="0"/>
              <a:t>oss</a:t>
            </a:r>
            <a:r>
              <a:rPr lang="en-US" spc="-5" dirty="0"/>
              <a:t>i</a:t>
            </a:r>
            <a:r>
              <a:rPr lang="en-US" spc="5" dirty="0"/>
              <a:t>b</a:t>
            </a:r>
            <a:r>
              <a:rPr lang="en-US" spc="-5" dirty="0"/>
              <a:t>l</a:t>
            </a:r>
            <a:r>
              <a:rPr lang="en-US" dirty="0"/>
              <a:t>e</a:t>
            </a:r>
            <a:r>
              <a:rPr lang="en-US" spc="-35" dirty="0"/>
              <a:t> 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ug</a:t>
            </a:r>
            <a:r>
              <a:rPr lang="en-US" dirty="0"/>
              <a:t>–</a:t>
            </a:r>
            <a:r>
              <a:rPr lang="en-US" spc="5" dirty="0"/>
              <a:t>D</a:t>
            </a:r>
            <a:r>
              <a:rPr lang="en-US" spc="-5" dirty="0"/>
              <a:t>r</a:t>
            </a:r>
            <a:r>
              <a:rPr lang="en-US" spc="5" dirty="0"/>
              <a:t>u</a:t>
            </a:r>
            <a:r>
              <a:rPr lang="en-US" dirty="0"/>
              <a:t>g</a:t>
            </a:r>
            <a:r>
              <a:rPr lang="en-US" spc="-10" dirty="0"/>
              <a:t> </a:t>
            </a:r>
            <a:r>
              <a:rPr lang="en-US" spc="-5" dirty="0"/>
              <a:t>I</a:t>
            </a:r>
            <a:r>
              <a:rPr lang="en-US" spc="5" dirty="0"/>
              <a:t>n</a:t>
            </a:r>
            <a:r>
              <a:rPr lang="en-US" spc="-5" dirty="0"/>
              <a:t>t</a:t>
            </a:r>
            <a:r>
              <a:rPr lang="en-US" spc="5" dirty="0"/>
              <a:t>e</a:t>
            </a:r>
            <a:r>
              <a:rPr lang="en-US" spc="-5" dirty="0"/>
              <a:t>r</a:t>
            </a:r>
            <a:r>
              <a:rPr lang="en-US" spc="5" dirty="0"/>
              <a:t>ac</a:t>
            </a:r>
            <a:r>
              <a:rPr lang="en-US" spc="-5" dirty="0"/>
              <a:t>ti</a:t>
            </a:r>
            <a:r>
              <a:rPr lang="en-US" spc="5" dirty="0"/>
              <a:t>ons</a:t>
            </a:r>
            <a:r>
              <a:rPr lang="en-US" dirty="0"/>
              <a:t>:</a:t>
            </a:r>
            <a:r>
              <a:rPr lang="en-US" spc="-20" dirty="0"/>
              <a:t/>
            </a:r>
            <a:br>
              <a:rPr lang="en-US" spc="-20" dirty="0"/>
            </a:br>
            <a:r>
              <a:rPr lang="en-US" spc="5" dirty="0"/>
              <a:t>E</a:t>
            </a:r>
            <a:r>
              <a:rPr lang="en-US" spc="-55" dirty="0"/>
              <a:t>f</a:t>
            </a:r>
            <a:r>
              <a:rPr lang="en-US" spc="-5" dirty="0"/>
              <a:t>f</a:t>
            </a:r>
            <a:r>
              <a:rPr lang="en-US" spc="5" dirty="0"/>
              <a:t>ec</a:t>
            </a:r>
            <a:r>
              <a:rPr lang="en-US" dirty="0"/>
              <a:t>t</a:t>
            </a:r>
            <a:r>
              <a:rPr lang="en-US" spc="5" dirty="0"/>
              <a:t> o</a:t>
            </a:r>
            <a:r>
              <a:rPr lang="en-US" dirty="0"/>
              <a:t>n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  <a:effectLst/>
              </a:rPr>
              <a:t>Rivaroxaban</a:t>
            </a:r>
            <a:r>
              <a:rPr lang="en-US" dirty="0"/>
              <a:t> </a:t>
            </a:r>
            <a:r>
              <a:rPr lang="en-US" spc="5" dirty="0"/>
              <a:t>P</a:t>
            </a:r>
            <a:r>
              <a:rPr lang="en-US" spc="-5" dirty="0"/>
              <a:t>l</a:t>
            </a:r>
            <a:r>
              <a:rPr lang="en-US" spc="5" dirty="0"/>
              <a:t>as</a:t>
            </a:r>
            <a:r>
              <a:rPr lang="en-US" dirty="0"/>
              <a:t>ma</a:t>
            </a:r>
            <a:r>
              <a:rPr lang="en-US" spc="-35" dirty="0"/>
              <a:t> </a:t>
            </a:r>
            <a:r>
              <a:rPr lang="en-US" spc="-5" dirty="0"/>
              <a:t>L</a:t>
            </a:r>
            <a:r>
              <a:rPr lang="en-US" spc="5" dirty="0"/>
              <a:t>eve</a:t>
            </a:r>
            <a:r>
              <a:rPr lang="en-US" spc="-5" dirty="0"/>
              <a:t>l</a:t>
            </a:r>
            <a:r>
              <a:rPr lang="en-US" dirty="0"/>
              <a:t>s</a:t>
            </a:r>
            <a:r>
              <a:rPr lang="en-US" spc="-10" dirty="0"/>
              <a:t> </a:t>
            </a:r>
            <a:r>
              <a:rPr lang="en-US" spc="-5" dirty="0"/>
              <a:t>(</a:t>
            </a:r>
            <a:r>
              <a:rPr lang="en-US" spc="5" dirty="0"/>
              <a:t>Pa</a:t>
            </a:r>
            <a:r>
              <a:rPr lang="en-US" spc="-5" dirty="0"/>
              <a:t>r</a:t>
            </a:r>
            <a:r>
              <a:rPr lang="en-US" dirty="0"/>
              <a:t>t</a:t>
            </a:r>
            <a:r>
              <a:rPr lang="en-US" spc="-10" dirty="0"/>
              <a:t> </a:t>
            </a:r>
            <a:r>
              <a:rPr lang="en-US" spc="5" dirty="0" smtClean="0"/>
              <a:t>4)</a:t>
            </a:r>
            <a:endParaRPr lang="en-US" dirty="0"/>
          </a:p>
        </p:txBody>
      </p:sp>
      <p:graphicFrame>
        <p:nvGraphicFramePr>
          <p:cNvPr id="6" name="object 13"/>
          <p:cNvGraphicFramePr>
            <a:graphicFrameLocks noGrp="1"/>
          </p:cNvGraphicFramePr>
          <p:nvPr>
            <p:extLst/>
          </p:nvPr>
        </p:nvGraphicFramePr>
        <p:xfrm>
          <a:off x="256190" y="1493568"/>
          <a:ext cx="11408458" cy="1631842"/>
        </p:xfrm>
        <a:graphic>
          <a:graphicData uri="http://schemas.openxmlformats.org/drawingml/2006/table">
            <a:tbl>
              <a:tblPr firstRow="1" bandRow="1"/>
              <a:tblGrid>
                <a:gridCol w="2858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345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535">
                  <a:extLst>
                    <a:ext uri="{9D8B030D-6E8A-4147-A177-3AD203B41FA5}">
                      <a16:colId xmlns:a16="http://schemas.microsoft.com/office/drawing/2014/main" val="272803550"/>
                    </a:ext>
                  </a:extLst>
                </a:gridCol>
                <a:gridCol w="1754052">
                  <a:extLst>
                    <a:ext uri="{9D8B030D-6E8A-4147-A177-3AD203B41FA5}">
                      <a16:colId xmlns:a16="http://schemas.microsoft.com/office/drawing/2014/main" val="270557389"/>
                    </a:ext>
                  </a:extLst>
                </a:gridCol>
                <a:gridCol w="20810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42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457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</a:pPr>
                      <a:r>
                        <a:rPr sz="1800" b="1" kern="120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Rivaroxaban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4577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61594" algn="ctr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34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137"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400" b="1" kern="1200" spc="-5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Other factors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7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Weight</a:t>
                      </a:r>
                      <a:r>
                        <a:rPr sz="1400" kern="1200" spc="-5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≤60 kg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Increased </a:t>
                      </a:r>
                      <a:r>
                        <a:rPr sz="1400" kern="1200" spc="-5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plasma level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kern="1200" spc="-5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kern="1200" spc="-5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7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Renal </a:t>
                      </a:r>
                      <a:r>
                        <a:rPr sz="1400" kern="1200" spc="-5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function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 kern="1200" spc="-5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Increased </a:t>
                      </a:r>
                      <a:r>
                        <a:rPr sz="1400" kern="1200" spc="-5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plasma level</a:t>
                      </a:r>
                    </a:p>
                  </a:txBody>
                  <a:tcPr marL="0" marR="0" marT="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kern="1200" spc="-5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400" kern="1200" spc="-5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4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2"/>
          <p:cNvSpPr/>
          <p:nvPr/>
        </p:nvSpPr>
        <p:spPr>
          <a:xfrm>
            <a:off x="5951537" y="3362475"/>
            <a:ext cx="5263168" cy="2550735"/>
          </a:xfrm>
          <a:custGeom>
            <a:avLst/>
            <a:gdLst/>
            <a:ahLst/>
            <a:cxnLst/>
            <a:rect l="l" t="t" r="r" b="b"/>
            <a:pathLst>
              <a:path w="4241800" h="1828800">
                <a:moveTo>
                  <a:pt x="0" y="0"/>
                </a:moveTo>
                <a:lnTo>
                  <a:pt x="4241800" y="0"/>
                </a:lnTo>
                <a:lnTo>
                  <a:pt x="4241800" y="1828812"/>
                </a:lnTo>
                <a:lnTo>
                  <a:pt x="0" y="1828812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18615" y="4259214"/>
            <a:ext cx="648441" cy="675768"/>
          </a:xfrm>
          <a:custGeom>
            <a:avLst/>
            <a:gdLst/>
            <a:ahLst/>
            <a:cxnLst/>
            <a:rect l="l" t="t" r="r" b="b"/>
            <a:pathLst>
              <a:path w="522604" h="484504">
                <a:moveTo>
                  <a:pt x="280200" y="0"/>
                </a:moveTo>
                <a:lnTo>
                  <a:pt x="280200" y="121043"/>
                </a:lnTo>
                <a:lnTo>
                  <a:pt x="0" y="121043"/>
                </a:lnTo>
                <a:lnTo>
                  <a:pt x="0" y="363143"/>
                </a:lnTo>
                <a:lnTo>
                  <a:pt x="280200" y="363143"/>
                </a:lnTo>
                <a:lnTo>
                  <a:pt x="280200" y="484187"/>
                </a:lnTo>
                <a:lnTo>
                  <a:pt x="522287" y="242087"/>
                </a:lnTo>
                <a:lnTo>
                  <a:pt x="280200" y="0"/>
                </a:lnTo>
                <a:close/>
              </a:path>
            </a:pathLst>
          </a:custGeom>
          <a:solidFill>
            <a:srgbClr val="434577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object 11"/>
          <p:cNvSpPr txBox="1"/>
          <p:nvPr/>
        </p:nvSpPr>
        <p:spPr>
          <a:xfrm>
            <a:off x="1374975" y="4278769"/>
            <a:ext cx="2717465" cy="71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3550" marR="5080" indent="-451484">
              <a:lnSpc>
                <a:spcPts val="2810"/>
              </a:lnSpc>
            </a:pP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Ot</a:t>
            </a:r>
            <a:r>
              <a:rPr sz="2400" spc="-5" dirty="0">
                <a:solidFill>
                  <a:srgbClr val="1D3851"/>
                </a:solidFill>
                <a:latin typeface="Arial"/>
                <a:cs typeface="Arial"/>
              </a:rPr>
              <a:t>he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r</a:t>
            </a:r>
            <a:r>
              <a:rPr sz="2400" spc="-30" dirty="0">
                <a:solidFill>
                  <a:srgbClr val="1D3851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1D3851"/>
                </a:solidFill>
                <a:latin typeface="Arial"/>
                <a:cs typeface="Arial"/>
              </a:rPr>
              <a:t>in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cr</a:t>
            </a:r>
            <a:r>
              <a:rPr sz="2400" spc="-5" dirty="0">
                <a:solidFill>
                  <a:srgbClr val="1D3851"/>
                </a:solidFill>
                <a:latin typeface="Arial"/>
                <a:cs typeface="Arial"/>
              </a:rPr>
              <a:t>ea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1D3851"/>
                </a:solidFill>
                <a:latin typeface="Arial"/>
                <a:cs typeface="Arial"/>
              </a:rPr>
              <a:t>ed bleedin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g</a:t>
            </a:r>
            <a:r>
              <a:rPr sz="2400" spc="35" dirty="0">
                <a:solidFill>
                  <a:srgbClr val="1D3851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1D3851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1D3851"/>
                </a:solidFill>
                <a:latin typeface="Arial"/>
                <a:cs typeface="Arial"/>
              </a:rPr>
              <a:t>sk</a:t>
            </a:r>
            <a:endParaRPr sz="24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2"/>
          <p:cNvSpPr txBox="1"/>
          <p:nvPr/>
        </p:nvSpPr>
        <p:spPr>
          <a:xfrm>
            <a:off x="5441674" y="3613111"/>
            <a:ext cx="6361043" cy="1967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8450" indent="-285750"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</a:t>
            </a:r>
            <a:r>
              <a:rPr sz="1600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600" spc="-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ons</a:t>
            </a:r>
            <a:r>
              <a:rPr sz="1600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600" spc="-4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s,</a:t>
            </a:r>
            <a:r>
              <a:rPr sz="1600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2283460" marR="93980">
              <a:lnSpc>
                <a:spcPct val="141700"/>
              </a:lnSpc>
            </a:pP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sz="1600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sz="1600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sz="1600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apy Other</a:t>
            </a:r>
            <a:r>
              <a:rPr sz="1600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coa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</a:p>
          <a:p>
            <a:pPr marL="298450" indent="-285750">
              <a:spcBef>
                <a:spcPts val="600"/>
              </a:spcBef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 b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eed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</a:t>
            </a:r>
          </a:p>
          <a:p>
            <a:pPr marL="298450" marR="1035685" indent="-285750">
              <a:lnSpc>
                <a:spcPct val="141700"/>
              </a:lnSpc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ecent</a:t>
            </a:r>
            <a:r>
              <a:rPr sz="1600" spc="-3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</a:t>
            </a:r>
            <a:r>
              <a:rPr sz="1600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n;</a:t>
            </a:r>
            <a:r>
              <a:rPr sz="1600" spc="-2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600" spc="-1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e)</a:t>
            </a:r>
            <a:endParaRPr lang="en-US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8450" marR="1035685" indent="-285750">
              <a:lnSpc>
                <a:spcPct val="141700"/>
              </a:lnSpc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sz="1600" spc="1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600" spc="-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600" spc="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1600" spc="-1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sz="1600" spc="-1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1600" spc="-1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sz="1600" spc="-1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sz="1600" spc="-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600" spc="-5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che</a:t>
            </a:r>
            <a:r>
              <a:rPr sz="1600" spc="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</a:t>
            </a:r>
            <a:r>
              <a:rPr sz="1600" spc="-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sz="1600" spc="-1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sz="1600" spc="-15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16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8450" marR="1035685" indent="-285750">
              <a:lnSpc>
                <a:spcPct val="141700"/>
              </a:lnSpc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sz="1600" spc="-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sz="1600" spc="-5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BLED</a:t>
            </a:r>
            <a:r>
              <a:rPr sz="1600" spc="-4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≥3</a:t>
            </a:r>
          </a:p>
        </p:txBody>
      </p:sp>
      <p:sp>
        <p:nvSpPr>
          <p:cNvPr id="11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8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420" y="1669318"/>
            <a:ext cx="10200015" cy="37793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NSAIDs and </a:t>
            </a:r>
            <a:r>
              <a:rPr lang="en-US" dirty="0" err="1" smtClean="0"/>
              <a:t>Antiplatlates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0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313" y="1211459"/>
            <a:ext cx="11772899" cy="49893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Drug-Food interactions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61709" y="6504709"/>
            <a:ext cx="1069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FDA </a:t>
            </a:r>
            <a:r>
              <a:rPr lang="en-US" dirty="0" err="1" smtClean="0"/>
              <a:t>lable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40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bject 5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-5" dirty="0"/>
              <a:t>11</a:t>
            </a:fld>
            <a:endParaRPr spc="-5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measures to take in case of bleeding</a:t>
            </a:r>
            <a:endParaRPr lang="en-US" dirty="0"/>
          </a:p>
        </p:txBody>
      </p:sp>
      <p:grpSp>
        <p:nvGrpSpPr>
          <p:cNvPr id="98" name="Group 97"/>
          <p:cNvGrpSpPr/>
          <p:nvPr/>
        </p:nvGrpSpPr>
        <p:grpSpPr>
          <a:xfrm>
            <a:off x="157163" y="1417562"/>
            <a:ext cx="11758612" cy="4735025"/>
            <a:chOff x="1353774" y="2036328"/>
            <a:chExt cx="8096395" cy="3330274"/>
          </a:xfrm>
        </p:grpSpPr>
        <p:sp>
          <p:nvSpPr>
            <p:cNvPr id="51" name="object 3"/>
            <p:cNvSpPr/>
            <p:nvPr/>
          </p:nvSpPr>
          <p:spPr>
            <a:xfrm>
              <a:off x="1770265" y="2976128"/>
              <a:ext cx="1682750" cy="307975"/>
            </a:xfrm>
            <a:custGeom>
              <a:avLst/>
              <a:gdLst/>
              <a:ahLst/>
              <a:cxnLst/>
              <a:rect l="l" t="t" r="r" b="b"/>
              <a:pathLst>
                <a:path w="1682750" h="307975">
                  <a:moveTo>
                    <a:pt x="154516" y="307908"/>
                  </a:moveTo>
                  <a:lnTo>
                    <a:pt x="111491" y="301930"/>
                  </a:lnTo>
                  <a:lnTo>
                    <a:pt x="73129" y="285083"/>
                  </a:lnTo>
                  <a:lnTo>
                    <a:pt x="41141" y="258999"/>
                  </a:lnTo>
                  <a:lnTo>
                    <a:pt x="17235" y="225308"/>
                  </a:lnTo>
                  <a:lnTo>
                    <a:pt x="3123" y="185640"/>
                  </a:lnTo>
                  <a:lnTo>
                    <a:pt x="0" y="156680"/>
                  </a:lnTo>
                  <a:lnTo>
                    <a:pt x="679" y="141735"/>
                  </a:lnTo>
                  <a:lnTo>
                    <a:pt x="10404" y="99668"/>
                  </a:lnTo>
                  <a:lnTo>
                    <a:pt x="30375" y="62992"/>
                  </a:lnTo>
                  <a:lnTo>
                    <a:pt x="58935" y="33295"/>
                  </a:lnTo>
                  <a:lnTo>
                    <a:pt x="94429" y="12167"/>
                  </a:lnTo>
                  <a:lnTo>
                    <a:pt x="135202" y="1198"/>
                  </a:lnTo>
                  <a:lnTo>
                    <a:pt x="1527979" y="0"/>
                  </a:lnTo>
                  <a:lnTo>
                    <a:pt x="1542675" y="690"/>
                  </a:lnTo>
                  <a:lnTo>
                    <a:pt x="1584184" y="10554"/>
                  </a:lnTo>
                  <a:lnTo>
                    <a:pt x="1620511" y="30790"/>
                  </a:lnTo>
                  <a:lnTo>
                    <a:pt x="1649965" y="59708"/>
                  </a:lnTo>
                  <a:lnTo>
                    <a:pt x="1670859" y="95618"/>
                  </a:lnTo>
                  <a:lnTo>
                    <a:pt x="1681501" y="136830"/>
                  </a:lnTo>
                  <a:lnTo>
                    <a:pt x="1682509" y="154572"/>
                  </a:lnTo>
                  <a:lnTo>
                    <a:pt x="1681813" y="169318"/>
                  </a:lnTo>
                  <a:lnTo>
                    <a:pt x="1671875" y="210831"/>
                  </a:lnTo>
                  <a:lnTo>
                    <a:pt x="1651494" y="246989"/>
                  </a:lnTo>
                  <a:lnTo>
                    <a:pt x="1622380" y="276159"/>
                  </a:lnTo>
                  <a:lnTo>
                    <a:pt x="1586241" y="296713"/>
                  </a:lnTo>
                  <a:lnTo>
                    <a:pt x="1544789" y="307018"/>
                  </a:lnTo>
                  <a:lnTo>
                    <a:pt x="154516" y="307908"/>
                  </a:lnTo>
                  <a:close/>
                </a:path>
              </a:pathLst>
            </a:custGeom>
            <a:solidFill>
              <a:srgbClr val="512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4"/>
            <p:cNvSpPr/>
            <p:nvPr/>
          </p:nvSpPr>
          <p:spPr>
            <a:xfrm>
              <a:off x="3297009" y="3338445"/>
              <a:ext cx="900430" cy="268605"/>
            </a:xfrm>
            <a:custGeom>
              <a:avLst/>
              <a:gdLst/>
              <a:ahLst/>
              <a:cxnLst/>
              <a:rect l="l" t="t" r="r" b="b"/>
              <a:pathLst>
                <a:path w="900429" h="268605">
                  <a:moveTo>
                    <a:pt x="0" y="268337"/>
                  </a:moveTo>
                  <a:lnTo>
                    <a:pt x="10004" y="248312"/>
                  </a:lnTo>
                  <a:lnTo>
                    <a:pt x="21138" y="228371"/>
                  </a:lnTo>
                  <a:lnTo>
                    <a:pt x="47016" y="189147"/>
                  </a:lnTo>
                  <a:lnTo>
                    <a:pt x="78072" y="151480"/>
                  </a:lnTo>
                  <a:lnTo>
                    <a:pt x="114742" y="116188"/>
                  </a:lnTo>
                  <a:lnTo>
                    <a:pt x="157466" y="84087"/>
                  </a:lnTo>
                  <a:lnTo>
                    <a:pt x="206679" y="55992"/>
                  </a:lnTo>
                  <a:lnTo>
                    <a:pt x="262821" y="32719"/>
                  </a:lnTo>
                  <a:lnTo>
                    <a:pt x="326328" y="15086"/>
                  </a:lnTo>
                  <a:lnTo>
                    <a:pt x="397638" y="3907"/>
                  </a:lnTo>
                  <a:lnTo>
                    <a:pt x="436356" y="993"/>
                  </a:lnTo>
                  <a:lnTo>
                    <a:pt x="477188" y="0"/>
                  </a:lnTo>
                  <a:lnTo>
                    <a:pt x="515399" y="1029"/>
                  </a:lnTo>
                  <a:lnTo>
                    <a:pt x="584442" y="8922"/>
                  </a:lnTo>
                  <a:lnTo>
                    <a:pt x="644429" y="23842"/>
                  </a:lnTo>
                  <a:lnTo>
                    <a:pt x="696293" y="44883"/>
                  </a:lnTo>
                  <a:lnTo>
                    <a:pt x="740970" y="71140"/>
                  </a:lnTo>
                  <a:lnTo>
                    <a:pt x="779395" y="101708"/>
                  </a:lnTo>
                  <a:lnTo>
                    <a:pt x="812501" y="135681"/>
                  </a:lnTo>
                  <a:lnTo>
                    <a:pt x="841223" y="172154"/>
                  </a:lnTo>
                  <a:lnTo>
                    <a:pt x="866496" y="210223"/>
                  </a:lnTo>
                  <a:lnTo>
                    <a:pt x="889254" y="248982"/>
                  </a:lnTo>
                  <a:lnTo>
                    <a:pt x="899983" y="268337"/>
                  </a:lnTo>
                </a:path>
              </a:pathLst>
            </a:custGeom>
            <a:ln w="81612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"/>
            <p:cNvSpPr/>
            <p:nvPr/>
          </p:nvSpPr>
          <p:spPr>
            <a:xfrm>
              <a:off x="4095620" y="3512803"/>
              <a:ext cx="167005" cy="125095"/>
            </a:xfrm>
            <a:custGeom>
              <a:avLst/>
              <a:gdLst/>
              <a:ahLst/>
              <a:cxnLst/>
              <a:rect l="l" t="t" r="r" b="b"/>
              <a:pathLst>
                <a:path w="167004" h="125094">
                  <a:moveTo>
                    <a:pt x="145381" y="80377"/>
                  </a:moveTo>
                  <a:lnTo>
                    <a:pt x="93954" y="80377"/>
                  </a:lnTo>
                  <a:lnTo>
                    <a:pt x="143403" y="0"/>
                  </a:lnTo>
                  <a:lnTo>
                    <a:pt x="166892" y="44516"/>
                  </a:lnTo>
                  <a:lnTo>
                    <a:pt x="145381" y="80377"/>
                  </a:lnTo>
                  <a:close/>
                </a:path>
                <a:path w="167004" h="125094">
                  <a:moveTo>
                    <a:pt x="118679" y="124894"/>
                  </a:moveTo>
                  <a:lnTo>
                    <a:pt x="23488" y="122421"/>
                  </a:lnTo>
                  <a:lnTo>
                    <a:pt x="0" y="79141"/>
                  </a:lnTo>
                  <a:lnTo>
                    <a:pt x="93954" y="80377"/>
                  </a:lnTo>
                  <a:lnTo>
                    <a:pt x="145381" y="80377"/>
                  </a:lnTo>
                  <a:lnTo>
                    <a:pt x="118679" y="124894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6"/>
            <p:cNvSpPr/>
            <p:nvPr/>
          </p:nvSpPr>
          <p:spPr>
            <a:xfrm>
              <a:off x="3774429" y="3527642"/>
              <a:ext cx="2734263" cy="1458111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7"/>
            <p:cNvSpPr/>
            <p:nvPr/>
          </p:nvSpPr>
          <p:spPr>
            <a:xfrm>
              <a:off x="3871867" y="4467942"/>
              <a:ext cx="40005" cy="38735"/>
            </a:xfrm>
            <a:custGeom>
              <a:avLst/>
              <a:gdLst/>
              <a:ahLst/>
              <a:cxnLst/>
              <a:rect l="l" t="t" r="r" b="b"/>
              <a:pathLst>
                <a:path w="40004" h="38735">
                  <a:moveTo>
                    <a:pt x="16264" y="38468"/>
                  </a:moveTo>
                  <a:lnTo>
                    <a:pt x="4740" y="30960"/>
                  </a:lnTo>
                  <a:lnTo>
                    <a:pt x="0" y="18048"/>
                  </a:lnTo>
                  <a:lnTo>
                    <a:pt x="2590" y="9007"/>
                  </a:lnTo>
                  <a:lnTo>
                    <a:pt x="12282" y="1680"/>
                  </a:lnTo>
                  <a:lnTo>
                    <a:pt x="28988" y="0"/>
                  </a:lnTo>
                  <a:lnTo>
                    <a:pt x="37215" y="8771"/>
                  </a:lnTo>
                  <a:lnTo>
                    <a:pt x="39517" y="25214"/>
                  </a:lnTo>
                  <a:lnTo>
                    <a:pt x="31411" y="34963"/>
                  </a:lnTo>
                  <a:lnTo>
                    <a:pt x="16264" y="3846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9"/>
            <p:cNvSpPr/>
            <p:nvPr/>
          </p:nvSpPr>
          <p:spPr>
            <a:xfrm>
              <a:off x="2536736" y="347261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>
                  <a:moveTo>
                    <a:pt x="0" y="0"/>
                  </a:moveTo>
                  <a:lnTo>
                    <a:pt x="81591" y="0"/>
                  </a:lnTo>
                </a:path>
              </a:pathLst>
            </a:custGeom>
            <a:ln w="204035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10"/>
            <p:cNvSpPr/>
            <p:nvPr/>
          </p:nvSpPr>
          <p:spPr>
            <a:xfrm>
              <a:off x="2495940" y="3512803"/>
              <a:ext cx="163195" cy="96520"/>
            </a:xfrm>
            <a:custGeom>
              <a:avLst/>
              <a:gdLst/>
              <a:ahLst/>
              <a:cxnLst/>
              <a:rect l="l" t="t" r="r" b="b"/>
              <a:pathLst>
                <a:path w="163194" h="96519">
                  <a:moveTo>
                    <a:pt x="81591" y="96453"/>
                  </a:moveTo>
                  <a:lnTo>
                    <a:pt x="0" y="49463"/>
                  </a:lnTo>
                  <a:lnTo>
                    <a:pt x="0" y="0"/>
                  </a:lnTo>
                  <a:lnTo>
                    <a:pt x="81591" y="46989"/>
                  </a:lnTo>
                  <a:lnTo>
                    <a:pt x="163183" y="46989"/>
                  </a:lnTo>
                  <a:lnTo>
                    <a:pt x="163183" y="49463"/>
                  </a:lnTo>
                  <a:lnTo>
                    <a:pt x="81591" y="96453"/>
                  </a:lnTo>
                  <a:close/>
                </a:path>
                <a:path w="163194" h="96519">
                  <a:moveTo>
                    <a:pt x="163183" y="46989"/>
                  </a:moveTo>
                  <a:lnTo>
                    <a:pt x="81591" y="46989"/>
                  </a:lnTo>
                  <a:lnTo>
                    <a:pt x="163183" y="0"/>
                  </a:lnTo>
                  <a:lnTo>
                    <a:pt x="163183" y="46989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11"/>
            <p:cNvSpPr/>
            <p:nvPr/>
          </p:nvSpPr>
          <p:spPr>
            <a:xfrm>
              <a:off x="6614004" y="3764666"/>
              <a:ext cx="2700212" cy="15548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000" dirty="0"/>
            </a:p>
          </p:txBody>
        </p:sp>
        <p:sp>
          <p:nvSpPr>
            <p:cNvPr id="60" name="object 12"/>
            <p:cNvSpPr/>
            <p:nvPr/>
          </p:nvSpPr>
          <p:spPr>
            <a:xfrm>
              <a:off x="6739955" y="3964770"/>
              <a:ext cx="40005" cy="38735"/>
            </a:xfrm>
            <a:custGeom>
              <a:avLst/>
              <a:gdLst/>
              <a:ahLst/>
              <a:cxnLst/>
              <a:rect l="l" t="t" r="r" b="b"/>
              <a:pathLst>
                <a:path w="40004" h="38735">
                  <a:moveTo>
                    <a:pt x="16264" y="38419"/>
                  </a:moveTo>
                  <a:lnTo>
                    <a:pt x="4740" y="31364"/>
                  </a:lnTo>
                  <a:lnTo>
                    <a:pt x="0" y="17932"/>
                  </a:lnTo>
                  <a:lnTo>
                    <a:pt x="2679" y="8768"/>
                  </a:lnTo>
                  <a:lnTo>
                    <a:pt x="12431" y="1563"/>
                  </a:lnTo>
                  <a:lnTo>
                    <a:pt x="29206" y="0"/>
                  </a:lnTo>
                  <a:lnTo>
                    <a:pt x="37277" y="8905"/>
                  </a:lnTo>
                  <a:lnTo>
                    <a:pt x="39529" y="25566"/>
                  </a:lnTo>
                  <a:lnTo>
                    <a:pt x="31426" y="35195"/>
                  </a:lnTo>
                  <a:lnTo>
                    <a:pt x="16264" y="384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13"/>
            <p:cNvSpPr/>
            <p:nvPr/>
          </p:nvSpPr>
          <p:spPr>
            <a:xfrm>
              <a:off x="6532251" y="3656314"/>
              <a:ext cx="2917918" cy="1710288"/>
            </a:xfrm>
            <a:custGeom>
              <a:avLst/>
              <a:gdLst/>
              <a:ahLst/>
              <a:cxnLst/>
              <a:rect l="l" t="t" r="r" b="b"/>
              <a:pathLst>
                <a:path w="2804159" h="1627504">
                  <a:moveTo>
                    <a:pt x="2803794" y="1323139"/>
                  </a:moveTo>
                  <a:lnTo>
                    <a:pt x="2803126" y="1347943"/>
                  </a:lnTo>
                  <a:lnTo>
                    <a:pt x="2801156" y="1372222"/>
                  </a:lnTo>
                  <a:lnTo>
                    <a:pt x="2793518" y="1418880"/>
                  </a:lnTo>
                  <a:lnTo>
                    <a:pt x="2781297" y="1462465"/>
                  </a:lnTo>
                  <a:lnTo>
                    <a:pt x="2764907" y="1502334"/>
                  </a:lnTo>
                  <a:lnTo>
                    <a:pt x="2744763" y="1537840"/>
                  </a:lnTo>
                  <a:lnTo>
                    <a:pt x="2721282" y="1568337"/>
                  </a:lnTo>
                  <a:lnTo>
                    <a:pt x="2680710" y="1603282"/>
                  </a:lnTo>
                  <a:lnTo>
                    <a:pt x="2634965" y="1623327"/>
                  </a:lnTo>
                  <a:lnTo>
                    <a:pt x="2602286" y="1627337"/>
                  </a:lnTo>
                  <a:lnTo>
                    <a:pt x="200271" y="1627337"/>
                  </a:lnTo>
                  <a:lnTo>
                    <a:pt x="152332" y="1618435"/>
                  </a:lnTo>
                  <a:lnTo>
                    <a:pt x="108491" y="1593181"/>
                  </a:lnTo>
                  <a:lnTo>
                    <a:pt x="70174" y="1553755"/>
                  </a:lnTo>
                  <a:lnTo>
                    <a:pt x="48403" y="1520672"/>
                  </a:lnTo>
                  <a:lnTo>
                    <a:pt x="30144" y="1482904"/>
                  </a:lnTo>
                  <a:lnTo>
                    <a:pt x="15820" y="1441097"/>
                  </a:lnTo>
                  <a:lnTo>
                    <a:pt x="5853" y="1395894"/>
                  </a:lnTo>
                  <a:lnTo>
                    <a:pt x="668" y="1347943"/>
                  </a:lnTo>
                  <a:lnTo>
                    <a:pt x="0" y="1323139"/>
                  </a:lnTo>
                  <a:lnTo>
                    <a:pt x="0" y="304198"/>
                  </a:lnTo>
                  <a:lnTo>
                    <a:pt x="2636" y="254814"/>
                  </a:lnTo>
                  <a:lnTo>
                    <a:pt x="10265" y="207982"/>
                  </a:lnTo>
                  <a:lnTo>
                    <a:pt x="22463" y="164326"/>
                  </a:lnTo>
                  <a:lnTo>
                    <a:pt x="38808" y="124469"/>
                  </a:lnTo>
                  <a:lnTo>
                    <a:pt x="58875" y="89033"/>
                  </a:lnTo>
                  <a:lnTo>
                    <a:pt x="82244" y="58643"/>
                  </a:lnTo>
                  <a:lnTo>
                    <a:pt x="122561" y="23881"/>
                  </a:lnTo>
                  <a:lnTo>
                    <a:pt x="167927" y="3976"/>
                  </a:lnTo>
                  <a:lnTo>
                    <a:pt x="200271" y="0"/>
                  </a:lnTo>
                  <a:lnTo>
                    <a:pt x="2602286" y="0"/>
                  </a:lnTo>
                  <a:lnTo>
                    <a:pt x="2650702" y="8831"/>
                  </a:lnTo>
                  <a:lnTo>
                    <a:pt x="2694878" y="33921"/>
                  </a:lnTo>
                  <a:lnTo>
                    <a:pt x="2733414" y="73168"/>
                  </a:lnTo>
                  <a:lnTo>
                    <a:pt x="2755278" y="106159"/>
                  </a:lnTo>
                  <a:lnTo>
                    <a:pt x="2773597" y="143883"/>
                  </a:lnTo>
                  <a:lnTo>
                    <a:pt x="2787954" y="185718"/>
                  </a:lnTo>
                  <a:lnTo>
                    <a:pt x="2797936" y="231040"/>
                  </a:lnTo>
                  <a:lnTo>
                    <a:pt x="2803126" y="279226"/>
                  </a:lnTo>
                  <a:lnTo>
                    <a:pt x="2803794" y="304198"/>
                  </a:lnTo>
                  <a:lnTo>
                    <a:pt x="2803794" y="1323139"/>
                  </a:lnTo>
                  <a:close/>
                </a:path>
              </a:pathLst>
            </a:custGeom>
            <a:ln w="16074">
              <a:solidFill>
                <a:srgbClr val="0092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14"/>
            <p:cNvSpPr/>
            <p:nvPr/>
          </p:nvSpPr>
          <p:spPr>
            <a:xfrm>
              <a:off x="1353774" y="3739097"/>
              <a:ext cx="2329180" cy="374015"/>
            </a:xfrm>
            <a:custGeom>
              <a:avLst/>
              <a:gdLst/>
              <a:ahLst/>
              <a:cxnLst/>
              <a:rect l="l" t="t" r="r" b="b"/>
              <a:pathLst>
                <a:path w="2329180" h="374014">
                  <a:moveTo>
                    <a:pt x="142055" y="373446"/>
                  </a:moveTo>
                  <a:lnTo>
                    <a:pt x="102458" y="367078"/>
                  </a:lnTo>
                  <a:lnTo>
                    <a:pt x="68383" y="349095"/>
                  </a:lnTo>
                  <a:lnTo>
                    <a:pt x="40465" y="321180"/>
                  </a:lnTo>
                  <a:lnTo>
                    <a:pt x="19339" y="285016"/>
                  </a:lnTo>
                  <a:lnTo>
                    <a:pt x="5639" y="242284"/>
                  </a:lnTo>
                  <a:lnTo>
                    <a:pt x="0" y="194668"/>
                  </a:lnTo>
                  <a:lnTo>
                    <a:pt x="442" y="177249"/>
                  </a:lnTo>
                  <a:lnTo>
                    <a:pt x="7119" y="128355"/>
                  </a:lnTo>
                  <a:lnTo>
                    <a:pt x="21363" y="85502"/>
                  </a:lnTo>
                  <a:lnTo>
                    <a:pt x="42586" y="49964"/>
                  </a:lnTo>
                  <a:lnTo>
                    <a:pt x="70200" y="23018"/>
                  </a:lnTo>
                  <a:lnTo>
                    <a:pt x="115943" y="2657"/>
                  </a:lnTo>
                  <a:lnTo>
                    <a:pt x="2186798" y="0"/>
                  </a:lnTo>
                  <a:lnTo>
                    <a:pt x="2200571" y="718"/>
                  </a:lnTo>
                  <a:lnTo>
                    <a:pt x="2238398" y="11018"/>
                  </a:lnTo>
                  <a:lnTo>
                    <a:pt x="2270491" y="32304"/>
                  </a:lnTo>
                  <a:lnTo>
                    <a:pt x="2296216" y="62988"/>
                  </a:lnTo>
                  <a:lnTo>
                    <a:pt x="2314938" y="101483"/>
                  </a:lnTo>
                  <a:lnTo>
                    <a:pt x="2326021" y="146201"/>
                  </a:lnTo>
                  <a:lnTo>
                    <a:pt x="2328965" y="186723"/>
                  </a:lnTo>
                  <a:lnTo>
                    <a:pt x="2328569" y="203786"/>
                  </a:lnTo>
                  <a:lnTo>
                    <a:pt x="2322606" y="252187"/>
                  </a:lnTo>
                  <a:lnTo>
                    <a:pt x="2309426" y="294956"/>
                  </a:lnTo>
                  <a:lnTo>
                    <a:pt x="2288959" y="330227"/>
                  </a:lnTo>
                  <a:lnTo>
                    <a:pt x="2250212" y="362365"/>
                  </a:lnTo>
                  <a:lnTo>
                    <a:pt x="2212468" y="372880"/>
                  </a:lnTo>
                  <a:lnTo>
                    <a:pt x="142055" y="37344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15"/>
            <p:cNvSpPr/>
            <p:nvPr/>
          </p:nvSpPr>
          <p:spPr>
            <a:xfrm>
              <a:off x="1353774" y="3739097"/>
              <a:ext cx="2329180" cy="374015"/>
            </a:xfrm>
            <a:custGeom>
              <a:avLst/>
              <a:gdLst/>
              <a:ahLst/>
              <a:cxnLst/>
              <a:rect l="l" t="t" r="r" b="b"/>
              <a:pathLst>
                <a:path w="2329180" h="374014">
                  <a:moveTo>
                    <a:pt x="2328965" y="186723"/>
                  </a:moveTo>
                  <a:lnTo>
                    <a:pt x="2328569" y="203786"/>
                  </a:lnTo>
                  <a:lnTo>
                    <a:pt x="2327379" y="220430"/>
                  </a:lnTo>
                  <a:lnTo>
                    <a:pt x="2319018" y="267162"/>
                  </a:lnTo>
                  <a:lnTo>
                    <a:pt x="2303417" y="307639"/>
                  </a:lnTo>
                  <a:lnTo>
                    <a:pt x="2280505" y="339995"/>
                  </a:lnTo>
                  <a:lnTo>
                    <a:pt x="2238462" y="367279"/>
                  </a:lnTo>
                  <a:lnTo>
                    <a:pt x="142055" y="373446"/>
                  </a:lnTo>
                  <a:lnTo>
                    <a:pt x="128282" y="372718"/>
                  </a:lnTo>
                  <a:lnTo>
                    <a:pt x="90455" y="362291"/>
                  </a:lnTo>
                  <a:lnTo>
                    <a:pt x="58362" y="340811"/>
                  </a:lnTo>
                  <a:lnTo>
                    <a:pt x="32637" y="309959"/>
                  </a:lnTo>
                  <a:lnTo>
                    <a:pt x="13916" y="271419"/>
                  </a:lnTo>
                  <a:lnTo>
                    <a:pt x="2832" y="226872"/>
                  </a:lnTo>
                  <a:lnTo>
                    <a:pt x="0" y="194668"/>
                  </a:lnTo>
                  <a:lnTo>
                    <a:pt x="442" y="177249"/>
                  </a:lnTo>
                  <a:lnTo>
                    <a:pt x="7119" y="128355"/>
                  </a:lnTo>
                  <a:lnTo>
                    <a:pt x="21363" y="85502"/>
                  </a:lnTo>
                  <a:lnTo>
                    <a:pt x="42586" y="49964"/>
                  </a:lnTo>
                  <a:lnTo>
                    <a:pt x="70200" y="23018"/>
                  </a:lnTo>
                  <a:lnTo>
                    <a:pt x="115943" y="2657"/>
                  </a:lnTo>
                  <a:lnTo>
                    <a:pt x="2186798" y="0"/>
                  </a:lnTo>
                  <a:lnTo>
                    <a:pt x="2200571" y="718"/>
                  </a:lnTo>
                  <a:lnTo>
                    <a:pt x="2238398" y="11018"/>
                  </a:lnTo>
                  <a:lnTo>
                    <a:pt x="2270491" y="32304"/>
                  </a:lnTo>
                  <a:lnTo>
                    <a:pt x="2296216" y="62988"/>
                  </a:lnTo>
                  <a:lnTo>
                    <a:pt x="2314938" y="101483"/>
                  </a:lnTo>
                  <a:lnTo>
                    <a:pt x="2326021" y="146201"/>
                  </a:lnTo>
                  <a:lnTo>
                    <a:pt x="2328854" y="178686"/>
                  </a:lnTo>
                  <a:lnTo>
                    <a:pt x="2328965" y="186723"/>
                  </a:lnTo>
                  <a:close/>
                </a:path>
              </a:pathLst>
            </a:custGeom>
            <a:ln w="16075">
              <a:solidFill>
                <a:srgbClr val="00928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16"/>
            <p:cNvSpPr/>
            <p:nvPr/>
          </p:nvSpPr>
          <p:spPr>
            <a:xfrm>
              <a:off x="1448853" y="3841293"/>
              <a:ext cx="39370" cy="38735"/>
            </a:xfrm>
            <a:custGeom>
              <a:avLst/>
              <a:gdLst/>
              <a:ahLst/>
              <a:cxnLst/>
              <a:rect l="l" t="t" r="r" b="b"/>
              <a:pathLst>
                <a:path w="39369" h="38735">
                  <a:moveTo>
                    <a:pt x="15891" y="38360"/>
                  </a:moveTo>
                  <a:lnTo>
                    <a:pt x="4499" y="30986"/>
                  </a:lnTo>
                  <a:lnTo>
                    <a:pt x="0" y="17751"/>
                  </a:lnTo>
                  <a:lnTo>
                    <a:pt x="2298" y="8804"/>
                  </a:lnTo>
                  <a:lnTo>
                    <a:pt x="11558" y="1485"/>
                  </a:lnTo>
                  <a:lnTo>
                    <a:pt x="28561" y="0"/>
                  </a:lnTo>
                  <a:lnTo>
                    <a:pt x="36953" y="8859"/>
                  </a:lnTo>
                  <a:lnTo>
                    <a:pt x="39322" y="25033"/>
                  </a:lnTo>
                  <a:lnTo>
                    <a:pt x="30729" y="34744"/>
                  </a:lnTo>
                  <a:lnTo>
                    <a:pt x="15891" y="38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17"/>
            <p:cNvSpPr/>
            <p:nvPr/>
          </p:nvSpPr>
          <p:spPr>
            <a:xfrm>
              <a:off x="1604620" y="3808965"/>
              <a:ext cx="1842001" cy="2306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18"/>
            <p:cNvSpPr/>
            <p:nvPr/>
          </p:nvSpPr>
          <p:spPr>
            <a:xfrm>
              <a:off x="1448855" y="3979790"/>
              <a:ext cx="39370" cy="38735"/>
            </a:xfrm>
            <a:custGeom>
              <a:avLst/>
              <a:gdLst/>
              <a:ahLst/>
              <a:cxnLst/>
              <a:rect l="l" t="t" r="r" b="b"/>
              <a:pathLst>
                <a:path w="39369" h="38735">
                  <a:moveTo>
                    <a:pt x="15891" y="38360"/>
                  </a:moveTo>
                  <a:lnTo>
                    <a:pt x="4499" y="30986"/>
                  </a:lnTo>
                  <a:lnTo>
                    <a:pt x="0" y="17751"/>
                  </a:lnTo>
                  <a:lnTo>
                    <a:pt x="2298" y="8804"/>
                  </a:lnTo>
                  <a:lnTo>
                    <a:pt x="11558" y="1485"/>
                  </a:lnTo>
                  <a:lnTo>
                    <a:pt x="28561" y="0"/>
                  </a:lnTo>
                  <a:lnTo>
                    <a:pt x="36953" y="8859"/>
                  </a:lnTo>
                  <a:lnTo>
                    <a:pt x="39322" y="25033"/>
                  </a:lnTo>
                  <a:lnTo>
                    <a:pt x="30729" y="34744"/>
                  </a:lnTo>
                  <a:lnTo>
                    <a:pt x="15891" y="38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9"/>
            <p:cNvSpPr/>
            <p:nvPr/>
          </p:nvSpPr>
          <p:spPr>
            <a:xfrm>
              <a:off x="5108129" y="347261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4">
                  <a:moveTo>
                    <a:pt x="0" y="0"/>
                  </a:moveTo>
                  <a:lnTo>
                    <a:pt x="81591" y="0"/>
                  </a:lnTo>
                </a:path>
              </a:pathLst>
            </a:custGeom>
            <a:ln w="204035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20"/>
            <p:cNvSpPr/>
            <p:nvPr/>
          </p:nvSpPr>
          <p:spPr>
            <a:xfrm>
              <a:off x="5067333" y="3512803"/>
              <a:ext cx="163195" cy="96520"/>
            </a:xfrm>
            <a:custGeom>
              <a:avLst/>
              <a:gdLst/>
              <a:ahLst/>
              <a:cxnLst/>
              <a:rect l="l" t="t" r="r" b="b"/>
              <a:pathLst>
                <a:path w="163195" h="96519">
                  <a:moveTo>
                    <a:pt x="81591" y="96453"/>
                  </a:moveTo>
                  <a:lnTo>
                    <a:pt x="0" y="49463"/>
                  </a:lnTo>
                  <a:lnTo>
                    <a:pt x="0" y="0"/>
                  </a:lnTo>
                  <a:lnTo>
                    <a:pt x="81591" y="46989"/>
                  </a:lnTo>
                  <a:lnTo>
                    <a:pt x="163183" y="46989"/>
                  </a:lnTo>
                  <a:lnTo>
                    <a:pt x="163183" y="49463"/>
                  </a:lnTo>
                  <a:lnTo>
                    <a:pt x="81591" y="96453"/>
                  </a:lnTo>
                  <a:close/>
                </a:path>
                <a:path w="163195" h="96519">
                  <a:moveTo>
                    <a:pt x="163183" y="46989"/>
                  </a:moveTo>
                  <a:lnTo>
                    <a:pt x="81591" y="46989"/>
                  </a:lnTo>
                  <a:lnTo>
                    <a:pt x="163183" y="0"/>
                  </a:lnTo>
                  <a:lnTo>
                    <a:pt x="163183" y="46989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21"/>
            <p:cNvSpPr/>
            <p:nvPr/>
          </p:nvSpPr>
          <p:spPr>
            <a:xfrm>
              <a:off x="2210381" y="3071344"/>
              <a:ext cx="96520" cy="93345"/>
            </a:xfrm>
            <a:custGeom>
              <a:avLst/>
              <a:gdLst/>
              <a:ahLst/>
              <a:cxnLst/>
              <a:rect l="l" t="t" r="r" b="b"/>
              <a:pathLst>
                <a:path w="96519" h="93344">
                  <a:moveTo>
                    <a:pt x="11126" y="92743"/>
                  </a:moveTo>
                  <a:lnTo>
                    <a:pt x="0" y="92743"/>
                  </a:lnTo>
                  <a:lnTo>
                    <a:pt x="0" y="0"/>
                  </a:lnTo>
                  <a:lnTo>
                    <a:pt x="16071" y="0"/>
                  </a:lnTo>
                  <a:lnTo>
                    <a:pt x="22608" y="14838"/>
                  </a:lnTo>
                  <a:lnTo>
                    <a:pt x="11126" y="14838"/>
                  </a:lnTo>
                  <a:lnTo>
                    <a:pt x="11126" y="92743"/>
                  </a:lnTo>
                  <a:close/>
                </a:path>
                <a:path w="96519" h="93344">
                  <a:moveTo>
                    <a:pt x="60399" y="72958"/>
                  </a:moveTo>
                  <a:lnTo>
                    <a:pt x="48213" y="72958"/>
                  </a:lnTo>
                  <a:lnTo>
                    <a:pt x="80355" y="0"/>
                  </a:lnTo>
                  <a:lnTo>
                    <a:pt x="96426" y="0"/>
                  </a:lnTo>
                  <a:lnTo>
                    <a:pt x="96426" y="14838"/>
                  </a:lnTo>
                  <a:lnTo>
                    <a:pt x="85300" y="14838"/>
                  </a:lnTo>
                  <a:lnTo>
                    <a:pt x="60399" y="72958"/>
                  </a:lnTo>
                  <a:close/>
                </a:path>
                <a:path w="96519" h="93344">
                  <a:moveTo>
                    <a:pt x="51922" y="92743"/>
                  </a:moveTo>
                  <a:lnTo>
                    <a:pt x="44504" y="92743"/>
                  </a:lnTo>
                  <a:lnTo>
                    <a:pt x="11126" y="14838"/>
                  </a:lnTo>
                  <a:lnTo>
                    <a:pt x="22608" y="14838"/>
                  </a:lnTo>
                  <a:lnTo>
                    <a:pt x="48213" y="72958"/>
                  </a:lnTo>
                  <a:lnTo>
                    <a:pt x="60399" y="72958"/>
                  </a:lnTo>
                  <a:lnTo>
                    <a:pt x="51922" y="92743"/>
                  </a:lnTo>
                  <a:close/>
                </a:path>
                <a:path w="96519" h="93344">
                  <a:moveTo>
                    <a:pt x="96426" y="92743"/>
                  </a:moveTo>
                  <a:lnTo>
                    <a:pt x="85300" y="92743"/>
                  </a:lnTo>
                  <a:lnTo>
                    <a:pt x="85300" y="14838"/>
                  </a:lnTo>
                  <a:lnTo>
                    <a:pt x="96426" y="14838"/>
                  </a:lnTo>
                  <a:lnTo>
                    <a:pt x="96426" y="92743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22"/>
            <p:cNvSpPr/>
            <p:nvPr/>
          </p:nvSpPr>
          <p:spPr>
            <a:xfrm>
              <a:off x="2326587" y="3071344"/>
              <a:ext cx="15240" cy="93345"/>
            </a:xfrm>
            <a:custGeom>
              <a:avLst/>
              <a:gdLst/>
              <a:ahLst/>
              <a:cxnLst/>
              <a:rect l="l" t="t" r="r" b="b"/>
              <a:pathLst>
                <a:path w="15239" h="93344">
                  <a:moveTo>
                    <a:pt x="12362" y="92743"/>
                  </a:moveTo>
                  <a:lnTo>
                    <a:pt x="2472" y="92743"/>
                  </a:lnTo>
                  <a:lnTo>
                    <a:pt x="2472" y="30914"/>
                  </a:lnTo>
                  <a:lnTo>
                    <a:pt x="12362" y="30914"/>
                  </a:lnTo>
                  <a:lnTo>
                    <a:pt x="12362" y="92743"/>
                  </a:lnTo>
                  <a:close/>
                </a:path>
                <a:path w="15239" h="93344">
                  <a:moveTo>
                    <a:pt x="12362" y="14838"/>
                  </a:moveTo>
                  <a:lnTo>
                    <a:pt x="3708" y="14838"/>
                  </a:lnTo>
                  <a:lnTo>
                    <a:pt x="0" y="11129"/>
                  </a:lnTo>
                  <a:lnTo>
                    <a:pt x="0" y="2473"/>
                  </a:lnTo>
                  <a:lnTo>
                    <a:pt x="3708" y="0"/>
                  </a:lnTo>
                  <a:lnTo>
                    <a:pt x="12362" y="0"/>
                  </a:lnTo>
                  <a:lnTo>
                    <a:pt x="14834" y="2473"/>
                  </a:lnTo>
                  <a:lnTo>
                    <a:pt x="14834" y="11129"/>
                  </a:lnTo>
                  <a:lnTo>
                    <a:pt x="12362" y="1483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23"/>
            <p:cNvSpPr/>
            <p:nvPr/>
          </p:nvSpPr>
          <p:spPr>
            <a:xfrm>
              <a:off x="2366147" y="3065161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0"/>
                  </a:moveTo>
                  <a:lnTo>
                    <a:pt x="0" y="98926"/>
                  </a:lnTo>
                </a:path>
              </a:pathLst>
            </a:custGeom>
            <a:ln w="9889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24"/>
            <p:cNvSpPr/>
            <p:nvPr/>
          </p:nvSpPr>
          <p:spPr>
            <a:xfrm>
              <a:off x="2389351" y="3065161"/>
              <a:ext cx="63500" cy="100330"/>
            </a:xfrm>
            <a:custGeom>
              <a:avLst/>
              <a:gdLst/>
              <a:ahLst/>
              <a:cxnLst/>
              <a:rect l="l" t="t" r="r" b="b"/>
              <a:pathLst>
                <a:path w="63500" h="100330">
                  <a:moveTo>
                    <a:pt x="63332" y="45753"/>
                  </a:moveTo>
                  <a:lnTo>
                    <a:pt x="53442" y="45753"/>
                  </a:lnTo>
                  <a:lnTo>
                    <a:pt x="53442" y="0"/>
                  </a:lnTo>
                  <a:lnTo>
                    <a:pt x="63332" y="0"/>
                  </a:lnTo>
                  <a:lnTo>
                    <a:pt x="63332" y="45753"/>
                  </a:lnTo>
                  <a:close/>
                </a:path>
                <a:path w="63500" h="100330">
                  <a:moveTo>
                    <a:pt x="29039" y="100150"/>
                  </a:moveTo>
                  <a:lnTo>
                    <a:pt x="17254" y="97335"/>
                  </a:lnTo>
                  <a:lnTo>
                    <a:pt x="7843" y="89606"/>
                  </a:lnTo>
                  <a:lnTo>
                    <a:pt x="1770" y="76967"/>
                  </a:lnTo>
                  <a:lnTo>
                    <a:pt x="0" y="59426"/>
                  </a:lnTo>
                  <a:lnTo>
                    <a:pt x="5845" y="47089"/>
                  </a:lnTo>
                  <a:lnTo>
                    <a:pt x="16458" y="38856"/>
                  </a:lnTo>
                  <a:lnTo>
                    <a:pt x="31190" y="35860"/>
                  </a:lnTo>
                  <a:lnTo>
                    <a:pt x="39844" y="35860"/>
                  </a:lnTo>
                  <a:lnTo>
                    <a:pt x="47261" y="39570"/>
                  </a:lnTo>
                  <a:lnTo>
                    <a:pt x="53442" y="45753"/>
                  </a:lnTo>
                  <a:lnTo>
                    <a:pt x="63332" y="45753"/>
                  </a:lnTo>
                  <a:lnTo>
                    <a:pt x="29199" y="45842"/>
                  </a:lnTo>
                  <a:lnTo>
                    <a:pt x="19376" y="49964"/>
                  </a:lnTo>
                  <a:lnTo>
                    <a:pt x="13407" y="60649"/>
                  </a:lnTo>
                  <a:lnTo>
                    <a:pt x="12695" y="78467"/>
                  </a:lnTo>
                  <a:lnTo>
                    <a:pt x="21923" y="86725"/>
                  </a:lnTo>
                  <a:lnTo>
                    <a:pt x="38484" y="89218"/>
                  </a:lnTo>
                  <a:lnTo>
                    <a:pt x="63332" y="89218"/>
                  </a:lnTo>
                  <a:lnTo>
                    <a:pt x="63332" y="89354"/>
                  </a:lnTo>
                  <a:lnTo>
                    <a:pt x="52568" y="89354"/>
                  </a:lnTo>
                  <a:lnTo>
                    <a:pt x="43460" y="97211"/>
                  </a:lnTo>
                  <a:lnTo>
                    <a:pt x="29039" y="100150"/>
                  </a:lnTo>
                  <a:close/>
                </a:path>
                <a:path w="63500" h="100330">
                  <a:moveTo>
                    <a:pt x="63332" y="89218"/>
                  </a:moveTo>
                  <a:lnTo>
                    <a:pt x="38484" y="89218"/>
                  </a:lnTo>
                  <a:lnTo>
                    <a:pt x="49459" y="81285"/>
                  </a:lnTo>
                  <a:lnTo>
                    <a:pt x="53442" y="68011"/>
                  </a:lnTo>
                  <a:lnTo>
                    <a:pt x="52094" y="59974"/>
                  </a:lnTo>
                  <a:lnTo>
                    <a:pt x="44028" y="49753"/>
                  </a:lnTo>
                  <a:lnTo>
                    <a:pt x="29199" y="45842"/>
                  </a:lnTo>
                  <a:lnTo>
                    <a:pt x="63332" y="45842"/>
                  </a:lnTo>
                  <a:lnTo>
                    <a:pt x="63332" y="89218"/>
                  </a:lnTo>
                  <a:close/>
                </a:path>
                <a:path w="63500" h="100330">
                  <a:moveTo>
                    <a:pt x="63332" y="98926"/>
                  </a:moveTo>
                  <a:lnTo>
                    <a:pt x="53442" y="98926"/>
                  </a:lnTo>
                  <a:lnTo>
                    <a:pt x="52568" y="89354"/>
                  </a:lnTo>
                  <a:lnTo>
                    <a:pt x="63332" y="89354"/>
                  </a:lnTo>
                  <a:lnTo>
                    <a:pt x="63332" y="9892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25"/>
            <p:cNvSpPr/>
            <p:nvPr/>
          </p:nvSpPr>
          <p:spPr>
            <a:xfrm>
              <a:off x="2508315" y="3065161"/>
              <a:ext cx="63500" cy="100330"/>
            </a:xfrm>
            <a:custGeom>
              <a:avLst/>
              <a:gdLst/>
              <a:ahLst/>
              <a:cxnLst/>
              <a:rect l="l" t="t" r="r" b="b"/>
              <a:pathLst>
                <a:path w="63500" h="100330">
                  <a:moveTo>
                    <a:pt x="9889" y="98926"/>
                  </a:moveTo>
                  <a:lnTo>
                    <a:pt x="0" y="98926"/>
                  </a:lnTo>
                  <a:lnTo>
                    <a:pt x="0" y="0"/>
                  </a:lnTo>
                  <a:lnTo>
                    <a:pt x="9889" y="0"/>
                  </a:lnTo>
                  <a:lnTo>
                    <a:pt x="9889" y="45753"/>
                  </a:lnTo>
                  <a:lnTo>
                    <a:pt x="55066" y="45753"/>
                  </a:lnTo>
                  <a:lnTo>
                    <a:pt x="55864" y="46387"/>
                  </a:lnTo>
                  <a:lnTo>
                    <a:pt x="56063" y="46805"/>
                  </a:lnTo>
                  <a:lnTo>
                    <a:pt x="24848" y="46805"/>
                  </a:lnTo>
                  <a:lnTo>
                    <a:pt x="13873" y="54738"/>
                  </a:lnTo>
                  <a:lnTo>
                    <a:pt x="9889" y="68011"/>
                  </a:lnTo>
                  <a:lnTo>
                    <a:pt x="11571" y="76860"/>
                  </a:lnTo>
                  <a:lnTo>
                    <a:pt x="20029" y="86480"/>
                  </a:lnTo>
                  <a:lnTo>
                    <a:pt x="25741" y="87797"/>
                  </a:lnTo>
                  <a:lnTo>
                    <a:pt x="9889" y="87797"/>
                  </a:lnTo>
                  <a:lnTo>
                    <a:pt x="9889" y="98926"/>
                  </a:lnTo>
                  <a:close/>
                </a:path>
                <a:path w="63500" h="100330">
                  <a:moveTo>
                    <a:pt x="55066" y="45753"/>
                  </a:moveTo>
                  <a:lnTo>
                    <a:pt x="11126" y="45753"/>
                  </a:lnTo>
                  <a:lnTo>
                    <a:pt x="16071" y="39570"/>
                  </a:lnTo>
                  <a:lnTo>
                    <a:pt x="23488" y="35860"/>
                  </a:lnTo>
                  <a:lnTo>
                    <a:pt x="33352" y="35878"/>
                  </a:lnTo>
                  <a:lnTo>
                    <a:pt x="46216" y="38721"/>
                  </a:lnTo>
                  <a:lnTo>
                    <a:pt x="55066" y="45753"/>
                  </a:lnTo>
                  <a:close/>
                </a:path>
                <a:path w="63500" h="100330">
                  <a:moveTo>
                    <a:pt x="56053" y="90050"/>
                  </a:moveTo>
                  <a:lnTo>
                    <a:pt x="35521" y="90050"/>
                  </a:lnTo>
                  <a:lnTo>
                    <a:pt x="45416" y="85535"/>
                  </a:lnTo>
                  <a:lnTo>
                    <a:pt x="51124" y="74729"/>
                  </a:lnTo>
                  <a:lnTo>
                    <a:pt x="51527" y="57027"/>
                  </a:lnTo>
                  <a:lnTo>
                    <a:pt x="41956" y="49153"/>
                  </a:lnTo>
                  <a:lnTo>
                    <a:pt x="24848" y="46805"/>
                  </a:lnTo>
                  <a:lnTo>
                    <a:pt x="56063" y="46805"/>
                  </a:lnTo>
                  <a:lnTo>
                    <a:pt x="61789" y="58809"/>
                  </a:lnTo>
                  <a:lnTo>
                    <a:pt x="63485" y="75922"/>
                  </a:lnTo>
                  <a:lnTo>
                    <a:pt x="57835" y="88595"/>
                  </a:lnTo>
                  <a:lnTo>
                    <a:pt x="56053" y="90050"/>
                  </a:lnTo>
                  <a:close/>
                </a:path>
                <a:path w="63500" h="100330">
                  <a:moveTo>
                    <a:pt x="33189" y="100135"/>
                  </a:moveTo>
                  <a:lnTo>
                    <a:pt x="19574" y="96477"/>
                  </a:lnTo>
                  <a:lnTo>
                    <a:pt x="11126" y="87797"/>
                  </a:lnTo>
                  <a:lnTo>
                    <a:pt x="25741" y="87797"/>
                  </a:lnTo>
                  <a:lnTo>
                    <a:pt x="35521" y="90050"/>
                  </a:lnTo>
                  <a:lnTo>
                    <a:pt x="56053" y="90050"/>
                  </a:lnTo>
                  <a:lnTo>
                    <a:pt x="47462" y="97063"/>
                  </a:lnTo>
                  <a:lnTo>
                    <a:pt x="33189" y="10013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26"/>
            <p:cNvSpPr/>
            <p:nvPr/>
          </p:nvSpPr>
          <p:spPr>
            <a:xfrm>
              <a:off x="2595470" y="3065161"/>
              <a:ext cx="0" cy="99060"/>
            </a:xfrm>
            <a:custGeom>
              <a:avLst/>
              <a:gdLst/>
              <a:ahLst/>
              <a:cxnLst/>
              <a:rect l="l" t="t" r="r" b="b"/>
              <a:pathLst>
                <a:path h="99060">
                  <a:moveTo>
                    <a:pt x="0" y="0"/>
                  </a:moveTo>
                  <a:lnTo>
                    <a:pt x="0" y="98926"/>
                  </a:lnTo>
                </a:path>
              </a:pathLst>
            </a:custGeom>
            <a:ln w="11126">
              <a:solidFill>
                <a:srgbClr val="FEFEF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27"/>
            <p:cNvSpPr/>
            <p:nvPr/>
          </p:nvSpPr>
          <p:spPr>
            <a:xfrm>
              <a:off x="2619330" y="3101441"/>
              <a:ext cx="58419" cy="63500"/>
            </a:xfrm>
            <a:custGeom>
              <a:avLst/>
              <a:gdLst/>
              <a:ahLst/>
              <a:cxnLst/>
              <a:rect l="l" t="t" r="r" b="b"/>
              <a:pathLst>
                <a:path w="58419" h="63500">
                  <a:moveTo>
                    <a:pt x="24529" y="63487"/>
                  </a:moveTo>
                  <a:lnTo>
                    <a:pt x="13413" y="59311"/>
                  </a:lnTo>
                  <a:lnTo>
                    <a:pt x="5286" y="50589"/>
                  </a:lnTo>
                  <a:lnTo>
                    <a:pt x="649" y="37335"/>
                  </a:lnTo>
                  <a:lnTo>
                    <a:pt x="0" y="19561"/>
                  </a:lnTo>
                  <a:lnTo>
                    <a:pt x="7225" y="9080"/>
                  </a:lnTo>
                  <a:lnTo>
                    <a:pt x="19162" y="2260"/>
                  </a:lnTo>
                  <a:lnTo>
                    <a:pt x="35507" y="0"/>
                  </a:lnTo>
                  <a:lnTo>
                    <a:pt x="47685" y="5059"/>
                  </a:lnTo>
                  <a:lnTo>
                    <a:pt x="51011" y="9556"/>
                  </a:lnTo>
                  <a:lnTo>
                    <a:pt x="27493" y="9556"/>
                  </a:lnTo>
                  <a:lnTo>
                    <a:pt x="14539" y="14566"/>
                  </a:lnTo>
                  <a:lnTo>
                    <a:pt x="8900" y="26785"/>
                  </a:lnTo>
                  <a:lnTo>
                    <a:pt x="57488" y="26785"/>
                  </a:lnTo>
                  <a:lnTo>
                    <a:pt x="58350" y="31731"/>
                  </a:lnTo>
                  <a:lnTo>
                    <a:pt x="58350" y="34204"/>
                  </a:lnTo>
                  <a:lnTo>
                    <a:pt x="9658" y="38094"/>
                  </a:lnTo>
                  <a:lnTo>
                    <a:pt x="17087" y="49489"/>
                  </a:lnTo>
                  <a:lnTo>
                    <a:pt x="29917" y="53990"/>
                  </a:lnTo>
                  <a:lnTo>
                    <a:pt x="49976" y="53990"/>
                  </a:lnTo>
                  <a:lnTo>
                    <a:pt x="50598" y="57538"/>
                  </a:lnTo>
                  <a:lnTo>
                    <a:pt x="39719" y="62255"/>
                  </a:lnTo>
                  <a:lnTo>
                    <a:pt x="24529" y="63487"/>
                  </a:lnTo>
                  <a:close/>
                </a:path>
                <a:path w="58419" h="63500">
                  <a:moveTo>
                    <a:pt x="57488" y="26785"/>
                  </a:moveTo>
                  <a:lnTo>
                    <a:pt x="8900" y="26785"/>
                  </a:lnTo>
                  <a:lnTo>
                    <a:pt x="47202" y="25655"/>
                  </a:lnTo>
                  <a:lnTo>
                    <a:pt x="42100" y="13669"/>
                  </a:lnTo>
                  <a:lnTo>
                    <a:pt x="27493" y="9556"/>
                  </a:lnTo>
                  <a:lnTo>
                    <a:pt x="51011" y="9556"/>
                  </a:lnTo>
                  <a:lnTo>
                    <a:pt x="55556" y="15701"/>
                  </a:lnTo>
                  <a:lnTo>
                    <a:pt x="57488" y="26785"/>
                  </a:lnTo>
                  <a:close/>
                </a:path>
                <a:path w="58419" h="63500">
                  <a:moveTo>
                    <a:pt x="49976" y="53990"/>
                  </a:moveTo>
                  <a:lnTo>
                    <a:pt x="38570" y="53990"/>
                  </a:lnTo>
                  <a:lnTo>
                    <a:pt x="43515" y="51516"/>
                  </a:lnTo>
                  <a:lnTo>
                    <a:pt x="48460" y="45334"/>
                  </a:lnTo>
                  <a:lnTo>
                    <a:pt x="49976" y="53990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28"/>
            <p:cNvSpPr/>
            <p:nvPr/>
          </p:nvSpPr>
          <p:spPr>
            <a:xfrm>
              <a:off x="2693441" y="3101576"/>
              <a:ext cx="58419" cy="63500"/>
            </a:xfrm>
            <a:custGeom>
              <a:avLst/>
              <a:gdLst/>
              <a:ahLst/>
              <a:cxnLst/>
              <a:rect l="l" t="t" r="r" b="b"/>
              <a:pathLst>
                <a:path w="58419" h="63500">
                  <a:moveTo>
                    <a:pt x="24200" y="63467"/>
                  </a:moveTo>
                  <a:lnTo>
                    <a:pt x="13001" y="59493"/>
                  </a:lnTo>
                  <a:lnTo>
                    <a:pt x="5009" y="50836"/>
                  </a:lnTo>
                  <a:lnTo>
                    <a:pt x="562" y="37522"/>
                  </a:lnTo>
                  <a:lnTo>
                    <a:pt x="0" y="19576"/>
                  </a:lnTo>
                  <a:lnTo>
                    <a:pt x="7165" y="9033"/>
                  </a:lnTo>
                  <a:lnTo>
                    <a:pt x="19008" y="2200"/>
                  </a:lnTo>
                  <a:lnTo>
                    <a:pt x="35184" y="0"/>
                  </a:lnTo>
                  <a:lnTo>
                    <a:pt x="47363" y="5227"/>
                  </a:lnTo>
                  <a:lnTo>
                    <a:pt x="50525" y="9359"/>
                  </a:lnTo>
                  <a:lnTo>
                    <a:pt x="27631" y="9359"/>
                  </a:lnTo>
                  <a:lnTo>
                    <a:pt x="14805" y="14122"/>
                  </a:lnTo>
                  <a:lnTo>
                    <a:pt x="8963" y="26650"/>
                  </a:lnTo>
                  <a:lnTo>
                    <a:pt x="57490" y="26650"/>
                  </a:lnTo>
                  <a:lnTo>
                    <a:pt x="58413" y="31597"/>
                  </a:lnTo>
                  <a:lnTo>
                    <a:pt x="58413" y="34070"/>
                  </a:lnTo>
                  <a:lnTo>
                    <a:pt x="9179" y="37077"/>
                  </a:lnTo>
                  <a:lnTo>
                    <a:pt x="15698" y="49082"/>
                  </a:lnTo>
                  <a:lnTo>
                    <a:pt x="28743" y="53855"/>
                  </a:lnTo>
                  <a:lnTo>
                    <a:pt x="49518" y="53855"/>
                  </a:lnTo>
                  <a:lnTo>
                    <a:pt x="49889" y="57084"/>
                  </a:lnTo>
                  <a:lnTo>
                    <a:pt x="39062" y="62077"/>
                  </a:lnTo>
                  <a:lnTo>
                    <a:pt x="24200" y="63467"/>
                  </a:lnTo>
                  <a:close/>
                </a:path>
                <a:path w="58419" h="63500">
                  <a:moveTo>
                    <a:pt x="57490" y="26650"/>
                  </a:moveTo>
                  <a:lnTo>
                    <a:pt x="8963" y="26650"/>
                  </a:lnTo>
                  <a:lnTo>
                    <a:pt x="47159" y="25637"/>
                  </a:lnTo>
                  <a:lnTo>
                    <a:pt x="41283" y="13556"/>
                  </a:lnTo>
                  <a:lnTo>
                    <a:pt x="27631" y="9359"/>
                  </a:lnTo>
                  <a:lnTo>
                    <a:pt x="50525" y="9359"/>
                  </a:lnTo>
                  <a:lnTo>
                    <a:pt x="55469" y="15820"/>
                  </a:lnTo>
                  <a:lnTo>
                    <a:pt x="57490" y="26650"/>
                  </a:lnTo>
                  <a:close/>
                </a:path>
                <a:path w="58419" h="63500">
                  <a:moveTo>
                    <a:pt x="49518" y="53855"/>
                  </a:moveTo>
                  <a:lnTo>
                    <a:pt x="37397" y="53855"/>
                  </a:lnTo>
                  <a:lnTo>
                    <a:pt x="43578" y="51382"/>
                  </a:lnTo>
                  <a:lnTo>
                    <a:pt x="48523" y="45199"/>
                  </a:lnTo>
                  <a:lnTo>
                    <a:pt x="49518" y="5385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29"/>
            <p:cNvSpPr/>
            <p:nvPr/>
          </p:nvSpPr>
          <p:spPr>
            <a:xfrm>
              <a:off x="2765250" y="3065161"/>
              <a:ext cx="63500" cy="100330"/>
            </a:xfrm>
            <a:custGeom>
              <a:avLst/>
              <a:gdLst/>
              <a:ahLst/>
              <a:cxnLst/>
              <a:rect l="l" t="t" r="r" b="b"/>
              <a:pathLst>
                <a:path w="63500" h="100330">
                  <a:moveTo>
                    <a:pt x="63251" y="45753"/>
                  </a:moveTo>
                  <a:lnTo>
                    <a:pt x="53361" y="45753"/>
                  </a:lnTo>
                  <a:lnTo>
                    <a:pt x="53361" y="0"/>
                  </a:lnTo>
                  <a:lnTo>
                    <a:pt x="63251" y="0"/>
                  </a:lnTo>
                  <a:lnTo>
                    <a:pt x="63251" y="45753"/>
                  </a:lnTo>
                  <a:close/>
                </a:path>
                <a:path w="63500" h="100330">
                  <a:moveTo>
                    <a:pt x="28909" y="100148"/>
                  </a:moveTo>
                  <a:lnTo>
                    <a:pt x="17142" y="97320"/>
                  </a:lnTo>
                  <a:lnTo>
                    <a:pt x="7757" y="89586"/>
                  </a:lnTo>
                  <a:lnTo>
                    <a:pt x="1720" y="76953"/>
                  </a:lnTo>
                  <a:lnTo>
                    <a:pt x="0" y="59426"/>
                  </a:lnTo>
                  <a:lnTo>
                    <a:pt x="6167" y="47089"/>
                  </a:lnTo>
                  <a:lnTo>
                    <a:pt x="16914" y="38856"/>
                  </a:lnTo>
                  <a:lnTo>
                    <a:pt x="31109" y="35860"/>
                  </a:lnTo>
                  <a:lnTo>
                    <a:pt x="39762" y="35860"/>
                  </a:lnTo>
                  <a:lnTo>
                    <a:pt x="47180" y="39570"/>
                  </a:lnTo>
                  <a:lnTo>
                    <a:pt x="53361" y="45753"/>
                  </a:lnTo>
                  <a:lnTo>
                    <a:pt x="63251" y="45753"/>
                  </a:lnTo>
                  <a:lnTo>
                    <a:pt x="63251" y="45893"/>
                  </a:lnTo>
                  <a:lnTo>
                    <a:pt x="29623" y="45893"/>
                  </a:lnTo>
                  <a:lnTo>
                    <a:pt x="19350" y="50174"/>
                  </a:lnTo>
                  <a:lnTo>
                    <a:pt x="13288" y="60819"/>
                  </a:lnTo>
                  <a:lnTo>
                    <a:pt x="12544" y="78351"/>
                  </a:lnTo>
                  <a:lnTo>
                    <a:pt x="21742" y="86754"/>
                  </a:lnTo>
                  <a:lnTo>
                    <a:pt x="38313" y="89446"/>
                  </a:lnTo>
                  <a:lnTo>
                    <a:pt x="52397" y="89446"/>
                  </a:lnTo>
                  <a:lnTo>
                    <a:pt x="43352" y="97220"/>
                  </a:lnTo>
                  <a:lnTo>
                    <a:pt x="28909" y="100148"/>
                  </a:lnTo>
                  <a:close/>
                </a:path>
                <a:path w="63500" h="100330">
                  <a:moveTo>
                    <a:pt x="52397" y="89446"/>
                  </a:moveTo>
                  <a:lnTo>
                    <a:pt x="38313" y="89446"/>
                  </a:lnTo>
                  <a:lnTo>
                    <a:pt x="49246" y="81595"/>
                  </a:lnTo>
                  <a:lnTo>
                    <a:pt x="53361" y="68011"/>
                  </a:lnTo>
                  <a:lnTo>
                    <a:pt x="52109" y="60232"/>
                  </a:lnTo>
                  <a:lnTo>
                    <a:pt x="44180" y="49841"/>
                  </a:lnTo>
                  <a:lnTo>
                    <a:pt x="29623" y="45893"/>
                  </a:lnTo>
                  <a:lnTo>
                    <a:pt x="63251" y="45893"/>
                  </a:lnTo>
                  <a:lnTo>
                    <a:pt x="63251" y="89386"/>
                  </a:lnTo>
                  <a:lnTo>
                    <a:pt x="52467" y="89386"/>
                  </a:lnTo>
                  <a:close/>
                </a:path>
                <a:path w="63500" h="100330">
                  <a:moveTo>
                    <a:pt x="63251" y="98926"/>
                  </a:moveTo>
                  <a:lnTo>
                    <a:pt x="53361" y="98926"/>
                  </a:lnTo>
                  <a:lnTo>
                    <a:pt x="52467" y="89386"/>
                  </a:lnTo>
                  <a:lnTo>
                    <a:pt x="63251" y="89386"/>
                  </a:lnTo>
                  <a:lnTo>
                    <a:pt x="63251" y="9892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30"/>
            <p:cNvSpPr/>
            <p:nvPr/>
          </p:nvSpPr>
          <p:spPr>
            <a:xfrm>
              <a:off x="2847045" y="3071344"/>
              <a:ext cx="15240" cy="93345"/>
            </a:xfrm>
            <a:custGeom>
              <a:avLst/>
              <a:gdLst/>
              <a:ahLst/>
              <a:cxnLst/>
              <a:rect l="l" t="t" r="r" b="b"/>
              <a:pathLst>
                <a:path w="15239" h="93344">
                  <a:moveTo>
                    <a:pt x="12362" y="92743"/>
                  </a:moveTo>
                  <a:lnTo>
                    <a:pt x="2472" y="92743"/>
                  </a:lnTo>
                  <a:lnTo>
                    <a:pt x="2472" y="30914"/>
                  </a:lnTo>
                  <a:lnTo>
                    <a:pt x="12362" y="30914"/>
                  </a:lnTo>
                  <a:lnTo>
                    <a:pt x="12362" y="92743"/>
                  </a:lnTo>
                  <a:close/>
                </a:path>
                <a:path w="15239" h="93344">
                  <a:moveTo>
                    <a:pt x="11126" y="14838"/>
                  </a:moveTo>
                  <a:lnTo>
                    <a:pt x="2472" y="14838"/>
                  </a:lnTo>
                  <a:lnTo>
                    <a:pt x="0" y="11129"/>
                  </a:lnTo>
                  <a:lnTo>
                    <a:pt x="0" y="2473"/>
                  </a:lnTo>
                  <a:lnTo>
                    <a:pt x="3708" y="0"/>
                  </a:lnTo>
                  <a:lnTo>
                    <a:pt x="11126" y="0"/>
                  </a:lnTo>
                  <a:lnTo>
                    <a:pt x="14834" y="2473"/>
                  </a:lnTo>
                  <a:lnTo>
                    <a:pt x="14834" y="11129"/>
                  </a:lnTo>
                  <a:lnTo>
                    <a:pt x="11126" y="1483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31"/>
            <p:cNvSpPr/>
            <p:nvPr/>
          </p:nvSpPr>
          <p:spPr>
            <a:xfrm>
              <a:off x="2879187" y="3102259"/>
              <a:ext cx="54610" cy="62230"/>
            </a:xfrm>
            <a:custGeom>
              <a:avLst/>
              <a:gdLst/>
              <a:ahLst/>
              <a:cxnLst/>
              <a:rect l="l" t="t" r="r" b="b"/>
              <a:pathLst>
                <a:path w="54610" h="62230">
                  <a:moveTo>
                    <a:pt x="11126" y="61828"/>
                  </a:moveTo>
                  <a:lnTo>
                    <a:pt x="1236" y="61828"/>
                  </a:lnTo>
                  <a:lnTo>
                    <a:pt x="1236" y="8656"/>
                  </a:lnTo>
                  <a:lnTo>
                    <a:pt x="0" y="3709"/>
                  </a:lnTo>
                  <a:lnTo>
                    <a:pt x="0" y="0"/>
                  </a:lnTo>
                  <a:lnTo>
                    <a:pt x="9889" y="0"/>
                  </a:lnTo>
                  <a:lnTo>
                    <a:pt x="13654" y="5456"/>
                  </a:lnTo>
                  <a:lnTo>
                    <a:pt x="46994" y="5456"/>
                  </a:lnTo>
                  <a:lnTo>
                    <a:pt x="51245" y="9231"/>
                  </a:lnTo>
                  <a:lnTo>
                    <a:pt x="24480" y="9242"/>
                  </a:lnTo>
                  <a:lnTo>
                    <a:pt x="14464" y="16790"/>
                  </a:lnTo>
                  <a:lnTo>
                    <a:pt x="11126" y="32151"/>
                  </a:lnTo>
                  <a:lnTo>
                    <a:pt x="11126" y="61828"/>
                  </a:lnTo>
                  <a:close/>
                </a:path>
                <a:path w="54610" h="62230">
                  <a:moveTo>
                    <a:pt x="46994" y="5456"/>
                  </a:moveTo>
                  <a:lnTo>
                    <a:pt x="13654" y="5456"/>
                  </a:lnTo>
                  <a:lnTo>
                    <a:pt x="23622" y="1078"/>
                  </a:lnTo>
                  <a:lnTo>
                    <a:pt x="41543" y="615"/>
                  </a:lnTo>
                  <a:lnTo>
                    <a:pt x="46994" y="5456"/>
                  </a:lnTo>
                  <a:close/>
                </a:path>
                <a:path w="54610" h="62230">
                  <a:moveTo>
                    <a:pt x="54394" y="61828"/>
                  </a:moveTo>
                  <a:lnTo>
                    <a:pt x="44504" y="61828"/>
                  </a:lnTo>
                  <a:lnTo>
                    <a:pt x="44495" y="23997"/>
                  </a:lnTo>
                  <a:lnTo>
                    <a:pt x="39910" y="12857"/>
                  </a:lnTo>
                  <a:lnTo>
                    <a:pt x="24480" y="9242"/>
                  </a:lnTo>
                  <a:lnTo>
                    <a:pt x="51248" y="9242"/>
                  </a:lnTo>
                  <a:lnTo>
                    <a:pt x="54394" y="23494"/>
                  </a:lnTo>
                  <a:lnTo>
                    <a:pt x="54394" y="6182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32"/>
            <p:cNvSpPr/>
            <p:nvPr/>
          </p:nvSpPr>
          <p:spPr>
            <a:xfrm>
              <a:off x="2950696" y="3101022"/>
              <a:ext cx="63500" cy="93980"/>
            </a:xfrm>
            <a:custGeom>
              <a:avLst/>
              <a:gdLst/>
              <a:ahLst/>
              <a:cxnLst/>
              <a:rect l="l" t="t" r="r" b="b"/>
              <a:pathLst>
                <a:path w="63500" h="93980">
                  <a:moveTo>
                    <a:pt x="29881" y="63047"/>
                  </a:moveTo>
                  <a:lnTo>
                    <a:pt x="17510" y="60376"/>
                  </a:lnTo>
                  <a:lnTo>
                    <a:pt x="7839" y="52995"/>
                  </a:lnTo>
                  <a:lnTo>
                    <a:pt x="1718" y="40655"/>
                  </a:lnTo>
                  <a:lnTo>
                    <a:pt x="0" y="23104"/>
                  </a:lnTo>
                  <a:lnTo>
                    <a:pt x="6178" y="10698"/>
                  </a:lnTo>
                  <a:lnTo>
                    <a:pt x="16938" y="2782"/>
                  </a:lnTo>
                  <a:lnTo>
                    <a:pt x="31157" y="0"/>
                  </a:lnTo>
                  <a:lnTo>
                    <a:pt x="44106" y="2950"/>
                  </a:lnTo>
                  <a:lnTo>
                    <a:pt x="51732" y="10716"/>
                  </a:lnTo>
                  <a:lnTo>
                    <a:pt x="25131" y="10716"/>
                  </a:lnTo>
                  <a:lnTo>
                    <a:pt x="14198" y="18567"/>
                  </a:lnTo>
                  <a:lnTo>
                    <a:pt x="10083" y="32150"/>
                  </a:lnTo>
                  <a:lnTo>
                    <a:pt x="11633" y="40312"/>
                  </a:lnTo>
                  <a:lnTo>
                    <a:pt x="20124" y="50420"/>
                  </a:lnTo>
                  <a:lnTo>
                    <a:pt x="34447" y="54204"/>
                  </a:lnTo>
                  <a:lnTo>
                    <a:pt x="51018" y="54204"/>
                  </a:lnTo>
                  <a:lnTo>
                    <a:pt x="43192" y="60857"/>
                  </a:lnTo>
                  <a:lnTo>
                    <a:pt x="29881" y="63047"/>
                  </a:lnTo>
                  <a:close/>
                </a:path>
                <a:path w="63500" h="93980">
                  <a:moveTo>
                    <a:pt x="63237" y="12365"/>
                  </a:moveTo>
                  <a:lnTo>
                    <a:pt x="53351" y="12365"/>
                  </a:lnTo>
                  <a:lnTo>
                    <a:pt x="53351" y="1236"/>
                  </a:lnTo>
                  <a:lnTo>
                    <a:pt x="63241" y="1236"/>
                  </a:lnTo>
                  <a:lnTo>
                    <a:pt x="63237" y="12365"/>
                  </a:lnTo>
                  <a:close/>
                </a:path>
                <a:path w="63500" h="93980">
                  <a:moveTo>
                    <a:pt x="51018" y="54204"/>
                  </a:moveTo>
                  <a:lnTo>
                    <a:pt x="34447" y="54204"/>
                  </a:lnTo>
                  <a:lnTo>
                    <a:pt x="44809" y="49460"/>
                  </a:lnTo>
                  <a:lnTo>
                    <a:pt x="50436" y="38466"/>
                  </a:lnTo>
                  <a:lnTo>
                    <a:pt x="50900" y="21265"/>
                  </a:lnTo>
                  <a:lnTo>
                    <a:pt x="41702" y="13114"/>
                  </a:lnTo>
                  <a:lnTo>
                    <a:pt x="25131" y="10716"/>
                  </a:lnTo>
                  <a:lnTo>
                    <a:pt x="51732" y="10716"/>
                  </a:lnTo>
                  <a:lnTo>
                    <a:pt x="53351" y="12365"/>
                  </a:lnTo>
                  <a:lnTo>
                    <a:pt x="63237" y="12365"/>
                  </a:lnTo>
                  <a:lnTo>
                    <a:pt x="63221" y="52509"/>
                  </a:lnTo>
                  <a:lnTo>
                    <a:pt x="53013" y="52509"/>
                  </a:lnTo>
                  <a:lnTo>
                    <a:pt x="51018" y="54204"/>
                  </a:lnTo>
                  <a:close/>
                </a:path>
                <a:path w="63500" h="93980">
                  <a:moveTo>
                    <a:pt x="55156" y="83361"/>
                  </a:moveTo>
                  <a:lnTo>
                    <a:pt x="24507" y="83361"/>
                  </a:lnTo>
                  <a:lnTo>
                    <a:pt x="41550" y="83111"/>
                  </a:lnTo>
                  <a:lnTo>
                    <a:pt x="50848" y="73766"/>
                  </a:lnTo>
                  <a:lnTo>
                    <a:pt x="53351" y="60592"/>
                  </a:lnTo>
                  <a:lnTo>
                    <a:pt x="53013" y="52509"/>
                  </a:lnTo>
                  <a:lnTo>
                    <a:pt x="63221" y="52509"/>
                  </a:lnTo>
                  <a:lnTo>
                    <a:pt x="63217" y="62264"/>
                  </a:lnTo>
                  <a:lnTo>
                    <a:pt x="60678" y="75652"/>
                  </a:lnTo>
                  <a:lnTo>
                    <a:pt x="55156" y="83361"/>
                  </a:lnTo>
                  <a:close/>
                </a:path>
                <a:path w="63500" h="93980">
                  <a:moveTo>
                    <a:pt x="23385" y="93658"/>
                  </a:moveTo>
                  <a:lnTo>
                    <a:pt x="11193" y="90517"/>
                  </a:lnTo>
                  <a:lnTo>
                    <a:pt x="193" y="82850"/>
                  </a:lnTo>
                  <a:lnTo>
                    <a:pt x="13907" y="79863"/>
                  </a:lnTo>
                  <a:lnTo>
                    <a:pt x="24507" y="83361"/>
                  </a:lnTo>
                  <a:lnTo>
                    <a:pt x="55156" y="83361"/>
                  </a:lnTo>
                  <a:lnTo>
                    <a:pt x="53566" y="85580"/>
                  </a:lnTo>
                  <a:lnTo>
                    <a:pt x="41322" y="91698"/>
                  </a:lnTo>
                  <a:lnTo>
                    <a:pt x="23385" y="93658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33"/>
            <p:cNvSpPr/>
            <p:nvPr/>
          </p:nvSpPr>
          <p:spPr>
            <a:xfrm>
              <a:off x="4308285" y="2328161"/>
              <a:ext cx="1681283" cy="9558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34"/>
            <p:cNvSpPr/>
            <p:nvPr/>
          </p:nvSpPr>
          <p:spPr>
            <a:xfrm>
              <a:off x="6911820" y="2825265"/>
              <a:ext cx="1682509" cy="45877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35"/>
            <p:cNvSpPr/>
            <p:nvPr/>
          </p:nvSpPr>
          <p:spPr>
            <a:xfrm>
              <a:off x="2487302" y="2825265"/>
              <a:ext cx="182245" cy="120014"/>
            </a:xfrm>
            <a:custGeom>
              <a:avLst/>
              <a:gdLst/>
              <a:ahLst/>
              <a:cxnLst/>
              <a:rect l="l" t="t" r="r" b="b"/>
              <a:pathLst>
                <a:path w="182244" h="120014">
                  <a:moveTo>
                    <a:pt x="90245" y="119948"/>
                  </a:moveTo>
                  <a:lnTo>
                    <a:pt x="0" y="68011"/>
                  </a:lnTo>
                  <a:lnTo>
                    <a:pt x="0" y="0"/>
                  </a:lnTo>
                  <a:lnTo>
                    <a:pt x="90245" y="51936"/>
                  </a:lnTo>
                  <a:lnTo>
                    <a:pt x="181727" y="51936"/>
                  </a:lnTo>
                  <a:lnTo>
                    <a:pt x="181727" y="68011"/>
                  </a:lnTo>
                  <a:lnTo>
                    <a:pt x="90245" y="119948"/>
                  </a:lnTo>
                  <a:close/>
                </a:path>
                <a:path w="182244" h="120014">
                  <a:moveTo>
                    <a:pt x="181727" y="51936"/>
                  </a:moveTo>
                  <a:lnTo>
                    <a:pt x="90245" y="51936"/>
                  </a:lnTo>
                  <a:lnTo>
                    <a:pt x="181727" y="0"/>
                  </a:lnTo>
                  <a:lnTo>
                    <a:pt x="181727" y="51936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36"/>
            <p:cNvSpPr/>
            <p:nvPr/>
          </p:nvSpPr>
          <p:spPr>
            <a:xfrm>
              <a:off x="2577548" y="2518594"/>
              <a:ext cx="5141595" cy="392430"/>
            </a:xfrm>
            <a:custGeom>
              <a:avLst/>
              <a:gdLst/>
              <a:ahLst/>
              <a:cxnLst/>
              <a:rect l="l" t="t" r="r" b="b"/>
              <a:pathLst>
                <a:path w="5141595" h="392430">
                  <a:moveTo>
                    <a:pt x="0" y="391995"/>
                  </a:moveTo>
                  <a:lnTo>
                    <a:pt x="0" y="0"/>
                  </a:lnTo>
                  <a:lnTo>
                    <a:pt x="5141525" y="0"/>
                  </a:lnTo>
                  <a:lnTo>
                    <a:pt x="5141525" y="391995"/>
                  </a:lnTo>
                </a:path>
              </a:pathLst>
            </a:custGeom>
            <a:ln w="81614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37"/>
            <p:cNvSpPr/>
            <p:nvPr/>
          </p:nvSpPr>
          <p:spPr>
            <a:xfrm>
              <a:off x="6136684" y="3371833"/>
              <a:ext cx="900430" cy="268605"/>
            </a:xfrm>
            <a:custGeom>
              <a:avLst/>
              <a:gdLst/>
              <a:ahLst/>
              <a:cxnLst/>
              <a:rect l="l" t="t" r="r" b="b"/>
              <a:pathLst>
                <a:path w="900429" h="268605">
                  <a:moveTo>
                    <a:pt x="0" y="268337"/>
                  </a:moveTo>
                  <a:lnTo>
                    <a:pt x="8811" y="248145"/>
                  </a:lnTo>
                  <a:lnTo>
                    <a:pt x="18607" y="228070"/>
                  </a:lnTo>
                  <a:lnTo>
                    <a:pt x="41458" y="188672"/>
                  </a:lnTo>
                  <a:lnTo>
                    <a:pt x="69160" y="150935"/>
                  </a:lnTo>
                  <a:lnTo>
                    <a:pt x="102321" y="115654"/>
                  </a:lnTo>
                  <a:lnTo>
                    <a:pt x="141549" y="83623"/>
                  </a:lnTo>
                  <a:lnTo>
                    <a:pt x="187453" y="55636"/>
                  </a:lnTo>
                  <a:lnTo>
                    <a:pt x="240641" y="32486"/>
                  </a:lnTo>
                  <a:lnTo>
                    <a:pt x="301721" y="14967"/>
                  </a:lnTo>
                  <a:lnTo>
                    <a:pt x="371302" y="3874"/>
                  </a:lnTo>
                  <a:lnTo>
                    <a:pt x="409470" y="985"/>
                  </a:lnTo>
                  <a:lnTo>
                    <a:pt x="449991" y="0"/>
                  </a:lnTo>
                  <a:lnTo>
                    <a:pt x="488398" y="885"/>
                  </a:lnTo>
                  <a:lnTo>
                    <a:pt x="558897" y="7725"/>
                  </a:lnTo>
                  <a:lnTo>
                    <a:pt x="621481" y="20770"/>
                  </a:lnTo>
                  <a:lnTo>
                    <a:pt x="676759" y="39362"/>
                  </a:lnTo>
                  <a:lnTo>
                    <a:pt x="725339" y="62839"/>
                  </a:lnTo>
                  <a:lnTo>
                    <a:pt x="767829" y="90542"/>
                  </a:lnTo>
                  <a:lnTo>
                    <a:pt x="804838" y="121810"/>
                  </a:lnTo>
                  <a:lnTo>
                    <a:pt x="836973" y="155982"/>
                  </a:lnTo>
                  <a:lnTo>
                    <a:pt x="864844" y="192399"/>
                  </a:lnTo>
                  <a:lnTo>
                    <a:pt x="889057" y="230400"/>
                  </a:lnTo>
                  <a:lnTo>
                    <a:pt x="899983" y="249788"/>
                  </a:lnTo>
                </a:path>
              </a:pathLst>
            </a:custGeom>
            <a:ln w="81612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38"/>
            <p:cNvSpPr/>
            <p:nvPr/>
          </p:nvSpPr>
          <p:spPr>
            <a:xfrm>
              <a:off x="6935296" y="3527642"/>
              <a:ext cx="168275" cy="123825"/>
            </a:xfrm>
            <a:custGeom>
              <a:avLst/>
              <a:gdLst/>
              <a:ahLst/>
              <a:cxnLst/>
              <a:rect l="l" t="t" r="r" b="b"/>
              <a:pathLst>
                <a:path w="168275" h="123825">
                  <a:moveTo>
                    <a:pt x="145305" y="80377"/>
                  </a:moveTo>
                  <a:lnTo>
                    <a:pt x="93954" y="80377"/>
                  </a:lnTo>
                  <a:lnTo>
                    <a:pt x="143403" y="0"/>
                  </a:lnTo>
                  <a:lnTo>
                    <a:pt x="168128" y="43280"/>
                  </a:lnTo>
                  <a:lnTo>
                    <a:pt x="145305" y="80377"/>
                  </a:lnTo>
                  <a:close/>
                </a:path>
                <a:path w="168275" h="123825">
                  <a:moveTo>
                    <a:pt x="118679" y="123657"/>
                  </a:moveTo>
                  <a:lnTo>
                    <a:pt x="24724" y="122421"/>
                  </a:lnTo>
                  <a:lnTo>
                    <a:pt x="0" y="77904"/>
                  </a:lnTo>
                  <a:lnTo>
                    <a:pt x="93954" y="80377"/>
                  </a:lnTo>
                  <a:lnTo>
                    <a:pt x="145305" y="80377"/>
                  </a:lnTo>
                  <a:lnTo>
                    <a:pt x="118679" y="123657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39"/>
            <p:cNvSpPr/>
            <p:nvPr/>
          </p:nvSpPr>
          <p:spPr>
            <a:xfrm>
              <a:off x="3980711" y="2036328"/>
              <a:ext cx="2336800" cy="307975"/>
            </a:xfrm>
            <a:custGeom>
              <a:avLst/>
              <a:gdLst/>
              <a:ahLst/>
              <a:cxnLst/>
              <a:rect l="l" t="t" r="r" b="b"/>
              <a:pathLst>
                <a:path w="2336800" h="307975">
                  <a:moveTo>
                    <a:pt x="154499" y="307908"/>
                  </a:moveTo>
                  <a:lnTo>
                    <a:pt x="111638" y="301877"/>
                  </a:lnTo>
                  <a:lnTo>
                    <a:pt x="73396" y="284910"/>
                  </a:lnTo>
                  <a:lnTo>
                    <a:pt x="41463" y="258699"/>
                  </a:lnTo>
                  <a:lnTo>
                    <a:pt x="17528" y="224932"/>
                  </a:lnTo>
                  <a:lnTo>
                    <a:pt x="3281" y="185299"/>
                  </a:lnTo>
                  <a:lnTo>
                    <a:pt x="0" y="156453"/>
                  </a:lnTo>
                  <a:lnTo>
                    <a:pt x="677" y="141345"/>
                  </a:lnTo>
                  <a:lnTo>
                    <a:pt x="10409" y="99023"/>
                  </a:lnTo>
                  <a:lnTo>
                    <a:pt x="30401" y="62358"/>
                  </a:lnTo>
                  <a:lnTo>
                    <a:pt x="58993" y="32837"/>
                  </a:lnTo>
                  <a:lnTo>
                    <a:pt x="94526" y="11942"/>
                  </a:lnTo>
                  <a:lnTo>
                    <a:pt x="135340" y="1159"/>
                  </a:lnTo>
                  <a:lnTo>
                    <a:pt x="2181934" y="0"/>
                  </a:lnTo>
                  <a:lnTo>
                    <a:pt x="2196688" y="684"/>
                  </a:lnTo>
                  <a:lnTo>
                    <a:pt x="2238348" y="10466"/>
                  </a:lnTo>
                  <a:lnTo>
                    <a:pt x="2274775" y="30573"/>
                  </a:lnTo>
                  <a:lnTo>
                    <a:pt x="2304259" y="59374"/>
                  </a:lnTo>
                  <a:lnTo>
                    <a:pt x="2325090" y="95239"/>
                  </a:lnTo>
                  <a:lnTo>
                    <a:pt x="2335559" y="136536"/>
                  </a:lnTo>
                  <a:lnTo>
                    <a:pt x="2336464" y="153335"/>
                  </a:lnTo>
                  <a:lnTo>
                    <a:pt x="2335773" y="168035"/>
                  </a:lnTo>
                  <a:lnTo>
                    <a:pt x="2325912" y="209556"/>
                  </a:lnTo>
                  <a:lnTo>
                    <a:pt x="2305682" y="245892"/>
                  </a:lnTo>
                  <a:lnTo>
                    <a:pt x="2276772" y="275355"/>
                  </a:lnTo>
                  <a:lnTo>
                    <a:pt x="2240872" y="296254"/>
                  </a:lnTo>
                  <a:lnTo>
                    <a:pt x="2199670" y="306899"/>
                  </a:lnTo>
                  <a:lnTo>
                    <a:pt x="154499" y="307908"/>
                  </a:lnTo>
                  <a:close/>
                </a:path>
              </a:pathLst>
            </a:custGeom>
            <a:solidFill>
              <a:srgbClr val="1E458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40"/>
            <p:cNvSpPr/>
            <p:nvPr/>
          </p:nvSpPr>
          <p:spPr>
            <a:xfrm>
              <a:off x="4169826" y="2106196"/>
              <a:ext cx="1963151" cy="151681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41"/>
            <p:cNvSpPr/>
            <p:nvPr/>
          </p:nvSpPr>
          <p:spPr>
            <a:xfrm>
              <a:off x="7712868" y="3472614"/>
              <a:ext cx="81915" cy="0"/>
            </a:xfrm>
            <a:custGeom>
              <a:avLst/>
              <a:gdLst/>
              <a:ahLst/>
              <a:cxnLst/>
              <a:rect l="l" t="t" r="r" b="b"/>
              <a:pathLst>
                <a:path w="81915">
                  <a:moveTo>
                    <a:pt x="0" y="0"/>
                  </a:moveTo>
                  <a:lnTo>
                    <a:pt x="81591" y="0"/>
                  </a:lnTo>
                </a:path>
              </a:pathLst>
            </a:custGeom>
            <a:ln w="204035">
              <a:solidFill>
                <a:srgbClr val="BBD1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42"/>
            <p:cNvSpPr/>
            <p:nvPr/>
          </p:nvSpPr>
          <p:spPr>
            <a:xfrm>
              <a:off x="7672065" y="3512803"/>
              <a:ext cx="163195" cy="96520"/>
            </a:xfrm>
            <a:custGeom>
              <a:avLst/>
              <a:gdLst/>
              <a:ahLst/>
              <a:cxnLst/>
              <a:rect l="l" t="t" r="r" b="b"/>
              <a:pathLst>
                <a:path w="163195" h="96519">
                  <a:moveTo>
                    <a:pt x="81590" y="96453"/>
                  </a:moveTo>
                  <a:lnTo>
                    <a:pt x="0" y="49463"/>
                  </a:lnTo>
                  <a:lnTo>
                    <a:pt x="0" y="0"/>
                  </a:lnTo>
                  <a:lnTo>
                    <a:pt x="81590" y="46988"/>
                  </a:lnTo>
                  <a:lnTo>
                    <a:pt x="163183" y="46988"/>
                  </a:lnTo>
                  <a:lnTo>
                    <a:pt x="163183" y="49463"/>
                  </a:lnTo>
                  <a:lnTo>
                    <a:pt x="81590" y="96453"/>
                  </a:lnTo>
                  <a:close/>
                </a:path>
                <a:path w="163195" h="96519">
                  <a:moveTo>
                    <a:pt x="163183" y="46988"/>
                  </a:moveTo>
                  <a:lnTo>
                    <a:pt x="81590" y="46988"/>
                  </a:lnTo>
                  <a:lnTo>
                    <a:pt x="163183" y="0"/>
                  </a:lnTo>
                  <a:lnTo>
                    <a:pt x="163183" y="46988"/>
                  </a:lnTo>
                  <a:close/>
                </a:path>
              </a:pathLst>
            </a:custGeom>
            <a:solidFill>
              <a:srgbClr val="BBD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43"/>
            <p:cNvSpPr/>
            <p:nvPr/>
          </p:nvSpPr>
          <p:spPr>
            <a:xfrm>
              <a:off x="3739582" y="3537534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409"/>
                  </a:lnTo>
                </a:path>
              </a:pathLst>
            </a:custGeom>
            <a:ln w="32142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44"/>
            <p:cNvSpPr/>
            <p:nvPr/>
          </p:nvSpPr>
          <p:spPr>
            <a:xfrm>
              <a:off x="3669117" y="3608019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69">
                  <a:moveTo>
                    <a:pt x="0" y="0"/>
                  </a:moveTo>
                  <a:lnTo>
                    <a:pt x="140931" y="0"/>
                  </a:lnTo>
                </a:path>
              </a:pathLst>
            </a:custGeom>
            <a:ln w="32151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45"/>
            <p:cNvSpPr/>
            <p:nvPr/>
          </p:nvSpPr>
          <p:spPr>
            <a:xfrm>
              <a:off x="3739582" y="3624094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409"/>
                  </a:lnTo>
                </a:path>
              </a:pathLst>
            </a:custGeom>
            <a:ln w="32142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46"/>
            <p:cNvSpPr/>
            <p:nvPr/>
          </p:nvSpPr>
          <p:spPr>
            <a:xfrm>
              <a:off x="6602717" y="3537534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409"/>
                  </a:lnTo>
                </a:path>
              </a:pathLst>
            </a:custGeom>
            <a:ln w="32142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47"/>
            <p:cNvSpPr/>
            <p:nvPr/>
          </p:nvSpPr>
          <p:spPr>
            <a:xfrm>
              <a:off x="6532251" y="3608019"/>
              <a:ext cx="140970" cy="0"/>
            </a:xfrm>
            <a:custGeom>
              <a:avLst/>
              <a:gdLst/>
              <a:ahLst/>
              <a:cxnLst/>
              <a:rect l="l" t="t" r="r" b="b"/>
              <a:pathLst>
                <a:path w="140970">
                  <a:moveTo>
                    <a:pt x="0" y="0"/>
                  </a:moveTo>
                  <a:lnTo>
                    <a:pt x="140931" y="0"/>
                  </a:lnTo>
                </a:path>
              </a:pathLst>
            </a:custGeom>
            <a:ln w="32151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48"/>
            <p:cNvSpPr/>
            <p:nvPr/>
          </p:nvSpPr>
          <p:spPr>
            <a:xfrm>
              <a:off x="6602717" y="3624094"/>
              <a:ext cx="0" cy="54610"/>
            </a:xfrm>
            <a:custGeom>
              <a:avLst/>
              <a:gdLst/>
              <a:ahLst/>
              <a:cxnLst/>
              <a:rect l="l" t="t" r="r" b="b"/>
              <a:pathLst>
                <a:path h="54610">
                  <a:moveTo>
                    <a:pt x="0" y="0"/>
                  </a:moveTo>
                  <a:lnTo>
                    <a:pt x="0" y="54409"/>
                  </a:lnTo>
                </a:path>
              </a:pathLst>
            </a:custGeom>
            <a:ln w="32142">
              <a:solidFill>
                <a:srgbClr val="07243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6"/>
          <p:cNvSpPr/>
          <p:nvPr/>
        </p:nvSpPr>
        <p:spPr>
          <a:xfrm>
            <a:off x="6122708" y="6243091"/>
            <a:ext cx="625473" cy="65093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86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395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162736106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87420710"/>
                    </a:ext>
                  </a:extLst>
                </a:gridCol>
              </a:tblGrid>
              <a:tr h="493883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658" marR="82658" marT="41329" marB="41329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2000" b="1" i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Rivaroxaban</a:t>
                      </a:r>
                    </a:p>
                  </a:txBody>
                  <a:tcPr marL="82658" marR="82658" marT="41329" marB="41329" anchor="ctr">
                    <a:solidFill>
                      <a:srgbClr val="4345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0488767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Oral activated charcoal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Yes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80329223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Hemodialysis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92934719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Hemoperfusion with activated charcoal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Possible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86712556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Fresh frozen </a:t>
                      </a:r>
                      <a:r>
                        <a:rPr lang="en-US" sz="1800" b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plasma(FFP)</a:t>
                      </a:r>
                      <a:endParaRPr lang="en-US" sz="18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98501787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Activated factor VIIa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Unclear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30764214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3-factor PCC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Unclear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57283681"/>
                  </a:ext>
                </a:extLst>
              </a:tr>
              <a:tr h="493883">
                <a:tc>
                  <a:txBody>
                    <a:bodyPr/>
                    <a:lstStyle/>
                    <a:p>
                      <a:pPr algn="l" fontAlgn="auto">
                        <a:lnSpc>
                          <a:spcPct val="80000"/>
                        </a:lnSpc>
                      </a:pPr>
                      <a:r>
                        <a:rPr lang="en-U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4-factor PCC</a:t>
                      </a:r>
                    </a:p>
                  </a:txBody>
                  <a:tcPr marL="82658" marR="82658" marT="41329" marB="41329"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80000"/>
                        </a:lnSpc>
                      </a:pPr>
                      <a:r>
                        <a:rPr lang="en-US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Possible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434577">
                            <a:tint val="66000"/>
                            <a:satMod val="160000"/>
                          </a:srgbClr>
                        </a:gs>
                        <a:gs pos="50000">
                          <a:srgbClr val="434577">
                            <a:tint val="44500"/>
                            <a:satMod val="160000"/>
                          </a:srgbClr>
                        </a:gs>
                        <a:gs pos="100000">
                          <a:srgbClr val="434577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63711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Reversal of </a:t>
            </a:r>
            <a:r>
              <a:rPr lang="en-US" b="1" dirty="0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Rivaroxaban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301247" y="874944"/>
            <a:ext cx="8208963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bg1"/>
                </a:solidFill>
                <a:latin typeface="+mn-lt"/>
                <a:cs typeface="+mn-cs"/>
              </a:rPr>
              <a:t>Suggestions for Reversal of New Oral Anticoagulants</a:t>
            </a:r>
          </a:p>
        </p:txBody>
      </p:sp>
    </p:spTree>
    <p:extLst>
      <p:ext uri="{BB962C8B-B14F-4D97-AF65-F5344CB8AC3E}">
        <p14:creationId xmlns:p14="http://schemas.microsoft.com/office/powerpoint/2010/main" val="229808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128" y="0"/>
            <a:ext cx="7772400" cy="68580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8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091" y="1325563"/>
            <a:ext cx="8188036" cy="48514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19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562"/>
            <a:ext cx="4672185" cy="498331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Reversal of Rivaroxaban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21162" y="2152952"/>
            <a:ext cx="71168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INR 2to&lt;4  : </a:t>
            </a:r>
            <a:r>
              <a:rPr lang="fa-I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units/kg; not to exceed 2500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</a:p>
          <a:p>
            <a:pPr marL="342900" indent="-342900">
              <a:buClr>
                <a:srgbClr val="434577"/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INR 4-6: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fa-I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units/kg; not to exceed 3500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</a:p>
          <a:p>
            <a:pPr marL="342900" indent="-342900">
              <a:buClr>
                <a:srgbClr val="434577"/>
              </a:buClr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434577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INR &gt;6: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fa-I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units/kg; not to exceed 5000 units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kg patient with INR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5.0: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units/kg </a:t>
            </a:r>
            <a:r>
              <a:rPr lang="fa-I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kg = 2800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47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Infuse IV at rate of 0.12 mL/kg/min (~3 units/kg/min),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up </a:t>
            </a:r>
            <a:r>
              <a:rPr lang="en-US" dirty="0"/>
              <a:t>to maximum rate of 8.4 mL/min (~210 units/min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Reconstituted solution should be at </a:t>
            </a:r>
            <a:r>
              <a:rPr lang="en-US" u="sng" dirty="0"/>
              <a:t>room temperature</a:t>
            </a:r>
            <a:r>
              <a:rPr lang="en-US" dirty="0"/>
              <a:t> before infusing</a:t>
            </a:r>
          </a:p>
          <a:p>
            <a:r>
              <a:rPr lang="en-US" dirty="0"/>
              <a:t>Do not mix with other medicinal products</a:t>
            </a:r>
          </a:p>
          <a:p>
            <a:r>
              <a:rPr lang="en-US" dirty="0"/>
              <a:t>Administer through a </a:t>
            </a:r>
            <a:r>
              <a:rPr lang="en-US" u="sng" dirty="0"/>
              <a:t>separate infusion line</a:t>
            </a:r>
          </a:p>
          <a:p>
            <a:r>
              <a:rPr lang="en-US" dirty="0"/>
              <a:t>No blood should enter the syringe, as there is a possibility of fibrin clot formation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Administration of PCC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33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35827"/>
          </a:xfrm>
        </p:spPr>
        <p:txBody>
          <a:bodyPr>
            <a:noAutofit/>
          </a:bodyPr>
          <a:lstStyle/>
          <a:p>
            <a:pPr marL="355600" indent="-342900">
              <a:lnSpc>
                <a:spcPct val="100000"/>
              </a:lnSpc>
              <a:buClr>
                <a:srgbClr val="434577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en-US" sz="2400" spc="-5" dirty="0"/>
              <a:t>Di</a:t>
            </a:r>
            <a:r>
              <a:rPr lang="en-US" sz="2400" dirty="0"/>
              <a:t>sc</a:t>
            </a:r>
            <a:r>
              <a:rPr lang="en-US" sz="2400" spc="-10" dirty="0"/>
              <a:t>on</a:t>
            </a:r>
            <a:r>
              <a:rPr lang="en-US" sz="2400" dirty="0"/>
              <a:t>t</a:t>
            </a:r>
            <a:r>
              <a:rPr lang="en-US" sz="2400" spc="-5" dirty="0"/>
              <a:t>i</a:t>
            </a:r>
            <a:r>
              <a:rPr lang="en-US" sz="2400" spc="-10" dirty="0"/>
              <a:t>nu</a:t>
            </a:r>
            <a:r>
              <a:rPr lang="en-US" sz="2400" dirty="0"/>
              <a:t>e</a:t>
            </a:r>
            <a:r>
              <a:rPr lang="en-US" sz="2400" spc="10" dirty="0"/>
              <a:t> </a:t>
            </a:r>
            <a:r>
              <a:rPr lang="en-US" sz="2400" spc="-5" dirty="0"/>
              <a:t>N</a:t>
            </a:r>
            <a:r>
              <a:rPr lang="en-US" sz="2400" dirty="0"/>
              <a:t>O</a:t>
            </a:r>
            <a:r>
              <a:rPr lang="en-US" sz="2400" spc="-5" dirty="0"/>
              <a:t>AC</a:t>
            </a:r>
            <a:r>
              <a:rPr lang="en-US" sz="2400" dirty="0"/>
              <a:t>.</a:t>
            </a:r>
          </a:p>
          <a:p>
            <a:pPr marL="342900" indent="-342900">
              <a:lnSpc>
                <a:spcPct val="100000"/>
              </a:lnSpc>
              <a:spcBef>
                <a:spcPts val="22"/>
              </a:spcBef>
              <a:buClr>
                <a:srgbClr val="434577"/>
              </a:buClr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55600" indent="-342900">
              <a:lnSpc>
                <a:spcPct val="100000"/>
              </a:lnSpc>
              <a:buClr>
                <a:srgbClr val="434577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en-US" sz="2400" spc="-60" dirty="0"/>
              <a:t>T</a:t>
            </a:r>
            <a:r>
              <a:rPr lang="en-US" sz="2400" dirty="0"/>
              <a:t>ry</a:t>
            </a:r>
            <a:r>
              <a:rPr lang="en-US" sz="2400" spc="-25" dirty="0"/>
              <a:t> </a:t>
            </a:r>
            <a:r>
              <a:rPr lang="en-US" sz="2400" dirty="0"/>
              <a:t>to</a:t>
            </a:r>
            <a:r>
              <a:rPr lang="en-US" sz="2400" spc="-15" dirty="0"/>
              <a:t> </a:t>
            </a:r>
            <a:r>
              <a:rPr lang="en-US" sz="2400" spc="-10" dirty="0"/>
              <a:t>de</a:t>
            </a:r>
            <a:r>
              <a:rPr lang="en-US" sz="2400" dirty="0"/>
              <a:t>f</a:t>
            </a:r>
            <a:r>
              <a:rPr lang="en-US" sz="2400" spc="-10" dirty="0"/>
              <a:t>e</a:t>
            </a:r>
            <a:r>
              <a:rPr lang="en-US" sz="2400" dirty="0"/>
              <a:t>r</a:t>
            </a:r>
            <a:r>
              <a:rPr lang="en-US" sz="2400" spc="15" dirty="0"/>
              <a:t> </a:t>
            </a:r>
            <a:r>
              <a:rPr lang="en-US" sz="2400" dirty="0"/>
              <a:t>s</a:t>
            </a:r>
            <a:r>
              <a:rPr lang="en-US" sz="2400" spc="-10" dirty="0"/>
              <a:t>u</a:t>
            </a:r>
            <a:r>
              <a:rPr lang="en-US" sz="2400" dirty="0"/>
              <a:t>r</a:t>
            </a:r>
            <a:r>
              <a:rPr lang="en-US" sz="2400" spc="-10" dirty="0"/>
              <a:t>ge</a:t>
            </a:r>
            <a:r>
              <a:rPr lang="en-US" sz="2400" dirty="0"/>
              <a:t>ry </a:t>
            </a:r>
            <a:r>
              <a:rPr lang="en-US" sz="2400" spc="-10" dirty="0"/>
              <a:t>a</a:t>
            </a:r>
            <a:r>
              <a:rPr lang="en-US" sz="2400" dirty="0"/>
              <a:t>t</a:t>
            </a:r>
            <a:r>
              <a:rPr lang="en-US" sz="2400" spc="5" dirty="0"/>
              <a:t> </a:t>
            </a:r>
            <a:r>
              <a:rPr lang="en-US" sz="2400" spc="-5" dirty="0"/>
              <a:t>l</a:t>
            </a:r>
            <a:r>
              <a:rPr lang="en-US" sz="2400" spc="-10" dirty="0"/>
              <a:t>ea</a:t>
            </a:r>
            <a:r>
              <a:rPr lang="en-US" sz="2400" dirty="0"/>
              <a:t>st</a:t>
            </a:r>
            <a:r>
              <a:rPr lang="en-US" sz="2400" spc="5" dirty="0"/>
              <a:t> </a:t>
            </a:r>
            <a:r>
              <a:rPr lang="en-US" sz="2400" spc="-10" dirty="0"/>
              <a:t>1</a:t>
            </a:r>
            <a:r>
              <a:rPr lang="en-US" sz="2400" dirty="0"/>
              <a:t>2</a:t>
            </a:r>
            <a:r>
              <a:rPr lang="en-US" sz="2400" spc="10" dirty="0"/>
              <a:t> </a:t>
            </a:r>
            <a:r>
              <a:rPr lang="en-US" sz="2400" dirty="0"/>
              <a:t>h</a:t>
            </a:r>
            <a:r>
              <a:rPr lang="en-US" sz="2400" spc="-5" dirty="0"/>
              <a:t> </a:t>
            </a:r>
            <a:r>
              <a:rPr lang="en-US" sz="2400" spc="-10" dirty="0"/>
              <a:t>an</a:t>
            </a:r>
            <a:r>
              <a:rPr lang="en-US" sz="2400" dirty="0"/>
              <a:t>d</a:t>
            </a:r>
            <a:r>
              <a:rPr lang="en-US" sz="2400" spc="-5" dirty="0"/>
              <a:t> i</a:t>
            </a:r>
            <a:r>
              <a:rPr lang="en-US" sz="2400" spc="-10" dirty="0"/>
              <a:t>dea</a:t>
            </a:r>
            <a:r>
              <a:rPr lang="en-US" sz="2400" spc="-5" dirty="0"/>
              <a:t>ll</a:t>
            </a:r>
            <a:r>
              <a:rPr lang="en-US" sz="2400" dirty="0"/>
              <a:t>y</a:t>
            </a:r>
            <a:r>
              <a:rPr lang="en-US" sz="2400" spc="25" dirty="0"/>
              <a:t> </a:t>
            </a:r>
            <a:r>
              <a:rPr lang="en-US" sz="2400" spc="-10" dirty="0"/>
              <a:t>2</a:t>
            </a:r>
            <a:r>
              <a:rPr lang="en-US" sz="2400" dirty="0"/>
              <a:t>4</a:t>
            </a:r>
            <a:r>
              <a:rPr lang="en-US" sz="2400" spc="-5" dirty="0"/>
              <a:t> </a:t>
            </a:r>
            <a:r>
              <a:rPr lang="en-US" sz="2400" dirty="0"/>
              <a:t>h</a:t>
            </a:r>
            <a:r>
              <a:rPr lang="en-US" sz="2400" spc="-5" dirty="0"/>
              <a:t> </a:t>
            </a:r>
            <a:r>
              <a:rPr lang="en-US" sz="2400" spc="-10" dirty="0"/>
              <a:t>a</a:t>
            </a:r>
            <a:r>
              <a:rPr lang="en-US" sz="2400" dirty="0"/>
              <a:t>ft</a:t>
            </a:r>
            <a:r>
              <a:rPr lang="en-US" sz="2400" spc="-10" dirty="0"/>
              <a:t>e</a:t>
            </a:r>
            <a:r>
              <a:rPr lang="en-US" sz="2400" dirty="0"/>
              <a:t>r </a:t>
            </a:r>
            <a:r>
              <a:rPr lang="en-US" sz="2400" u="sng" spc="-5" dirty="0"/>
              <a:t>l</a:t>
            </a:r>
            <a:r>
              <a:rPr lang="en-US" sz="2400" u="sng" spc="-10" dirty="0"/>
              <a:t>a</a:t>
            </a:r>
            <a:r>
              <a:rPr lang="en-US" sz="2400" u="sng" dirty="0"/>
              <a:t>st</a:t>
            </a:r>
            <a:r>
              <a:rPr lang="en-US" sz="2400" u="sng" spc="5" dirty="0"/>
              <a:t> </a:t>
            </a:r>
            <a:r>
              <a:rPr lang="en-US" sz="2400" u="sng" spc="-10" dirty="0"/>
              <a:t>do</a:t>
            </a:r>
            <a:r>
              <a:rPr lang="en-US" sz="2400" u="sng" dirty="0"/>
              <a:t>s</a:t>
            </a:r>
            <a:r>
              <a:rPr lang="en-US" sz="2400" u="sng" spc="-10" dirty="0"/>
              <a:t>e</a:t>
            </a:r>
            <a:r>
              <a:rPr lang="en-US" sz="2400" spc="-10" dirty="0"/>
              <a:t>.</a:t>
            </a:r>
            <a:endParaRPr lang="en-US" sz="2400" dirty="0"/>
          </a:p>
          <a:p>
            <a:pPr marL="342900" indent="-342900">
              <a:lnSpc>
                <a:spcPct val="100000"/>
              </a:lnSpc>
              <a:spcBef>
                <a:spcPts val="21"/>
              </a:spcBef>
              <a:buClr>
                <a:srgbClr val="434577"/>
              </a:buClr>
              <a:buFont typeface="Wingdings" panose="05000000000000000000" pitchFamily="2" charset="2"/>
              <a:buChar char="Ø"/>
            </a:pPr>
            <a:endParaRPr lang="en-US" sz="2400" dirty="0"/>
          </a:p>
          <a:p>
            <a:pPr marL="355600" marR="5080" indent="-342900">
              <a:lnSpc>
                <a:spcPct val="100000"/>
              </a:lnSpc>
              <a:buClr>
                <a:srgbClr val="434577"/>
              </a:buClr>
              <a:buFont typeface="Wingdings" panose="05000000000000000000" pitchFamily="2" charset="2"/>
              <a:buChar char="Ø"/>
              <a:tabLst>
                <a:tab pos="355600" algn="l"/>
              </a:tabLst>
            </a:pPr>
            <a:r>
              <a:rPr lang="en-US" sz="2400" dirty="0"/>
              <a:t>F</a:t>
            </a:r>
            <a:r>
              <a:rPr lang="en-US" sz="2400" spc="-10" dirty="0"/>
              <a:t>o</a:t>
            </a:r>
            <a:r>
              <a:rPr lang="en-US" sz="2400" dirty="0"/>
              <a:t>r</a:t>
            </a:r>
            <a:r>
              <a:rPr lang="en-US" sz="2400" spc="-10" dirty="0"/>
              <a:t> pa</a:t>
            </a:r>
            <a:r>
              <a:rPr lang="en-US" sz="2400" dirty="0"/>
              <a:t>t</a:t>
            </a:r>
            <a:r>
              <a:rPr lang="en-US" sz="2400" spc="-5" dirty="0"/>
              <a:t>i</a:t>
            </a:r>
            <a:r>
              <a:rPr lang="en-US" sz="2400" spc="-10" dirty="0"/>
              <a:t>en</a:t>
            </a:r>
            <a:r>
              <a:rPr lang="en-US" sz="2400" dirty="0"/>
              <a:t>ts </a:t>
            </a:r>
            <a:r>
              <a:rPr lang="en-US" sz="2400" spc="-10" dirty="0"/>
              <a:t>o</a:t>
            </a:r>
            <a:r>
              <a:rPr lang="en-US" sz="2400" dirty="0"/>
              <a:t>n</a:t>
            </a:r>
            <a:r>
              <a:rPr lang="en-US" sz="2400" spc="10" dirty="0"/>
              <a:t> </a:t>
            </a:r>
            <a:r>
              <a:rPr lang="en-US" sz="2400" dirty="0" err="1"/>
              <a:t>F</a:t>
            </a:r>
            <a:r>
              <a:rPr lang="en-US" sz="2400" spc="-15" dirty="0" err="1"/>
              <a:t>X</a:t>
            </a:r>
            <a:r>
              <a:rPr lang="en-US" sz="2400" dirty="0" err="1"/>
              <a:t>a</a:t>
            </a:r>
            <a:r>
              <a:rPr lang="en-US" sz="2400" spc="-5" dirty="0"/>
              <a:t> </a:t>
            </a:r>
            <a:r>
              <a:rPr lang="en-US" sz="2400" spc="-5" dirty="0" smtClean="0"/>
              <a:t>i</a:t>
            </a:r>
            <a:r>
              <a:rPr lang="en-US" sz="2400" spc="-10" dirty="0" smtClean="0"/>
              <a:t>nh</a:t>
            </a:r>
            <a:r>
              <a:rPr lang="en-US" sz="2400" spc="-5" dirty="0" smtClean="0"/>
              <a:t>i</a:t>
            </a:r>
            <a:r>
              <a:rPr lang="en-US" sz="2400" spc="-10" dirty="0" smtClean="0"/>
              <a:t>b</a:t>
            </a:r>
            <a:r>
              <a:rPr lang="en-US" sz="2400" spc="-5" dirty="0" smtClean="0"/>
              <a:t>i</a:t>
            </a:r>
            <a:r>
              <a:rPr lang="en-US" sz="2400" dirty="0" smtClean="0"/>
              <a:t>t</a:t>
            </a:r>
            <a:r>
              <a:rPr lang="en-US" sz="2400" spc="-10" dirty="0" smtClean="0"/>
              <a:t>o</a:t>
            </a:r>
            <a:r>
              <a:rPr lang="en-US" sz="2400" dirty="0" smtClean="0"/>
              <a:t>rs:</a:t>
            </a:r>
            <a:endParaRPr lang="en-US" sz="2400" spc="30" dirty="0" smtClean="0"/>
          </a:p>
          <a:p>
            <a:pPr marL="755650" marR="5080" lvl="1" indent="-285750">
              <a:lnSpc>
                <a:spcPct val="100000"/>
              </a:lnSpc>
              <a:buClr>
                <a:srgbClr val="434577"/>
              </a:buClr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en-US" sz="2000" spc="-10" dirty="0" smtClean="0"/>
              <a:t>n</a:t>
            </a:r>
            <a:r>
              <a:rPr lang="en-US" sz="2000" dirty="0" smtClean="0"/>
              <a:t>o</a:t>
            </a:r>
            <a:r>
              <a:rPr lang="en-US" sz="2000" spc="-5" dirty="0" smtClean="0"/>
              <a:t> </a:t>
            </a:r>
            <a:r>
              <a:rPr lang="en-US" sz="2000" dirty="0"/>
              <a:t>s</a:t>
            </a:r>
            <a:r>
              <a:rPr lang="en-US" sz="2000" spc="-10" dirty="0"/>
              <a:t>pe</a:t>
            </a:r>
            <a:r>
              <a:rPr lang="en-US" sz="2000" dirty="0"/>
              <a:t>c</a:t>
            </a:r>
            <a:r>
              <a:rPr lang="en-US" sz="2000" spc="-5" dirty="0"/>
              <a:t>i</a:t>
            </a:r>
            <a:r>
              <a:rPr lang="en-US" sz="2000" dirty="0"/>
              <a:t>f</a:t>
            </a:r>
            <a:r>
              <a:rPr lang="en-US" sz="2000" spc="-5" dirty="0"/>
              <a:t>i</a:t>
            </a:r>
            <a:r>
              <a:rPr lang="en-US" sz="2000" dirty="0"/>
              <a:t>c</a:t>
            </a:r>
            <a:r>
              <a:rPr lang="en-US" sz="2000" spc="15" dirty="0"/>
              <a:t> </a:t>
            </a:r>
            <a:r>
              <a:rPr lang="en-US" sz="2000" dirty="0"/>
              <a:t>r</a:t>
            </a:r>
            <a:r>
              <a:rPr lang="en-US" sz="2000" spc="-10" dirty="0"/>
              <a:t>e</a:t>
            </a:r>
            <a:r>
              <a:rPr lang="en-US" sz="2000" dirty="0"/>
              <a:t>v</a:t>
            </a:r>
            <a:r>
              <a:rPr lang="en-US" sz="2000" spc="-10" dirty="0"/>
              <a:t>e</a:t>
            </a:r>
            <a:r>
              <a:rPr lang="en-US" sz="2000" dirty="0"/>
              <a:t>rs</a:t>
            </a:r>
            <a:r>
              <a:rPr lang="en-US" sz="2000" spc="-10" dirty="0"/>
              <a:t>a</a:t>
            </a:r>
            <a:r>
              <a:rPr lang="en-US" sz="2000" dirty="0"/>
              <a:t>l</a:t>
            </a:r>
            <a:r>
              <a:rPr lang="en-US" sz="2000" spc="10" dirty="0"/>
              <a:t> </a:t>
            </a:r>
            <a:r>
              <a:rPr lang="en-US" sz="2000" spc="-10" dirty="0"/>
              <a:t>agen</a:t>
            </a:r>
            <a:r>
              <a:rPr lang="en-US" sz="2000" dirty="0"/>
              <a:t>ts </a:t>
            </a:r>
            <a:r>
              <a:rPr lang="en-US" sz="2000" spc="-10" dirty="0"/>
              <a:t>a</a:t>
            </a:r>
            <a:r>
              <a:rPr lang="en-US" sz="2000" dirty="0"/>
              <a:t>v</a:t>
            </a:r>
            <a:r>
              <a:rPr lang="en-US" sz="2000" spc="-10" dirty="0"/>
              <a:t>a</a:t>
            </a:r>
            <a:r>
              <a:rPr lang="en-US" sz="2000" spc="-5" dirty="0"/>
              <a:t>il</a:t>
            </a:r>
            <a:r>
              <a:rPr lang="en-US" sz="2000" spc="-10" dirty="0"/>
              <a:t>ab</a:t>
            </a:r>
            <a:r>
              <a:rPr lang="en-US" sz="2000" spc="-5" dirty="0"/>
              <a:t>l</a:t>
            </a:r>
            <a:r>
              <a:rPr lang="en-US" sz="2000" dirty="0"/>
              <a:t>e</a:t>
            </a:r>
            <a:r>
              <a:rPr lang="en-US" sz="2000" spc="30" dirty="0"/>
              <a:t> </a:t>
            </a:r>
            <a:r>
              <a:rPr lang="en-US" sz="2000" spc="-25" dirty="0" smtClean="0"/>
              <a:t>y</a:t>
            </a:r>
            <a:r>
              <a:rPr lang="en-US" sz="2000" spc="-10" dirty="0" smtClean="0"/>
              <a:t>e</a:t>
            </a:r>
            <a:r>
              <a:rPr lang="en-US" sz="2000" dirty="0" smtClean="0"/>
              <a:t>t (</a:t>
            </a:r>
            <a:r>
              <a:rPr lang="en-US" sz="2000" dirty="0" err="1" smtClean="0"/>
              <a:t>Andexanete</a:t>
            </a:r>
            <a:r>
              <a:rPr lang="en-US" sz="2000" dirty="0" smtClean="0"/>
              <a:t> Alpha), </a:t>
            </a:r>
            <a:r>
              <a:rPr lang="en-US" sz="2000" spc="-10" dirty="0"/>
              <a:t>bu</a:t>
            </a:r>
            <a:r>
              <a:rPr lang="en-US" sz="2000" dirty="0"/>
              <a:t>t</a:t>
            </a:r>
            <a:r>
              <a:rPr lang="en-US" sz="2000" spc="-5" dirty="0"/>
              <a:t> </a:t>
            </a:r>
            <a:r>
              <a:rPr lang="en-US" sz="2000" spc="-10" dirty="0"/>
              <a:t>unde</a:t>
            </a:r>
            <a:r>
              <a:rPr lang="en-US" sz="2000" dirty="0"/>
              <a:t>r</a:t>
            </a:r>
            <a:r>
              <a:rPr lang="en-US" sz="2000" spc="15" dirty="0"/>
              <a:t> </a:t>
            </a:r>
            <a:r>
              <a:rPr lang="en-US" sz="2000" spc="-10" dirty="0" smtClean="0"/>
              <a:t>de</a:t>
            </a:r>
            <a:r>
              <a:rPr lang="en-US" sz="2000" dirty="0" smtClean="0"/>
              <a:t>v</a:t>
            </a:r>
            <a:r>
              <a:rPr lang="en-US" sz="2000" spc="-10" dirty="0" smtClean="0"/>
              <a:t>e</a:t>
            </a:r>
            <a:r>
              <a:rPr lang="en-US" sz="2000" spc="-5" dirty="0" smtClean="0"/>
              <a:t>l</a:t>
            </a:r>
            <a:r>
              <a:rPr lang="en-US" sz="2000" spc="-10" dirty="0" smtClean="0"/>
              <a:t>op</a:t>
            </a:r>
            <a:r>
              <a:rPr lang="en-US" sz="2000" dirty="0" smtClean="0"/>
              <a:t>m</a:t>
            </a:r>
            <a:r>
              <a:rPr lang="en-US" sz="2000" spc="-10" dirty="0" smtClean="0"/>
              <a:t>en</a:t>
            </a:r>
            <a:r>
              <a:rPr lang="en-US" sz="2000" dirty="0" smtClean="0"/>
              <a:t>t.</a:t>
            </a:r>
            <a:endParaRPr lang="en-US" sz="2000" spc="-80" dirty="0" smtClean="0"/>
          </a:p>
          <a:p>
            <a:pPr marL="755650" marR="5080" lvl="1" indent="-285750">
              <a:lnSpc>
                <a:spcPct val="100000"/>
              </a:lnSpc>
              <a:buClr>
                <a:srgbClr val="434577"/>
              </a:buClr>
              <a:buFont typeface="Arial" panose="020B0604020202020204" pitchFamily="34" charset="0"/>
              <a:buChar char="•"/>
              <a:tabLst>
                <a:tab pos="355600" algn="l"/>
              </a:tabLst>
            </a:pPr>
            <a:r>
              <a:rPr lang="en-US" u="sng" dirty="0" smtClean="0"/>
              <a:t>A</a:t>
            </a:r>
            <a:r>
              <a:rPr lang="en-US" u="sng" spc="-95" dirty="0" smtClean="0"/>
              <a:t> </a:t>
            </a:r>
            <a:r>
              <a:rPr lang="en-US" u="sng" dirty="0"/>
              <a:t>str</a:t>
            </a:r>
            <a:r>
              <a:rPr lang="en-US" u="sng" spc="-10" dirty="0"/>
              <a:t>a</a:t>
            </a:r>
            <a:r>
              <a:rPr lang="en-US" u="sng" dirty="0"/>
              <a:t>t</a:t>
            </a:r>
            <a:r>
              <a:rPr lang="en-US" u="sng" spc="-10" dirty="0"/>
              <a:t>eg</a:t>
            </a:r>
            <a:r>
              <a:rPr lang="en-US" u="sng" dirty="0"/>
              <a:t>y </a:t>
            </a:r>
            <a:r>
              <a:rPr lang="en-US" u="sng" spc="-40" dirty="0"/>
              <a:t>w</a:t>
            </a:r>
            <a:r>
              <a:rPr lang="en-US" u="sng" spc="-5" dirty="0"/>
              <a:t>i</a:t>
            </a:r>
            <a:r>
              <a:rPr lang="en-US" u="sng" dirty="0"/>
              <a:t>th</a:t>
            </a:r>
            <a:r>
              <a:rPr lang="en-US" u="sng" spc="30" dirty="0"/>
              <a:t> </a:t>
            </a:r>
            <a:r>
              <a:rPr lang="en-US" u="sng" spc="-5" dirty="0"/>
              <a:t>PC</a:t>
            </a:r>
            <a:r>
              <a:rPr lang="en-US" u="sng" dirty="0"/>
              <a:t>C </a:t>
            </a:r>
            <a:r>
              <a:rPr lang="en-US" u="sng" spc="-10" dirty="0"/>
              <a:t>o</a:t>
            </a:r>
            <a:r>
              <a:rPr lang="en-US" u="sng" dirty="0"/>
              <a:t>r </a:t>
            </a:r>
            <a:r>
              <a:rPr lang="en-US" u="sng" spc="-10" dirty="0" err="1"/>
              <a:t>a</a:t>
            </a:r>
            <a:r>
              <a:rPr lang="en-US" u="sng" spc="-5" dirty="0" err="1"/>
              <a:t>PC</a:t>
            </a:r>
            <a:r>
              <a:rPr lang="en-US" u="sng" dirty="0" err="1"/>
              <a:t>C</a:t>
            </a:r>
            <a:r>
              <a:rPr lang="en-US" u="sng" spc="10" dirty="0"/>
              <a:t> </a:t>
            </a:r>
            <a:r>
              <a:rPr lang="en-US" u="sng" spc="-10" dirty="0"/>
              <a:t>p</a:t>
            </a:r>
            <a:r>
              <a:rPr lang="en-US" u="sng" dirty="0"/>
              <a:t>r</a:t>
            </a:r>
            <a:r>
              <a:rPr lang="en-US" u="sng" spc="-10" dirty="0"/>
              <a:t>e</a:t>
            </a:r>
            <a:r>
              <a:rPr lang="en-US" u="sng" dirty="0"/>
              <a:t>-</a:t>
            </a:r>
            <a:r>
              <a:rPr lang="en-US" u="sng" spc="-10" dirty="0"/>
              <a:t>ope</a:t>
            </a:r>
            <a:r>
              <a:rPr lang="en-US" u="sng" dirty="0"/>
              <a:t>r</a:t>
            </a:r>
            <a:r>
              <a:rPr lang="en-US" u="sng" spc="-10" dirty="0"/>
              <a:t>a</a:t>
            </a:r>
            <a:r>
              <a:rPr lang="en-US" u="sng" dirty="0"/>
              <a:t>t</a:t>
            </a:r>
            <a:r>
              <a:rPr lang="en-US" u="sng" spc="-5" dirty="0"/>
              <a:t>i</a:t>
            </a:r>
            <a:r>
              <a:rPr lang="en-US" u="sng" dirty="0"/>
              <a:t>v</a:t>
            </a:r>
            <a:r>
              <a:rPr lang="en-US" u="sng" spc="-10" dirty="0"/>
              <a:t>e</a:t>
            </a:r>
            <a:r>
              <a:rPr lang="en-US" u="sng" spc="5" dirty="0"/>
              <a:t>l</a:t>
            </a:r>
            <a:r>
              <a:rPr lang="en-US" u="sng" dirty="0"/>
              <a:t>y</a:t>
            </a:r>
            <a:r>
              <a:rPr lang="en-US" u="sng" spc="15" dirty="0"/>
              <a:t> </a:t>
            </a:r>
            <a:r>
              <a:rPr lang="en-US" u="sng" spc="-10" dirty="0"/>
              <a:t>has no</a:t>
            </a:r>
            <a:r>
              <a:rPr lang="en-US" u="sng" dirty="0"/>
              <a:t>t</a:t>
            </a:r>
            <a:r>
              <a:rPr lang="en-US" u="sng" spc="-5" dirty="0"/>
              <a:t> </a:t>
            </a:r>
            <a:r>
              <a:rPr lang="en-US" u="sng" spc="-10" dirty="0"/>
              <a:t>bee</a:t>
            </a:r>
            <a:r>
              <a:rPr lang="en-US" u="sng" dirty="0"/>
              <a:t>n</a:t>
            </a:r>
            <a:r>
              <a:rPr lang="en-US" u="sng" spc="10" dirty="0"/>
              <a:t> </a:t>
            </a:r>
            <a:r>
              <a:rPr lang="en-US" u="sng" dirty="0"/>
              <a:t>st</a:t>
            </a:r>
            <a:r>
              <a:rPr lang="en-US" u="sng" spc="-10" dirty="0"/>
              <a:t>ud</a:t>
            </a:r>
            <a:r>
              <a:rPr lang="en-US" u="sng" spc="-5" dirty="0"/>
              <a:t>i</a:t>
            </a:r>
            <a:r>
              <a:rPr lang="en-US" u="sng" spc="-10" dirty="0"/>
              <a:t>e</a:t>
            </a:r>
            <a:r>
              <a:rPr lang="en-US" u="sng" dirty="0"/>
              <a:t>d</a:t>
            </a:r>
            <a:r>
              <a:rPr lang="en-US" u="sng" spc="10" dirty="0"/>
              <a:t> </a:t>
            </a:r>
            <a:r>
              <a:rPr lang="en-US" u="sng" spc="-10" dirty="0"/>
              <a:t>an</a:t>
            </a:r>
            <a:r>
              <a:rPr lang="en-US" u="sng" dirty="0"/>
              <a:t>d</a:t>
            </a:r>
            <a:r>
              <a:rPr lang="en-US" u="sng" spc="10" dirty="0"/>
              <a:t> </a:t>
            </a:r>
            <a:r>
              <a:rPr lang="en-US" u="sng" dirty="0"/>
              <a:t>c</a:t>
            </a:r>
            <a:r>
              <a:rPr lang="en-US" u="sng" spc="-10" dirty="0"/>
              <a:t>anno</a:t>
            </a:r>
            <a:r>
              <a:rPr lang="en-US" u="sng" dirty="0"/>
              <a:t>t</a:t>
            </a:r>
            <a:r>
              <a:rPr lang="en-US" u="sng" spc="5" dirty="0"/>
              <a:t> </a:t>
            </a:r>
            <a:r>
              <a:rPr lang="en-US" u="sng" spc="-10" dirty="0"/>
              <a:t>b</a:t>
            </a:r>
            <a:r>
              <a:rPr lang="en-US" u="sng" dirty="0"/>
              <a:t>e</a:t>
            </a:r>
            <a:r>
              <a:rPr lang="en-US" u="sng" spc="10" dirty="0"/>
              <a:t> </a:t>
            </a:r>
            <a:r>
              <a:rPr lang="en-US" u="sng" dirty="0"/>
              <a:t>r</a:t>
            </a:r>
            <a:r>
              <a:rPr lang="en-US" u="sng" spc="-10" dirty="0"/>
              <a:t>e</a:t>
            </a:r>
            <a:r>
              <a:rPr lang="en-US" u="sng" dirty="0"/>
              <a:t>c</a:t>
            </a:r>
            <a:r>
              <a:rPr lang="en-US" u="sng" spc="-10" dirty="0"/>
              <a:t>o</a:t>
            </a:r>
            <a:r>
              <a:rPr lang="en-US" u="sng" dirty="0"/>
              <a:t>mm</a:t>
            </a:r>
            <a:r>
              <a:rPr lang="en-US" u="sng" spc="-10" dirty="0"/>
              <a:t>ended.</a:t>
            </a:r>
            <a:endParaRPr lang="en-US" u="sng" dirty="0"/>
          </a:p>
          <a:p>
            <a:pPr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/>
              <a:t>Urgent </a:t>
            </a:r>
            <a:r>
              <a:rPr lang="en-US" dirty="0" smtClean="0"/>
              <a:t>Surgical 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41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23654" y="2989407"/>
            <a:ext cx="9192491" cy="4351338"/>
          </a:xfrm>
        </p:spPr>
        <p:txBody>
          <a:bodyPr>
            <a:normAutofit/>
          </a:bodyPr>
          <a:lstStyle/>
          <a:p>
            <a:r>
              <a:rPr lang="en-US" sz="7200" dirty="0" smtClean="0"/>
              <a:t>Warfarin OR </a:t>
            </a:r>
            <a:r>
              <a:rPr lang="en-US" sz="7200" dirty="0" err="1" smtClean="0"/>
              <a:t>Noacs</a:t>
            </a:r>
            <a:endParaRPr lang="en-US" sz="7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398" y="1597026"/>
            <a:ext cx="4276565" cy="21644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Bleeding and ICH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693" y="1599264"/>
            <a:ext cx="2909455" cy="21622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4" y="4032973"/>
            <a:ext cx="4908839" cy="28250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146" y="1618385"/>
            <a:ext cx="2143125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302" y="4032973"/>
            <a:ext cx="1791999" cy="147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0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579418"/>
            <a:ext cx="4286250" cy="3447545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and D.D , D.F interactions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721" y="1579418"/>
            <a:ext cx="4402281" cy="34475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48745" y="3303190"/>
            <a:ext cx="123303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smtClean="0"/>
              <a:t>OR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153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606" y="1825625"/>
            <a:ext cx="7128787" cy="43513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95254" y="0"/>
            <a:ext cx="6920345" cy="1325563"/>
          </a:xfrm>
        </p:spPr>
        <p:txBody>
          <a:bodyPr/>
          <a:lstStyle/>
          <a:p>
            <a:r>
              <a:rPr lang="en-US" dirty="0" err="1" smtClean="0"/>
              <a:t>Noacs</a:t>
            </a:r>
            <a:r>
              <a:rPr lang="en-US" dirty="0" smtClean="0"/>
              <a:t> are 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8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76" y="1646721"/>
            <a:ext cx="7900066" cy="435133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72388" y="4672496"/>
            <a:ext cx="4519612" cy="1614004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Dr. Amin ADILI</a:t>
            </a:r>
            <a:b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Cardiovascular team senior supervisor</a:t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mail: amin.adili@actoverco.com</a:t>
            </a:r>
            <a:b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cell phone:  +989127194129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7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678</Words>
  <Application>Microsoft Office PowerPoint</Application>
  <PresentationFormat>Widescreen</PresentationFormat>
  <Paragraphs>166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Avenir LT Std 35 Light</vt:lpstr>
      <vt:lpstr>Calibri</vt:lpstr>
      <vt:lpstr>Calibri Light</vt:lpstr>
      <vt:lpstr>Times New Roman</vt:lpstr>
      <vt:lpstr>Wingdings</vt:lpstr>
      <vt:lpstr>Office Theme</vt:lpstr>
      <vt:lpstr>PowerPoint Presentation</vt:lpstr>
      <vt:lpstr>Absorption and Metabolism of Rivaroxaban</vt:lpstr>
      <vt:lpstr>Mechanisms Underlying DDI in Rivaroxaban</vt:lpstr>
      <vt:lpstr>Poly pharmacy and DDI in cardiac patients</vt:lpstr>
      <vt:lpstr>Possible Drug–Drug Interactions: Effect on Rivaroxaban Plasma Levels (Part 1)</vt:lpstr>
      <vt:lpstr>Possible Drug–Drug Interactions: Effect on Rivaroxaban Plasma Levels (Part 2)</vt:lpstr>
      <vt:lpstr>Possible Drug–Drug Interactions: Effect on Rivaroxaban Plasma Levels (Part 3)</vt:lpstr>
      <vt:lpstr>Possible Drug–Drug Interactions: Effect on Rivaroxaban Plasma Levels (Part 4)</vt:lpstr>
      <vt:lpstr>NSAIDs and Antiplatlates</vt:lpstr>
      <vt:lpstr>Drug-Food interactions</vt:lpstr>
      <vt:lpstr>Possible measures to take in case of bleeding</vt:lpstr>
      <vt:lpstr>Reversal of Rivaroxaban</vt:lpstr>
      <vt:lpstr>PowerPoint Presentation</vt:lpstr>
      <vt:lpstr>PowerPoint Presentation</vt:lpstr>
      <vt:lpstr>Reversal of Rivaroxaban</vt:lpstr>
      <vt:lpstr>Administration of PCC</vt:lpstr>
      <vt:lpstr>Urgent Surgical Intervention</vt:lpstr>
      <vt:lpstr>PowerPoint Presentation</vt:lpstr>
      <vt:lpstr>Major Bleeding and ICH</vt:lpstr>
      <vt:lpstr>Monitoring and D.D , D.F interactions</vt:lpstr>
      <vt:lpstr>Noacs are Solution</vt:lpstr>
      <vt:lpstr>Dr. Amin ADILI Cardiovascular team senior supervisor mail: amin.adili@actoverco.com cell phone:  +989127194129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Adili, Amin</dc:creator>
  <cp:lastModifiedBy>Adili, Amin</cp:lastModifiedBy>
  <cp:revision>8</cp:revision>
  <dcterms:created xsi:type="dcterms:W3CDTF">2017-10-31T11:55:11Z</dcterms:created>
  <dcterms:modified xsi:type="dcterms:W3CDTF">2017-11-01T04:58:06Z</dcterms:modified>
</cp:coreProperties>
</file>