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138"/>
  </p:notesMasterIdLst>
  <p:sldIdLst>
    <p:sldId id="265" r:id="rId3"/>
    <p:sldId id="256" r:id="rId4"/>
    <p:sldId id="257" r:id="rId5"/>
    <p:sldId id="258" r:id="rId6"/>
    <p:sldId id="260" r:id="rId7"/>
    <p:sldId id="263" r:id="rId8"/>
    <p:sldId id="264" r:id="rId9"/>
    <p:sldId id="266" r:id="rId10"/>
    <p:sldId id="267" r:id="rId11"/>
    <p:sldId id="268" r:id="rId12"/>
    <p:sldId id="269" r:id="rId13"/>
    <p:sldId id="272" r:id="rId14"/>
    <p:sldId id="273" r:id="rId15"/>
    <p:sldId id="274" r:id="rId16"/>
    <p:sldId id="275" r:id="rId17"/>
    <p:sldId id="276" r:id="rId18"/>
    <p:sldId id="278" r:id="rId19"/>
    <p:sldId id="279" r:id="rId20"/>
    <p:sldId id="280" r:id="rId21"/>
    <p:sldId id="281" r:id="rId22"/>
    <p:sldId id="282" r:id="rId23"/>
    <p:sldId id="283" r:id="rId24"/>
    <p:sldId id="284" r:id="rId25"/>
    <p:sldId id="285" r:id="rId26"/>
    <p:sldId id="277" r:id="rId27"/>
    <p:sldId id="288" r:id="rId28"/>
    <p:sldId id="286" r:id="rId29"/>
    <p:sldId id="289" r:id="rId30"/>
    <p:sldId id="290" r:id="rId31"/>
    <p:sldId id="293" r:id="rId32"/>
    <p:sldId id="291" r:id="rId33"/>
    <p:sldId id="292" r:id="rId34"/>
    <p:sldId id="294" r:id="rId35"/>
    <p:sldId id="295" r:id="rId36"/>
    <p:sldId id="296" r:id="rId37"/>
    <p:sldId id="298" r:id="rId38"/>
    <p:sldId id="299" r:id="rId39"/>
    <p:sldId id="300" r:id="rId40"/>
    <p:sldId id="301" r:id="rId41"/>
    <p:sldId id="302" r:id="rId42"/>
    <p:sldId id="304" r:id="rId43"/>
    <p:sldId id="303" r:id="rId44"/>
    <p:sldId id="306" r:id="rId45"/>
    <p:sldId id="307" r:id="rId46"/>
    <p:sldId id="305" r:id="rId47"/>
    <p:sldId id="308" r:id="rId48"/>
    <p:sldId id="309" r:id="rId49"/>
    <p:sldId id="311" r:id="rId50"/>
    <p:sldId id="310"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7" r:id="rId64"/>
    <p:sldId id="324" r:id="rId65"/>
    <p:sldId id="325" r:id="rId66"/>
    <p:sldId id="326" r:id="rId67"/>
    <p:sldId id="329" r:id="rId68"/>
    <p:sldId id="331" r:id="rId69"/>
    <p:sldId id="334" r:id="rId70"/>
    <p:sldId id="335" r:id="rId71"/>
    <p:sldId id="336" r:id="rId72"/>
    <p:sldId id="337" r:id="rId73"/>
    <p:sldId id="338" r:id="rId74"/>
    <p:sldId id="339" r:id="rId75"/>
    <p:sldId id="340" r:id="rId76"/>
    <p:sldId id="341" r:id="rId77"/>
    <p:sldId id="342" r:id="rId78"/>
    <p:sldId id="343" r:id="rId79"/>
    <p:sldId id="365" r:id="rId80"/>
    <p:sldId id="345" r:id="rId81"/>
    <p:sldId id="346" r:id="rId82"/>
    <p:sldId id="348" r:id="rId83"/>
    <p:sldId id="352" r:id="rId84"/>
    <p:sldId id="356" r:id="rId85"/>
    <p:sldId id="357" r:id="rId86"/>
    <p:sldId id="361" r:id="rId87"/>
    <p:sldId id="362" r:id="rId88"/>
    <p:sldId id="366" r:id="rId89"/>
    <p:sldId id="368" r:id="rId90"/>
    <p:sldId id="378" r:id="rId91"/>
    <p:sldId id="379" r:id="rId92"/>
    <p:sldId id="382" r:id="rId93"/>
    <p:sldId id="383" r:id="rId94"/>
    <p:sldId id="384" r:id="rId95"/>
    <p:sldId id="385" r:id="rId96"/>
    <p:sldId id="386" r:id="rId97"/>
    <p:sldId id="387" r:id="rId98"/>
    <p:sldId id="388" r:id="rId99"/>
    <p:sldId id="389" r:id="rId100"/>
    <p:sldId id="391" r:id="rId101"/>
    <p:sldId id="392" r:id="rId102"/>
    <p:sldId id="393" r:id="rId103"/>
    <p:sldId id="394" r:id="rId104"/>
    <p:sldId id="395" r:id="rId105"/>
    <p:sldId id="397" r:id="rId106"/>
    <p:sldId id="398" r:id="rId107"/>
    <p:sldId id="399" r:id="rId108"/>
    <p:sldId id="400" r:id="rId109"/>
    <p:sldId id="401" r:id="rId110"/>
    <p:sldId id="402" r:id="rId111"/>
    <p:sldId id="403" r:id="rId112"/>
    <p:sldId id="404" r:id="rId113"/>
    <p:sldId id="418" r:id="rId114"/>
    <p:sldId id="405" r:id="rId115"/>
    <p:sldId id="419" r:id="rId116"/>
    <p:sldId id="406" r:id="rId117"/>
    <p:sldId id="408" r:id="rId118"/>
    <p:sldId id="409" r:id="rId119"/>
    <p:sldId id="411" r:id="rId120"/>
    <p:sldId id="412" r:id="rId121"/>
    <p:sldId id="413" r:id="rId122"/>
    <p:sldId id="414" r:id="rId123"/>
    <p:sldId id="415" r:id="rId124"/>
    <p:sldId id="416" r:id="rId125"/>
    <p:sldId id="417" r:id="rId126"/>
    <p:sldId id="367" r:id="rId127"/>
    <p:sldId id="369" r:id="rId128"/>
    <p:sldId id="373" r:id="rId129"/>
    <p:sldId id="374" r:id="rId130"/>
    <p:sldId id="375" r:id="rId131"/>
    <p:sldId id="370" r:id="rId132"/>
    <p:sldId id="371" r:id="rId133"/>
    <p:sldId id="376" r:id="rId134"/>
    <p:sldId id="372" r:id="rId135"/>
    <p:sldId id="381" r:id="rId136"/>
    <p:sldId id="380" r:id="rId1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10" autoAdjust="0"/>
    <p:restoredTop sz="89591" autoAdjust="0"/>
  </p:normalViewPr>
  <p:slideViewPr>
    <p:cSldViewPr snapToGrid="0">
      <p:cViewPr varScale="1">
        <p:scale>
          <a:sx n="77" d="100"/>
          <a:sy n="77" d="100"/>
        </p:scale>
        <p:origin x="924" y="53"/>
      </p:cViewPr>
      <p:guideLst/>
    </p:cSldViewPr>
  </p:slideViewPr>
  <p:notesTextViewPr>
    <p:cViewPr>
      <p:scale>
        <a:sx n="1" d="1"/>
        <a:sy n="1" d="1"/>
      </p:scale>
      <p:origin x="0" y="0"/>
    </p:cViewPr>
  </p:notesTextViewPr>
  <p:sorterViewPr>
    <p:cViewPr>
      <p:scale>
        <a:sx n="40" d="100"/>
        <a:sy n="40" d="100"/>
      </p:scale>
      <p:origin x="0" y="-6686"/>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D608F0-970E-46D9-A587-EDE5CC0798AC}"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1A182-D39E-4436-8143-EF78D01B54D8}" type="slidenum">
              <a:rPr lang="en-US" smtClean="0"/>
              <a:t>‹#›</a:t>
            </a:fld>
            <a:endParaRPr lang="en-US"/>
          </a:p>
        </p:txBody>
      </p:sp>
    </p:spTree>
    <p:extLst>
      <p:ext uri="{BB962C8B-B14F-4D97-AF65-F5344CB8AC3E}">
        <p14:creationId xmlns:p14="http://schemas.microsoft.com/office/powerpoint/2010/main" val="4169399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6D7213-2389-47ED-A89A-4B29BCAEF7FB}" type="slidenum">
              <a:rPr lang="en-US" smtClean="0"/>
              <a:t>1</a:t>
            </a:fld>
            <a:endParaRPr lang="en-US"/>
          </a:p>
        </p:txBody>
      </p:sp>
    </p:spTree>
    <p:extLst>
      <p:ext uri="{BB962C8B-B14F-4D97-AF65-F5344CB8AC3E}">
        <p14:creationId xmlns:p14="http://schemas.microsoft.com/office/powerpoint/2010/main" val="3415481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CHADS-</a:t>
            </a:r>
            <a:r>
              <a:rPr lang="en-US" dirty="0" err="1"/>
              <a:t>VASc</a:t>
            </a:r>
            <a:r>
              <a:rPr lang="en-US" dirty="0"/>
              <a:t>=3</a:t>
            </a:r>
          </a:p>
          <a:p>
            <a:r>
              <a:rPr lang="en-US" dirty="0"/>
              <a:t>HAS-BLED score=2</a:t>
            </a:r>
          </a:p>
        </p:txBody>
      </p:sp>
      <p:sp>
        <p:nvSpPr>
          <p:cNvPr id="4" name="Slide Number Placeholder 3"/>
          <p:cNvSpPr>
            <a:spLocks noGrp="1"/>
          </p:cNvSpPr>
          <p:nvPr>
            <p:ph type="sldNum" sz="quarter" idx="10"/>
          </p:nvPr>
        </p:nvSpPr>
        <p:spPr/>
        <p:txBody>
          <a:bodyPr/>
          <a:lstStyle/>
          <a:p>
            <a:fld id="{C11CCCB9-E0CC-4127-B7E6-99CFCE400901}" type="slidenum">
              <a:rPr lang="en-US" smtClean="0"/>
              <a:t>2</a:t>
            </a:fld>
            <a:endParaRPr lang="en-US"/>
          </a:p>
        </p:txBody>
      </p:sp>
    </p:spTree>
    <p:extLst>
      <p:ext uri="{BB962C8B-B14F-4D97-AF65-F5344CB8AC3E}">
        <p14:creationId xmlns:p14="http://schemas.microsoft.com/office/powerpoint/2010/main" val="3504778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1CCCB9-E0CC-4127-B7E6-99CFCE400901}" type="slidenum">
              <a:rPr lang="en-US" smtClean="0"/>
              <a:t>3</a:t>
            </a:fld>
            <a:endParaRPr lang="en-US"/>
          </a:p>
        </p:txBody>
      </p:sp>
    </p:spTree>
    <p:extLst>
      <p:ext uri="{BB962C8B-B14F-4D97-AF65-F5344CB8AC3E}">
        <p14:creationId xmlns:p14="http://schemas.microsoft.com/office/powerpoint/2010/main" val="659576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CHADS-</a:t>
            </a:r>
            <a:r>
              <a:rPr lang="en-US" dirty="0" err="1"/>
              <a:t>VASc</a:t>
            </a:r>
            <a:r>
              <a:rPr lang="en-US" dirty="0"/>
              <a:t>=3</a:t>
            </a:r>
          </a:p>
          <a:p>
            <a:r>
              <a:rPr lang="en-US" dirty="0"/>
              <a:t>HAS-BLED score=2</a:t>
            </a:r>
          </a:p>
        </p:txBody>
      </p:sp>
      <p:sp>
        <p:nvSpPr>
          <p:cNvPr id="4" name="Slide Number Placeholder 3"/>
          <p:cNvSpPr>
            <a:spLocks noGrp="1"/>
          </p:cNvSpPr>
          <p:nvPr>
            <p:ph type="sldNum" sz="quarter" idx="10"/>
          </p:nvPr>
        </p:nvSpPr>
        <p:spPr/>
        <p:txBody>
          <a:bodyPr/>
          <a:lstStyle/>
          <a:p>
            <a:fld id="{C11CCCB9-E0CC-4127-B7E6-99CFCE400901}" type="slidenum">
              <a:rPr lang="en-US" smtClean="0"/>
              <a:t>7</a:t>
            </a:fld>
            <a:endParaRPr lang="en-US"/>
          </a:p>
        </p:txBody>
      </p:sp>
    </p:spTree>
    <p:extLst>
      <p:ext uri="{BB962C8B-B14F-4D97-AF65-F5344CB8AC3E}">
        <p14:creationId xmlns:p14="http://schemas.microsoft.com/office/powerpoint/2010/main" val="1363587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here in not just talk on the issue of bleeding,</a:t>
            </a:r>
            <a:r>
              <a:rPr lang="en-US" baseline="0" dirty="0"/>
              <a:t> but also talk about the perioperative management of patients undergoing urgent surgery. </a:t>
            </a:r>
          </a:p>
          <a:p>
            <a:endParaRPr lang="en-US" baseline="0" dirty="0"/>
          </a:p>
          <a:p>
            <a:r>
              <a:rPr lang="en-US" baseline="0" dirty="0"/>
              <a:t>I tried to iranized my lecture. </a:t>
            </a:r>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8</a:t>
            </a:fld>
            <a:endParaRPr lang="en-US"/>
          </a:p>
        </p:txBody>
      </p:sp>
    </p:spTree>
    <p:extLst>
      <p:ext uri="{BB962C8B-B14F-4D97-AF65-F5344CB8AC3E}">
        <p14:creationId xmlns:p14="http://schemas.microsoft.com/office/powerpoint/2010/main" val="1325683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buFont typeface="Arial"/>
              <a:buChar char="•"/>
            </a:pPr>
            <a:r>
              <a:rPr lang="en-US" sz="1200" dirty="0" err="1"/>
              <a:t>Antifibrinolytic</a:t>
            </a:r>
            <a:r>
              <a:rPr lang="en-US" sz="1200" dirty="0"/>
              <a:t> agent (</a:t>
            </a:r>
            <a:r>
              <a:rPr lang="en-US" sz="1200" dirty="0" err="1"/>
              <a:t>eg</a:t>
            </a:r>
            <a:r>
              <a:rPr lang="en-US" sz="1200" dirty="0"/>
              <a:t>, tranexamic acid, epsilon-</a:t>
            </a:r>
            <a:r>
              <a:rPr lang="en-US" sz="1200" dirty="0" err="1"/>
              <a:t>aminocaproic</a:t>
            </a:r>
            <a:r>
              <a:rPr lang="en-US" sz="1200" dirty="0"/>
              <a:t> acid)</a:t>
            </a:r>
          </a:p>
          <a:p>
            <a:pPr fontAlgn="t">
              <a:buFont typeface="Arial"/>
              <a:buChar char="•"/>
            </a:pPr>
            <a:r>
              <a:rPr lang="en-US" sz="1200" dirty="0"/>
              <a:t>Oral activated charcoal (if last dose within prior two hours)</a:t>
            </a:r>
          </a:p>
          <a:p>
            <a:endParaRPr lang="en-US" dirty="0"/>
          </a:p>
        </p:txBody>
      </p:sp>
      <p:sp>
        <p:nvSpPr>
          <p:cNvPr id="4" name="Slide Number Placeholder 3"/>
          <p:cNvSpPr>
            <a:spLocks noGrp="1"/>
          </p:cNvSpPr>
          <p:nvPr>
            <p:ph type="sldNum" sz="quarter" idx="10"/>
          </p:nvPr>
        </p:nvSpPr>
        <p:spPr/>
        <p:txBody>
          <a:bodyPr/>
          <a:lstStyle/>
          <a:p>
            <a:fld id="{4B90CF55-79C4-46CB-BE7B-117A5E486A54}" type="slidenum">
              <a:rPr lang="en-US" smtClean="0"/>
              <a:t>10</a:t>
            </a:fld>
            <a:endParaRPr lang="en-US"/>
          </a:p>
        </p:txBody>
      </p:sp>
    </p:spTree>
    <p:extLst>
      <p:ext uri="{BB962C8B-B14F-4D97-AF65-F5344CB8AC3E}">
        <p14:creationId xmlns:p14="http://schemas.microsoft.com/office/powerpoint/2010/main" val="2422756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4- factor PCC may</a:t>
            </a:r>
            <a:r>
              <a:rPr lang="en-US" baseline="0" dirty="0"/>
              <a:t> be activated (Factor VII activated </a:t>
            </a:r>
            <a:r>
              <a:rPr lang="en-US" baseline="0" dirty="0" err="1"/>
              <a:t>eg</a:t>
            </a:r>
            <a:r>
              <a:rPr lang="en-US" baseline="0" dirty="0"/>
              <a:t> FEIBA o ) or simple (with simple Factor VII </a:t>
            </a:r>
            <a:r>
              <a:rPr lang="en-US" sz="1200" dirty="0"/>
              <a:t>(</a:t>
            </a:r>
            <a:r>
              <a:rPr lang="en-US" sz="1200" dirty="0" err="1"/>
              <a:t>eg</a:t>
            </a:r>
            <a:r>
              <a:rPr lang="en-US" sz="1200" dirty="0"/>
              <a:t>, </a:t>
            </a:r>
            <a:r>
              <a:rPr lang="en-US" sz="1200" dirty="0" err="1"/>
              <a:t>Kcentra</a:t>
            </a:r>
            <a:r>
              <a:rPr lang="en-US" sz="1200" dirty="0"/>
              <a:t>). </a:t>
            </a:r>
          </a:p>
        </p:txBody>
      </p:sp>
      <p:sp>
        <p:nvSpPr>
          <p:cNvPr id="4" name="Slide Number Placeholder 3"/>
          <p:cNvSpPr>
            <a:spLocks noGrp="1"/>
          </p:cNvSpPr>
          <p:nvPr>
            <p:ph type="sldNum" sz="quarter" idx="10"/>
          </p:nvPr>
        </p:nvSpPr>
        <p:spPr/>
        <p:txBody>
          <a:bodyPr/>
          <a:lstStyle/>
          <a:p>
            <a:fld id="{4B90CF55-79C4-46CB-BE7B-117A5E486A54}" type="slidenum">
              <a:rPr lang="en-US" smtClean="0"/>
              <a:t>11</a:t>
            </a:fld>
            <a:endParaRPr lang="en-US"/>
          </a:p>
        </p:txBody>
      </p:sp>
    </p:spTree>
    <p:extLst>
      <p:ext uri="{BB962C8B-B14F-4D97-AF65-F5344CB8AC3E}">
        <p14:creationId xmlns:p14="http://schemas.microsoft.com/office/powerpoint/2010/main" val="2297373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PCC concentration of vitamin K-dependent clotting factors is approximately 25 times higher than plasma. In terms of clotting factor concentration, 2000 mL of FFP is comparable to a dose of PCC.</a:t>
            </a:r>
            <a:endParaRPr lang="en-US" dirty="0"/>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B90CF55-79C4-46CB-BE7B-117A5E486A54}" type="slidenum">
              <a:rPr lang="en-US" smtClean="0"/>
              <a:t>12</a:t>
            </a:fld>
            <a:endParaRPr lang="en-US"/>
          </a:p>
        </p:txBody>
      </p:sp>
    </p:spTree>
    <p:extLst>
      <p:ext uri="{BB962C8B-B14F-4D97-AF65-F5344CB8AC3E}">
        <p14:creationId xmlns:p14="http://schemas.microsoft.com/office/powerpoint/2010/main" val="668058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Recommended in: </a:t>
            </a:r>
          </a:p>
          <a:p>
            <a:r>
              <a:rPr lang="en-US" sz="1200" b="0" i="0" u="none" strike="noStrike" kern="1200" baseline="0" dirty="0">
                <a:solidFill>
                  <a:schemeClr val="tx1"/>
                </a:solidFill>
                <a:latin typeface="+mn-lt"/>
                <a:ea typeface="+mn-ea"/>
                <a:cs typeface="+mn-cs"/>
              </a:rPr>
              <a:t>Reversal of warfarin therapy or vitamin K deficiency in patients exhibiting major bleeding manifestations. </a:t>
            </a:r>
          </a:p>
          <a:p>
            <a:r>
              <a:rPr lang="en-US" sz="1200" b="0" i="0" u="none" strike="noStrike" kern="1200" baseline="0" dirty="0">
                <a:solidFill>
                  <a:schemeClr val="tx1"/>
                </a:solidFill>
                <a:latin typeface="+mn-lt"/>
                <a:ea typeface="+mn-ea"/>
                <a:cs typeface="+mn-cs"/>
              </a:rPr>
              <a:t>Reversal of warfarin therapy or vitamin K deficiency in patients requiring urgent(&lt; 6 hours) surgical procedures</a:t>
            </a:r>
            <a:r>
              <a:rPr lang="en-US" sz="1200" b="1" i="0" u="none" strike="noStrike" kern="1200" baseline="0" dirty="0">
                <a:solidFill>
                  <a:schemeClr val="tx1"/>
                </a:solidFill>
                <a:latin typeface="+mn-lt"/>
                <a:ea typeface="+mn-ea"/>
                <a:cs typeface="+mn-cs"/>
              </a:rPr>
              <a:t>.</a:t>
            </a:r>
          </a:p>
          <a:p>
            <a:endParaRPr lang="en-US" sz="1200" b="1"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Not recommended for: </a:t>
            </a:r>
          </a:p>
          <a:p>
            <a:r>
              <a:rPr lang="en-US" sz="1200" b="0" i="0" u="none" strike="noStrike" kern="1200" baseline="0" dirty="0">
                <a:solidFill>
                  <a:schemeClr val="tx1"/>
                </a:solidFill>
                <a:latin typeface="+mn-lt"/>
                <a:ea typeface="+mn-ea"/>
                <a:cs typeface="+mn-cs"/>
              </a:rPr>
              <a:t>▫Elective reversal of oral anticoagulant therapy pre – invasive procedure. </a:t>
            </a:r>
          </a:p>
          <a:p>
            <a:r>
              <a:rPr lang="en-US" sz="1200" b="0" i="0" u="none" strike="noStrike" kern="1200" baseline="0" dirty="0">
                <a:solidFill>
                  <a:schemeClr val="tx1"/>
                </a:solidFill>
                <a:latin typeface="+mn-lt"/>
                <a:ea typeface="+mn-ea"/>
                <a:cs typeface="+mn-cs"/>
              </a:rPr>
              <a:t>▫Treatment of elevated INRs without bleeding or need for surgical intervention. </a:t>
            </a:r>
          </a:p>
          <a:p>
            <a:r>
              <a:rPr lang="en-US" sz="1200" b="0" i="0" u="none" strike="noStrike" kern="1200" baseline="0" dirty="0">
                <a:solidFill>
                  <a:schemeClr val="tx1"/>
                </a:solidFill>
                <a:latin typeface="+mn-lt"/>
                <a:ea typeface="+mn-ea"/>
                <a:cs typeface="+mn-cs"/>
              </a:rPr>
              <a:t>▫For management of vitamin K antagonist overdose with elevated INR but without bleeding </a:t>
            </a:r>
          </a:p>
          <a:p>
            <a:r>
              <a:rPr lang="en-US" sz="1200" b="0" i="0" u="none" strike="noStrike" kern="1200" baseline="0" dirty="0">
                <a:solidFill>
                  <a:schemeClr val="tx1"/>
                </a:solidFill>
                <a:latin typeface="+mn-lt"/>
                <a:ea typeface="+mn-ea"/>
                <a:cs typeface="+mn-cs"/>
              </a:rPr>
              <a:t>▫Massive transfusion </a:t>
            </a:r>
          </a:p>
          <a:p>
            <a:r>
              <a:rPr lang="en-US" sz="1200" b="0" i="0" u="none" strike="noStrike" kern="1200" baseline="0" dirty="0">
                <a:solidFill>
                  <a:schemeClr val="tx1"/>
                </a:solidFill>
                <a:latin typeface="+mn-lt"/>
                <a:ea typeface="+mn-ea"/>
                <a:cs typeface="+mn-cs"/>
              </a:rPr>
              <a:t>▫Coagulopathy associated with Liver dysfunction </a:t>
            </a:r>
          </a:p>
          <a:p>
            <a:r>
              <a:rPr lang="en-US" sz="1200" b="0" i="0" u="none" strike="noStrike" kern="1200" baseline="0" dirty="0">
                <a:solidFill>
                  <a:schemeClr val="tx1"/>
                </a:solidFill>
                <a:latin typeface="+mn-lt"/>
                <a:ea typeface="+mn-ea"/>
                <a:cs typeface="+mn-cs"/>
              </a:rPr>
              <a:t>▫Patients with recent history of thrombosis, myocardial infarction or Disseminated Intravascular Coagulation (DIC) </a:t>
            </a:r>
          </a:p>
          <a:p>
            <a:endParaRPr lang="en-US" dirty="0"/>
          </a:p>
        </p:txBody>
      </p:sp>
      <p:sp>
        <p:nvSpPr>
          <p:cNvPr id="4" name="Slide Number Placeholder 3"/>
          <p:cNvSpPr>
            <a:spLocks noGrp="1"/>
          </p:cNvSpPr>
          <p:nvPr>
            <p:ph type="sldNum" sz="quarter" idx="10"/>
          </p:nvPr>
        </p:nvSpPr>
        <p:spPr/>
        <p:txBody>
          <a:bodyPr/>
          <a:lstStyle/>
          <a:p>
            <a:fld id="{4B90CF55-79C4-46CB-BE7B-117A5E486A54}" type="slidenum">
              <a:rPr lang="en-US" smtClean="0"/>
              <a:t>13</a:t>
            </a:fld>
            <a:endParaRPr lang="en-US"/>
          </a:p>
        </p:txBody>
      </p:sp>
    </p:spTree>
    <p:extLst>
      <p:ext uri="{BB962C8B-B14F-4D97-AF65-F5344CB8AC3E}">
        <p14:creationId xmlns:p14="http://schemas.microsoft.com/office/powerpoint/2010/main" val="1825022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PCC provided more rapid and complete correction of INR as compared to FFP, however, it remains unclear if this led to improved clinical outcomes </a:t>
            </a:r>
          </a:p>
          <a:p>
            <a:endParaRPr lang="en-US" dirty="0"/>
          </a:p>
        </p:txBody>
      </p:sp>
      <p:sp>
        <p:nvSpPr>
          <p:cNvPr id="4" name="Slide Number Placeholder 3"/>
          <p:cNvSpPr>
            <a:spLocks noGrp="1"/>
          </p:cNvSpPr>
          <p:nvPr>
            <p:ph type="sldNum" sz="quarter" idx="10"/>
          </p:nvPr>
        </p:nvSpPr>
        <p:spPr/>
        <p:txBody>
          <a:bodyPr/>
          <a:lstStyle/>
          <a:p>
            <a:fld id="{4B90CF55-79C4-46CB-BE7B-117A5E486A54}" type="slidenum">
              <a:rPr lang="en-US" smtClean="0"/>
              <a:t>14</a:t>
            </a:fld>
            <a:endParaRPr lang="en-US"/>
          </a:p>
        </p:txBody>
      </p:sp>
    </p:spTree>
    <p:extLst>
      <p:ext uri="{BB962C8B-B14F-4D97-AF65-F5344CB8AC3E}">
        <p14:creationId xmlns:p14="http://schemas.microsoft.com/office/powerpoint/2010/main" val="3553422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16</a:t>
            </a:fld>
            <a:endParaRPr lang="en-US"/>
          </a:p>
        </p:txBody>
      </p:sp>
    </p:spTree>
    <p:extLst>
      <p:ext uri="{BB962C8B-B14F-4D97-AF65-F5344CB8AC3E}">
        <p14:creationId xmlns:p14="http://schemas.microsoft.com/office/powerpoint/2010/main" val="277353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 of CHA2DS2-VASc score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CHA2DS2-VASc score ==</a:t>
            </a:r>
            <a:r>
              <a:rPr lang="en-US" dirty="0">
                <a:sym typeface="Wingdings" panose="05000000000000000000" pitchFamily="2" charset="2"/>
              </a:rPr>
              <a:t>5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HAS-BLED score=3</a:t>
            </a:r>
            <a:endParaRPr lang="en-US" dirty="0"/>
          </a:p>
          <a:p>
            <a:endParaRPr lang="en-US" dirty="0"/>
          </a:p>
        </p:txBody>
      </p:sp>
      <p:sp>
        <p:nvSpPr>
          <p:cNvPr id="4" name="Slide Number Placeholder 3"/>
          <p:cNvSpPr>
            <a:spLocks noGrp="1"/>
          </p:cNvSpPr>
          <p:nvPr>
            <p:ph type="sldNum" sz="quarter" idx="10"/>
          </p:nvPr>
        </p:nvSpPr>
        <p:spPr/>
        <p:txBody>
          <a:bodyPr/>
          <a:lstStyle/>
          <a:p>
            <a:fld id="{C11CCCB9-E0CC-4127-B7E6-99CFCE400901}" type="slidenum">
              <a:rPr lang="en-US" smtClean="0"/>
              <a:t>18</a:t>
            </a:fld>
            <a:endParaRPr lang="en-US"/>
          </a:p>
        </p:txBody>
      </p:sp>
    </p:spTree>
    <p:extLst>
      <p:ext uri="{BB962C8B-B14F-4D97-AF65-F5344CB8AC3E}">
        <p14:creationId xmlns:p14="http://schemas.microsoft.com/office/powerpoint/2010/main" val="262784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 of CHA2DS2-VASc score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CHA2DS2-VASc score ==</a:t>
            </a:r>
            <a:r>
              <a:rPr lang="en-US" dirty="0">
                <a:sym typeface="Wingdings" panose="05000000000000000000" pitchFamily="2" charset="2"/>
              </a:rPr>
              <a:t>5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HAS-BLED score=3</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1CCCB9-E0CC-4127-B7E6-99CFCE400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267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SaMe-TT2R2&gt;2</a:t>
            </a:r>
            <a:r>
              <a:rPr lang="en-US" baseline="0" dirty="0"/>
              <a:t> so NOAC is a better option</a:t>
            </a:r>
            <a:endParaRPr lang="en-US" dirty="0"/>
          </a:p>
        </p:txBody>
      </p:sp>
      <p:sp>
        <p:nvSpPr>
          <p:cNvPr id="4" name="Slide Number Placeholder 3"/>
          <p:cNvSpPr>
            <a:spLocks noGrp="1"/>
          </p:cNvSpPr>
          <p:nvPr>
            <p:ph type="sldNum" sz="quarter" idx="10"/>
          </p:nvPr>
        </p:nvSpPr>
        <p:spPr/>
        <p:txBody>
          <a:bodyPr/>
          <a:lstStyle/>
          <a:p>
            <a:fld id="{C11CCCB9-E0CC-4127-B7E6-99CFCE400901}" type="slidenum">
              <a:rPr lang="en-US" smtClean="0"/>
              <a:t>21</a:t>
            </a:fld>
            <a:endParaRPr lang="en-US"/>
          </a:p>
        </p:txBody>
      </p:sp>
    </p:spTree>
    <p:extLst>
      <p:ext uri="{BB962C8B-B14F-4D97-AF65-F5344CB8AC3E}">
        <p14:creationId xmlns:p14="http://schemas.microsoft.com/office/powerpoint/2010/main" val="2776342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Me</a:t>
            </a:r>
            <a:r>
              <a:rPr lang="en-US" sz="1200" b="0" i="0" kern="1200" dirty="0">
                <a:solidFill>
                  <a:schemeClr val="tx1"/>
                </a:solidFill>
                <a:effectLst/>
                <a:latin typeface="+mn-lt"/>
                <a:ea typeface="+mn-ea"/>
                <a:cs typeface="+mn-cs"/>
              </a:rPr>
              <a:t>dical history (two of the following: hypertension, diabetes, MI, PAD, congestive heart failure, history of stroke, pulmonary disease, hepatic or renal disease)</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reatment (interacting medications e.g. amiodarone)</a:t>
            </a:r>
            <a:endParaRPr lang="en-US" dirty="0"/>
          </a:p>
        </p:txBody>
      </p:sp>
      <p:sp>
        <p:nvSpPr>
          <p:cNvPr id="4" name="Slide Number Placeholder 3"/>
          <p:cNvSpPr>
            <a:spLocks noGrp="1"/>
          </p:cNvSpPr>
          <p:nvPr>
            <p:ph type="sldNum" sz="quarter" idx="10"/>
          </p:nvPr>
        </p:nvSpPr>
        <p:spPr/>
        <p:txBody>
          <a:bodyPr/>
          <a:lstStyle/>
          <a:p>
            <a:fld id="{C11CCCB9-E0CC-4127-B7E6-99CFCE400901}" type="slidenum">
              <a:rPr lang="en-US" smtClean="0"/>
              <a:t>22</a:t>
            </a:fld>
            <a:endParaRPr lang="en-US"/>
          </a:p>
        </p:txBody>
      </p:sp>
    </p:spTree>
    <p:extLst>
      <p:ext uri="{BB962C8B-B14F-4D97-AF65-F5344CB8AC3E}">
        <p14:creationId xmlns:p14="http://schemas.microsoft.com/office/powerpoint/2010/main" val="1015508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26</a:t>
            </a:fld>
            <a:endParaRPr lang="en-US"/>
          </a:p>
        </p:txBody>
      </p:sp>
    </p:spTree>
    <p:extLst>
      <p:ext uri="{BB962C8B-B14F-4D97-AF65-F5344CB8AC3E}">
        <p14:creationId xmlns:p14="http://schemas.microsoft.com/office/powerpoint/2010/main" val="16470612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35</a:t>
            </a:fld>
            <a:endParaRPr lang="en-US"/>
          </a:p>
        </p:txBody>
      </p:sp>
    </p:spTree>
    <p:extLst>
      <p:ext uri="{BB962C8B-B14F-4D97-AF65-F5344CB8AC3E}">
        <p14:creationId xmlns:p14="http://schemas.microsoft.com/office/powerpoint/2010/main" val="3240763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CHADS-</a:t>
            </a:r>
            <a:r>
              <a:rPr lang="en-US" dirty="0" err="1"/>
              <a:t>VASc</a:t>
            </a:r>
            <a:r>
              <a:rPr lang="en-US" dirty="0"/>
              <a:t> =3</a:t>
            </a:r>
          </a:p>
          <a:p>
            <a:r>
              <a:rPr lang="en-US" dirty="0"/>
              <a:t>HAS-BLED=2</a:t>
            </a:r>
          </a:p>
          <a:p>
            <a:endParaRPr lang="en-US" dirty="0"/>
          </a:p>
        </p:txBody>
      </p:sp>
      <p:sp>
        <p:nvSpPr>
          <p:cNvPr id="4" name="Slide Number Placeholder 3"/>
          <p:cNvSpPr>
            <a:spLocks noGrp="1"/>
          </p:cNvSpPr>
          <p:nvPr>
            <p:ph type="sldNum" sz="quarter" idx="10"/>
          </p:nvPr>
        </p:nvSpPr>
        <p:spPr/>
        <p:txBody>
          <a:bodyPr/>
          <a:lstStyle/>
          <a:p>
            <a:fld id="{C11CCCB9-E0CC-4127-B7E6-99CFCE400901}" type="slidenum">
              <a:rPr lang="en-US" smtClean="0"/>
              <a:t>36</a:t>
            </a:fld>
            <a:endParaRPr lang="en-US"/>
          </a:p>
        </p:txBody>
      </p:sp>
    </p:spTree>
    <p:extLst>
      <p:ext uri="{BB962C8B-B14F-4D97-AF65-F5344CB8AC3E}">
        <p14:creationId xmlns:p14="http://schemas.microsoft.com/office/powerpoint/2010/main" val="3572057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proposed scheme (also shown in Figure 4, top panel) tries to unify different specifications in the </a:t>
            </a:r>
            <a:r>
              <a:rPr lang="en-US" sz="1200" b="0" i="0" u="none" strike="noStrike" kern="1200" baseline="0" dirty="0" err="1">
                <a:solidFill>
                  <a:schemeClr val="tx1"/>
                </a:solidFill>
                <a:latin typeface="+mn-lt"/>
                <a:ea typeface="+mn-ea"/>
                <a:cs typeface="+mn-cs"/>
              </a:rPr>
              <a:t>SmPCs</a:t>
            </a:r>
            <a:r>
              <a:rPr lang="en-US" sz="1200" b="0" i="0" u="none" strike="noStrike" kern="1200" baseline="0" dirty="0">
                <a:solidFill>
                  <a:schemeClr val="tx1"/>
                </a:solidFill>
                <a:latin typeface="+mn-lt"/>
                <a:ea typeface="+mn-ea"/>
                <a:cs typeface="+mn-cs"/>
              </a:rPr>
              <a:t>, which state that NOAC can be started when INR is ≤3 for rivaroxaban, ≤2.5 for edoxaban, and ≤2 for apixaban and dabigatran</a:t>
            </a:r>
            <a:endParaRPr lang="en-US" dirty="0"/>
          </a:p>
        </p:txBody>
      </p:sp>
      <p:sp>
        <p:nvSpPr>
          <p:cNvPr id="4" name="Slide Number Placeholder 3"/>
          <p:cNvSpPr>
            <a:spLocks noGrp="1"/>
          </p:cNvSpPr>
          <p:nvPr>
            <p:ph type="sldNum" sz="quarter" idx="10"/>
          </p:nvPr>
        </p:nvSpPr>
        <p:spPr/>
        <p:txBody>
          <a:bodyPr/>
          <a:lstStyle/>
          <a:p>
            <a:fld id="{C11CCCB9-E0CC-4127-B7E6-99CFCE400901}" type="slidenum">
              <a:rPr lang="en-US" smtClean="0"/>
              <a:t>38</a:t>
            </a:fld>
            <a:endParaRPr lang="en-US"/>
          </a:p>
        </p:txBody>
      </p:sp>
    </p:spTree>
    <p:extLst>
      <p:ext uri="{BB962C8B-B14F-4D97-AF65-F5344CB8AC3E}">
        <p14:creationId xmlns:p14="http://schemas.microsoft.com/office/powerpoint/2010/main" val="4292249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41</a:t>
            </a:fld>
            <a:endParaRPr lang="en-US"/>
          </a:p>
        </p:txBody>
      </p:sp>
    </p:spTree>
    <p:extLst>
      <p:ext uri="{BB962C8B-B14F-4D97-AF65-F5344CB8AC3E}">
        <p14:creationId xmlns:p14="http://schemas.microsoft.com/office/powerpoint/2010/main" val="484471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48</a:t>
            </a:fld>
            <a:endParaRPr lang="en-US"/>
          </a:p>
        </p:txBody>
      </p:sp>
    </p:spTree>
    <p:extLst>
      <p:ext uri="{BB962C8B-B14F-4D97-AF65-F5344CB8AC3E}">
        <p14:creationId xmlns:p14="http://schemas.microsoft.com/office/powerpoint/2010/main" val="1500048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F6D7213-2389-47ED-A89A-4B29BCAEF7FB}" type="slidenum">
              <a:rPr lang="en-US" smtClean="0"/>
              <a:t>66</a:t>
            </a:fld>
            <a:endParaRPr lang="en-US"/>
          </a:p>
        </p:txBody>
      </p:sp>
    </p:spTree>
    <p:extLst>
      <p:ext uri="{BB962C8B-B14F-4D97-AF65-F5344CB8AC3E}">
        <p14:creationId xmlns:p14="http://schemas.microsoft.com/office/powerpoint/2010/main" val="2874793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Dabigatran (Pradaxa ; </a:t>
            </a:r>
            <a:r>
              <a:rPr lang="en-US" sz="1200" b="0" i="0" u="none" strike="noStrike" kern="1200" baseline="0" dirty="0" err="1">
                <a:solidFill>
                  <a:schemeClr val="tx1"/>
                </a:solidFill>
                <a:latin typeface="+mn-lt"/>
                <a:ea typeface="+mn-ea"/>
                <a:cs typeface="+mn-cs"/>
              </a:rPr>
              <a:t>Boehringer</a:t>
            </a:r>
            <a:r>
              <a:rPr lang="en-US" sz="1200" b="0" i="0" u="none" strike="noStrike" kern="1200" baseline="0" dirty="0">
                <a:solidFill>
                  <a:schemeClr val="tx1"/>
                </a:solidFill>
                <a:latin typeface="+mn-lt"/>
                <a:ea typeface="+mn-ea"/>
                <a:cs typeface="+mn-cs"/>
              </a:rPr>
              <a:t>)</a:t>
            </a:r>
          </a:p>
          <a:p>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rivaroxaban (Xarelto; Bayer and Johnson &amp; Johnson)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0" i="0" u="none" strike="noStrike" kern="1200" baseline="0" dirty="0">
                <a:solidFill>
                  <a:schemeClr val="tx1"/>
                </a:solidFill>
                <a:latin typeface="+mn-lt"/>
                <a:ea typeface="+mn-ea"/>
                <a:cs typeface="+mn-cs"/>
              </a:rPr>
              <a:t>Apixaban (</a:t>
            </a:r>
            <a:r>
              <a:rPr lang="en-US" sz="1200" b="0" i="0" u="none" strike="noStrike" kern="1200" baseline="0" dirty="0" err="1">
                <a:solidFill>
                  <a:schemeClr val="tx1"/>
                </a:solidFill>
                <a:latin typeface="+mn-lt"/>
                <a:ea typeface="+mn-ea"/>
                <a:cs typeface="+mn-cs"/>
              </a:rPr>
              <a:t>Eliquis</a:t>
            </a:r>
            <a:r>
              <a:rPr lang="en-US" sz="1200" b="0" i="0" u="none" strike="noStrike" kern="1200" baseline="0" dirty="0">
                <a:solidFill>
                  <a:schemeClr val="tx1"/>
                </a:solidFill>
                <a:latin typeface="+mn-lt"/>
                <a:ea typeface="+mn-ea"/>
                <a:cs typeface="+mn-cs"/>
              </a:rPr>
              <a:t>; Pfizer and Bristol-Myers Squibb)</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Edoxaban  (Daiichi-Sankyo)</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B90CF55-79C4-46CB-BE7B-117A5E486A54}" type="slidenum">
              <a:rPr lang="en-US" smtClean="0"/>
              <a:t>67</a:t>
            </a:fld>
            <a:endParaRPr lang="en-US"/>
          </a:p>
        </p:txBody>
      </p:sp>
    </p:spTree>
    <p:extLst>
      <p:ext uri="{BB962C8B-B14F-4D97-AF65-F5344CB8AC3E}">
        <p14:creationId xmlns:p14="http://schemas.microsoft.com/office/powerpoint/2010/main" val="3130099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CHADS2=============</a:t>
            </a:r>
            <a:r>
              <a:rPr lang="en-US" dirty="0">
                <a:sym typeface="Wingdings" panose="05000000000000000000" pitchFamily="2" charset="2"/>
              </a:rPr>
              <a:t>4</a:t>
            </a:r>
            <a:endParaRPr lang="en-US" dirty="0"/>
          </a:p>
          <a:p>
            <a:r>
              <a:rPr lang="en-US" dirty="0"/>
              <a:t>CHADS- </a:t>
            </a:r>
            <a:r>
              <a:rPr lang="en-US" dirty="0" err="1"/>
              <a:t>VASc</a:t>
            </a:r>
            <a:r>
              <a:rPr lang="en-US" dirty="0"/>
              <a:t>=1-1-0-0-2-0-0-0=====</a:t>
            </a:r>
            <a:r>
              <a:rPr lang="en-US" dirty="0">
                <a:sym typeface="Wingdings" panose="05000000000000000000" pitchFamily="2" charset="2"/>
              </a:rPr>
              <a:t>4</a:t>
            </a:r>
          </a:p>
          <a:p>
            <a:r>
              <a:rPr lang="en-US" dirty="0">
                <a:sym typeface="Wingdings" panose="05000000000000000000" pitchFamily="2" charset="2"/>
              </a:rPr>
              <a:t>HAS-BLED=</a:t>
            </a:r>
            <a:r>
              <a:rPr lang="en-US" baseline="0" dirty="0">
                <a:sym typeface="Wingdings" panose="05000000000000000000" pitchFamily="2" charset="2"/>
              </a:rPr>
              <a:t> 1-0-1-0-0-0-0 ====2</a:t>
            </a:r>
            <a:endParaRPr lang="en-US"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D6841C52-8859-4CC6-807C-1EA27770D7EC}" type="slidenum">
              <a:rPr lang="en-US" smtClean="0"/>
              <a:t>68</a:t>
            </a:fld>
            <a:endParaRPr lang="en-US"/>
          </a:p>
        </p:txBody>
      </p:sp>
    </p:spTree>
    <p:extLst>
      <p:ext uri="{BB962C8B-B14F-4D97-AF65-F5344CB8AC3E}">
        <p14:creationId xmlns:p14="http://schemas.microsoft.com/office/powerpoint/2010/main" val="2697811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Cr&gt;2.6 gains 1 point</a:t>
            </a:r>
          </a:p>
        </p:txBody>
      </p:sp>
      <p:sp>
        <p:nvSpPr>
          <p:cNvPr id="4" name="Slide Number Placeholder 3"/>
          <p:cNvSpPr>
            <a:spLocks noGrp="1"/>
          </p:cNvSpPr>
          <p:nvPr>
            <p:ph type="sldNum" sz="quarter" idx="10"/>
          </p:nvPr>
        </p:nvSpPr>
        <p:spPr/>
        <p:txBody>
          <a:bodyPr/>
          <a:lstStyle/>
          <a:p>
            <a:fld id="{D6841C52-8859-4CC6-807C-1EA27770D7EC}" type="slidenum">
              <a:rPr lang="en-US" smtClean="0"/>
              <a:t>72</a:t>
            </a:fld>
            <a:endParaRPr lang="en-US"/>
          </a:p>
        </p:txBody>
      </p:sp>
    </p:spTree>
    <p:extLst>
      <p:ext uri="{BB962C8B-B14F-4D97-AF65-F5344CB8AC3E}">
        <p14:creationId xmlns:p14="http://schemas.microsoft.com/office/powerpoint/2010/main" val="2685237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CHADS- </a:t>
            </a:r>
            <a:r>
              <a:rPr lang="en-US" dirty="0" err="1"/>
              <a:t>VASc</a:t>
            </a:r>
            <a:r>
              <a:rPr lang="en-US" dirty="0"/>
              <a:t>=1-1-0-0-2-0-0-0=====</a:t>
            </a:r>
            <a:r>
              <a:rPr lang="en-US" dirty="0">
                <a:sym typeface="Wingdings" panose="05000000000000000000" pitchFamily="2" charset="2"/>
              </a:rPr>
              <a:t>4</a:t>
            </a:r>
          </a:p>
          <a:p>
            <a:r>
              <a:rPr lang="en-US" dirty="0">
                <a:sym typeface="Wingdings" panose="05000000000000000000" pitchFamily="2" charset="2"/>
              </a:rPr>
              <a:t>HAS-BLED=</a:t>
            </a:r>
            <a:r>
              <a:rPr lang="en-US" baseline="0" dirty="0">
                <a:sym typeface="Wingdings" panose="05000000000000000000" pitchFamily="2" charset="2"/>
              </a:rPr>
              <a:t> 1-0-1-0-0-0-0 ====2</a:t>
            </a:r>
            <a:endParaRPr lang="en-US" dirty="0">
              <a:sym typeface="Wingdings" panose="05000000000000000000" pitchFamily="2" charset="2"/>
            </a:endParaRPr>
          </a:p>
        </p:txBody>
      </p:sp>
      <p:sp>
        <p:nvSpPr>
          <p:cNvPr id="4" name="Slide Number Placeholder 3"/>
          <p:cNvSpPr>
            <a:spLocks noGrp="1"/>
          </p:cNvSpPr>
          <p:nvPr>
            <p:ph type="sldNum" sz="quarter" idx="10"/>
          </p:nvPr>
        </p:nvSpPr>
        <p:spPr/>
        <p:txBody>
          <a:bodyPr/>
          <a:lstStyle/>
          <a:p>
            <a:fld id="{D6841C52-8859-4CC6-807C-1EA27770D7EC}" type="slidenum">
              <a:rPr lang="en-US" smtClean="0"/>
              <a:t>73</a:t>
            </a:fld>
            <a:endParaRPr lang="en-US"/>
          </a:p>
        </p:txBody>
      </p:sp>
    </p:spTree>
    <p:extLst>
      <p:ext uri="{BB962C8B-B14F-4D97-AF65-F5344CB8AC3E}">
        <p14:creationId xmlns:p14="http://schemas.microsoft.com/office/powerpoint/2010/main" val="3863908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6"/>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dirty="0">
                <a:latin typeface="Arial" pitchFamily="34" charset="0"/>
                <a:ea typeface="ＭＳ Ｐゴシック" pitchFamily="34" charset="-128"/>
              </a:rPr>
              <a:t>INR control in routine practice is suboptimal – results from the ISAM study (1)</a:t>
            </a:r>
          </a:p>
          <a:p>
            <a:r>
              <a:rPr lang="en-GB" altLang="en-US" dirty="0">
                <a:latin typeface="Arial" pitchFamily="34" charset="0"/>
                <a:ea typeface="ＭＳ Ｐゴシック" pitchFamily="34" charset="-128"/>
              </a:rPr>
              <a:t>The ISAM study found that anticoagulation care varied from country to country and suggested that better INR control may be achieved in the anticoagulation clinic setting compared with routine care</a:t>
            </a:r>
            <a:r>
              <a:rPr lang="en-GB" altLang="en-US" baseline="30000" dirty="0">
                <a:latin typeface="Arial" pitchFamily="34" charset="0"/>
                <a:ea typeface="ＭＳ Ｐゴシック" pitchFamily="34" charset="-128"/>
              </a:rPr>
              <a:t>1</a:t>
            </a:r>
          </a:p>
          <a:p>
            <a:r>
              <a:rPr lang="en-GB" altLang="en-US" dirty="0">
                <a:latin typeface="Arial" pitchFamily="34" charset="0"/>
                <a:ea typeface="ＭＳ Ｐゴシック" pitchFamily="34" charset="-128"/>
              </a:rPr>
              <a:t>Patients were treated in routine medical care in the US, Canada and France, and in anticoagulation clinics in Italy and Spain</a:t>
            </a:r>
          </a:p>
          <a:p>
            <a:r>
              <a:rPr lang="en-GB" altLang="en-US" dirty="0">
                <a:latin typeface="Arial" pitchFamily="34" charset="0"/>
                <a:ea typeface="ＭＳ Ｐゴシック" pitchFamily="34" charset="-128"/>
              </a:rPr>
              <a:t>Overall, in the real-life setting, INR control in many patients is far from optimal</a:t>
            </a:r>
          </a:p>
          <a:p>
            <a:endParaRPr lang="en-GB" altLang="en-US" dirty="0">
              <a:latin typeface="Arial" pitchFamily="34" charset="0"/>
              <a:ea typeface="ＭＳ Ｐゴシック" pitchFamily="34" charset="-128"/>
            </a:endParaRPr>
          </a:p>
          <a:p>
            <a:r>
              <a:rPr lang="en-GB" altLang="en-US" b="1" dirty="0">
                <a:latin typeface="Arial" pitchFamily="34" charset="0"/>
                <a:ea typeface="ＭＳ Ｐゴシック" pitchFamily="34" charset="-128"/>
              </a:rPr>
              <a:t>Reference</a:t>
            </a:r>
          </a:p>
          <a:p>
            <a:pPr>
              <a:buFont typeface="Calibri" pitchFamily="34" charset="0"/>
              <a:buAutoNum type="arabicPeriod"/>
            </a:pPr>
            <a:r>
              <a:rPr lang="en-GB" altLang="en-US" dirty="0">
                <a:latin typeface="Arial" pitchFamily="34" charset="0"/>
                <a:ea typeface="ＭＳ Ｐゴシック" pitchFamily="34" charset="-128"/>
              </a:rPr>
              <a:t>Ansell J </a:t>
            </a:r>
            <a:r>
              <a:rPr lang="en-GB" altLang="en-US" i="1" dirty="0">
                <a:latin typeface="Arial" pitchFamily="34" charset="0"/>
                <a:ea typeface="ＭＳ Ｐゴシック" pitchFamily="34" charset="-128"/>
              </a:rPr>
              <a:t>et al</a:t>
            </a:r>
            <a:r>
              <a:rPr lang="en-GB" altLang="en-US" dirty="0">
                <a:latin typeface="Arial" pitchFamily="34" charset="0"/>
                <a:ea typeface="ＭＳ Ｐゴシック" pitchFamily="34" charset="-128"/>
              </a:rPr>
              <a:t>. </a:t>
            </a:r>
            <a:r>
              <a:rPr lang="en-GB" altLang="en-US" i="1" dirty="0">
                <a:latin typeface="Arial" pitchFamily="34" charset="0"/>
                <a:ea typeface="ＭＳ Ｐゴシック" pitchFamily="34" charset="-128"/>
              </a:rPr>
              <a:t>J </a:t>
            </a:r>
            <a:r>
              <a:rPr lang="en-GB" altLang="en-US" i="1" dirty="0" err="1">
                <a:latin typeface="Arial" pitchFamily="34" charset="0"/>
                <a:ea typeface="ＭＳ Ｐゴシック" pitchFamily="34" charset="-128"/>
              </a:rPr>
              <a:t>Thromb</a:t>
            </a:r>
            <a:r>
              <a:rPr lang="en-GB" altLang="en-US" i="1" dirty="0">
                <a:latin typeface="Arial" pitchFamily="34" charset="0"/>
                <a:ea typeface="ＭＳ Ｐゴシック" pitchFamily="34" charset="-128"/>
              </a:rPr>
              <a:t> Thrombolysis </a:t>
            </a:r>
            <a:r>
              <a:rPr lang="en-GB" altLang="en-US" dirty="0">
                <a:latin typeface="Arial" pitchFamily="34" charset="0"/>
                <a:ea typeface="ＭＳ Ｐゴシック" pitchFamily="34" charset="-128"/>
              </a:rPr>
              <a:t>2007;23:83–91</a:t>
            </a:r>
          </a:p>
        </p:txBody>
      </p:sp>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1807" eaLnBrk="0" hangingPunct="0">
              <a:defRPr sz="2400">
                <a:solidFill>
                  <a:srgbClr val="FFFF00"/>
                </a:solidFill>
                <a:latin typeface="Arial" pitchFamily="34" charset="0"/>
                <a:ea typeface="ＭＳ Ｐゴシック" pitchFamily="34" charset="-128"/>
              </a:defRPr>
            </a:lvl1pPr>
            <a:lvl2pPr marL="745241" indent="-286631" defTabSz="961807" eaLnBrk="0" hangingPunct="0">
              <a:defRPr sz="2400">
                <a:solidFill>
                  <a:srgbClr val="FFFF00"/>
                </a:solidFill>
                <a:latin typeface="Arial" pitchFamily="34" charset="0"/>
                <a:ea typeface="ＭＳ Ｐゴシック" pitchFamily="34" charset="-128"/>
              </a:defRPr>
            </a:lvl2pPr>
            <a:lvl3pPr marL="1146525" indent="-229305" defTabSz="961807" eaLnBrk="0" hangingPunct="0">
              <a:defRPr sz="2400">
                <a:solidFill>
                  <a:srgbClr val="FFFF00"/>
                </a:solidFill>
                <a:latin typeface="Arial" pitchFamily="34" charset="0"/>
                <a:ea typeface="ＭＳ Ｐゴシック" pitchFamily="34" charset="-128"/>
              </a:defRPr>
            </a:lvl3pPr>
            <a:lvl4pPr marL="1605134" indent="-229305" defTabSz="961807" eaLnBrk="0" hangingPunct="0">
              <a:defRPr sz="2400">
                <a:solidFill>
                  <a:srgbClr val="FFFF00"/>
                </a:solidFill>
                <a:latin typeface="Arial" pitchFamily="34" charset="0"/>
                <a:ea typeface="ＭＳ Ｐゴシック" pitchFamily="34" charset="-128"/>
              </a:defRPr>
            </a:lvl4pPr>
            <a:lvl5pPr marL="2063744" indent="-229305" defTabSz="961807" eaLnBrk="0" hangingPunct="0">
              <a:defRPr sz="2400">
                <a:solidFill>
                  <a:srgbClr val="FFFF00"/>
                </a:solidFill>
                <a:latin typeface="Arial" pitchFamily="34" charset="0"/>
                <a:ea typeface="ＭＳ Ｐゴシック" pitchFamily="34" charset="-128"/>
              </a:defRPr>
            </a:lvl5pPr>
            <a:lvl6pPr marL="252235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8096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3957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9818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hangingPunct="1"/>
            <a:fld id="{6FAF750A-0C5F-4A7B-999E-C5B61FD79A1C}" type="slidenum">
              <a:rPr lang="en-US" altLang="en-US" sz="1100">
                <a:solidFill>
                  <a:srgbClr val="000000"/>
                </a:solidFill>
              </a:rPr>
              <a:pPr eaLnBrk="1" hangingPunct="1"/>
              <a:t>75</a:t>
            </a:fld>
            <a:endParaRPr lang="en-US" altLang="en-US" sz="1100">
              <a:solidFill>
                <a:srgbClr val="000000"/>
              </a:solidFill>
            </a:endParaRPr>
          </a:p>
        </p:txBody>
      </p:sp>
      <p:sp>
        <p:nvSpPr>
          <p:cNvPr id="57347" name="Slide Image Placeholder 6"/>
          <p:cNvSpPr>
            <a:spLocks noGrp="1" noRot="1" noChangeAspect="1" noTextEdit="1"/>
          </p:cNvSpPr>
          <p:nvPr>
            <p:ph type="sldImg"/>
          </p:nvPr>
        </p:nvSpPr>
        <p:spPr>
          <a:xfrm>
            <a:off x="655638" y="706438"/>
            <a:ext cx="5613400" cy="3157537"/>
          </a:xfrm>
          <a:ln/>
        </p:spPr>
      </p:sp>
      <p:sp>
        <p:nvSpPr>
          <p:cNvPr id="57348" name="Header Placeholder 4"/>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1807" eaLnBrk="0" hangingPunct="0">
              <a:defRPr sz="2400">
                <a:solidFill>
                  <a:srgbClr val="FFFF00"/>
                </a:solidFill>
                <a:latin typeface="Arial" pitchFamily="34" charset="0"/>
                <a:ea typeface="ＭＳ Ｐゴシック" pitchFamily="34" charset="-128"/>
              </a:defRPr>
            </a:lvl1pPr>
            <a:lvl2pPr marL="745241" indent="-286631" defTabSz="961807" eaLnBrk="0" hangingPunct="0">
              <a:defRPr sz="2400">
                <a:solidFill>
                  <a:srgbClr val="FFFF00"/>
                </a:solidFill>
                <a:latin typeface="Arial" pitchFamily="34" charset="0"/>
                <a:ea typeface="ＭＳ Ｐゴシック" pitchFamily="34" charset="-128"/>
              </a:defRPr>
            </a:lvl2pPr>
            <a:lvl3pPr marL="1146525" indent="-229305" defTabSz="961807" eaLnBrk="0" hangingPunct="0">
              <a:defRPr sz="2400">
                <a:solidFill>
                  <a:srgbClr val="FFFF00"/>
                </a:solidFill>
                <a:latin typeface="Arial" pitchFamily="34" charset="0"/>
                <a:ea typeface="ＭＳ Ｐゴシック" pitchFamily="34" charset="-128"/>
              </a:defRPr>
            </a:lvl3pPr>
            <a:lvl4pPr marL="1605134" indent="-229305" defTabSz="961807" eaLnBrk="0" hangingPunct="0">
              <a:defRPr sz="2400">
                <a:solidFill>
                  <a:srgbClr val="FFFF00"/>
                </a:solidFill>
                <a:latin typeface="Arial" pitchFamily="34" charset="0"/>
                <a:ea typeface="ＭＳ Ｐゴシック" pitchFamily="34" charset="-128"/>
              </a:defRPr>
            </a:lvl4pPr>
            <a:lvl5pPr marL="2063744" indent="-229305" defTabSz="961807" eaLnBrk="0" hangingPunct="0">
              <a:defRPr sz="2400">
                <a:solidFill>
                  <a:srgbClr val="FFFF00"/>
                </a:solidFill>
                <a:latin typeface="Arial" pitchFamily="34" charset="0"/>
                <a:ea typeface="ＭＳ Ｐゴシック" pitchFamily="34" charset="-128"/>
              </a:defRPr>
            </a:lvl5pPr>
            <a:lvl6pPr marL="252235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8096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3957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98183" indent="-229305" defTabSz="961807"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hangingPunct="1"/>
            <a:r>
              <a:rPr lang="en-GB" altLang="en-US" sz="1200">
                <a:solidFill>
                  <a:srgbClr val="000000"/>
                </a:solidFill>
              </a:rPr>
              <a:t>Benefits and limitations of current treatment options</a:t>
            </a:r>
          </a:p>
        </p:txBody>
      </p:sp>
    </p:spTree>
    <p:extLst>
      <p:ext uri="{BB962C8B-B14F-4D97-AF65-F5344CB8AC3E}">
        <p14:creationId xmlns:p14="http://schemas.microsoft.com/office/powerpoint/2010/main" val="1516384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purpose of this </a:t>
            </a:r>
            <a:r>
              <a:rPr lang="en-US" sz="1200" b="0" i="0" u="none" strike="noStrike" kern="1200" baseline="0" dirty="0" err="1">
                <a:solidFill>
                  <a:schemeClr val="tx1"/>
                </a:solidFill>
                <a:latin typeface="+mn-lt"/>
                <a:ea typeface="+mn-ea"/>
                <a:cs typeface="+mn-cs"/>
              </a:rPr>
              <a:t>EPWirewas</a:t>
            </a:r>
            <a:r>
              <a:rPr lang="en-US" sz="1200" b="0" i="0" u="none" strike="noStrike" kern="1200" baseline="0" dirty="0">
                <a:solidFill>
                  <a:schemeClr val="tx1"/>
                </a:solidFill>
                <a:latin typeface="+mn-lt"/>
                <a:ea typeface="+mn-ea"/>
                <a:cs typeface="+mn-cs"/>
              </a:rPr>
              <a:t> to assess the indications, techniques, and outcomes of left atrial appendage occlusion (LAAO) in Europe. Thirty three European centers, all members of the European Heart Rhythm Association electrophysiology (EP) research network, responded to this survey by completing the questionnaire. The major indication for LAAO (94%) was the prevention of stroke in patients at high thromboembolic risk (CHA2DS2-VASc ≥ 2) and contraindications to oral anticoagulants (OACs). Twenty-one (64%) of the responding centers perform LAAO in their own institution and 80% implanted 30 or less LAAO devices in 2014. Two-dimensional trans esophageal echocardiography was the preferred imaging technique to visualize LAA before, during, and after LAAO in 79, 58, and 62% of the participating centres, respectively. Following LAAO, 49% of the centres prescribe vitamin K antagonists or novel OACs. Twenty-five per cent of the centres combine LAAO with pulmonary vein isolation. The periprocedural complications included death (range, 0–3%), ischemic or hemorrhagic stroke (0–25%), tamponade (0–25%), and device embolization (0–20%). In conclusion, this EP Wire has demonstrated that LAAO is most commonly employed in patients at high </a:t>
            </a:r>
            <a:r>
              <a:rPr lang="en-US" sz="1200" b="0" i="0" u="none" strike="noStrike" kern="1200" baseline="0" dirty="0" err="1">
                <a:solidFill>
                  <a:schemeClr val="tx1"/>
                </a:solidFill>
                <a:latin typeface="+mn-lt"/>
                <a:ea typeface="+mn-ea"/>
                <a:cs typeface="+mn-cs"/>
              </a:rPr>
              <a:t>thrombo</a:t>
            </a:r>
            <a:r>
              <a:rPr lang="en-US" sz="1200" b="0" i="0" u="none" strike="noStrike" kern="1200" baseline="0" dirty="0">
                <a:solidFill>
                  <a:schemeClr val="tx1"/>
                </a:solidFill>
                <a:latin typeface="+mn-lt"/>
                <a:ea typeface="+mn-ea"/>
                <a:cs typeface="+mn-cs"/>
              </a:rPr>
              <a:t>-embolic risk in whom OAC is contraindicated. The technique is not yet very widespread and the complication rates remain significant.</a:t>
            </a:r>
            <a:endParaRPr lang="en-US" dirty="0"/>
          </a:p>
        </p:txBody>
      </p:sp>
      <p:sp>
        <p:nvSpPr>
          <p:cNvPr id="4" name="Slide Number Placeholder 3"/>
          <p:cNvSpPr>
            <a:spLocks noGrp="1"/>
          </p:cNvSpPr>
          <p:nvPr>
            <p:ph type="sldNum" sz="quarter" idx="10"/>
          </p:nvPr>
        </p:nvSpPr>
        <p:spPr/>
        <p:txBody>
          <a:bodyPr/>
          <a:lstStyle/>
          <a:p>
            <a:fld id="{D6841C52-8859-4CC6-807C-1EA27770D7EC}" type="slidenum">
              <a:rPr lang="en-US" smtClean="0"/>
              <a:t>81</a:t>
            </a:fld>
            <a:endParaRPr lang="en-US"/>
          </a:p>
        </p:txBody>
      </p:sp>
    </p:spTree>
    <p:extLst>
      <p:ext uri="{BB962C8B-B14F-4D97-AF65-F5344CB8AC3E}">
        <p14:creationId xmlns:p14="http://schemas.microsoft.com/office/powerpoint/2010/main" val="17966161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F6D7213-2389-47ED-A89A-4B29BCAEF7FB}" type="slidenum">
              <a:rPr lang="en-US" smtClean="0"/>
              <a:t>88</a:t>
            </a:fld>
            <a:endParaRPr lang="en-US"/>
          </a:p>
        </p:txBody>
      </p:sp>
    </p:spTree>
    <p:extLst>
      <p:ext uri="{BB962C8B-B14F-4D97-AF65-F5344CB8AC3E}">
        <p14:creationId xmlns:p14="http://schemas.microsoft.com/office/powerpoint/2010/main" val="2182468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1CCCB9-E0CC-4127-B7E6-99CFCE400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05795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January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CT,Wann</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LS, Alpert JS, Calkins H,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Cigarroa</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JE, Cleveland JC Jr et al. 2014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AHA/ACC/HRS guideline for the management of patients with atrial fibrillation: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report of the American College of Cardiology/American Heart Association Task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Force on practice guidelines and the Heart Rhythm Society. Circulation 2014;130: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e199–267.</a:t>
            </a:r>
          </a:p>
          <a:p>
            <a:endParaRPr lang="en-US" dirty="0"/>
          </a:p>
        </p:txBody>
      </p:sp>
      <p:sp>
        <p:nvSpPr>
          <p:cNvPr id="4" name="Slide Number Placeholder 3"/>
          <p:cNvSpPr>
            <a:spLocks noGrp="1"/>
          </p:cNvSpPr>
          <p:nvPr>
            <p:ph type="sldNum" sz="quarter" idx="10"/>
          </p:nvPr>
        </p:nvSpPr>
        <p:spPr/>
        <p:txBody>
          <a:bodyPr/>
          <a:lstStyle/>
          <a:p>
            <a:fld id="{421747A1-CFC2-4815-83EE-ECC1ACE52192}" type="slidenum">
              <a:rPr lang="en-US" smtClean="0"/>
              <a:t>97</a:t>
            </a:fld>
            <a:endParaRPr lang="en-US"/>
          </a:p>
        </p:txBody>
      </p:sp>
    </p:spTree>
    <p:extLst>
      <p:ext uri="{BB962C8B-B14F-4D97-AF65-F5344CB8AC3E}">
        <p14:creationId xmlns:p14="http://schemas.microsoft.com/office/powerpoint/2010/main" val="3233113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1CCCB9-E0CC-4127-B7E6-99CFCE4009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684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421262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3408942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280054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2017</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3551426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2017</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3105000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2017</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855553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2017</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43403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r>
              <a:rPr lang="en-US"/>
              <a:t>2017</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3446155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2017</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4059807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2585462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09705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1287994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66871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3770658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2422194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2017</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DBAD5D-2305-486D-83FA-B0B42C11568A}" type="slidenum">
              <a:rPr lang="en-US" smtClean="0"/>
              <a:t>‹#›</a:t>
            </a:fld>
            <a:endParaRPr lang="en-US"/>
          </a:p>
        </p:txBody>
      </p:sp>
    </p:spTree>
    <p:extLst>
      <p:ext uri="{BB962C8B-B14F-4D97-AF65-F5344CB8AC3E}">
        <p14:creationId xmlns:p14="http://schemas.microsoft.com/office/powerpoint/2010/main" val="1103133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 Content">
    <p:spTree>
      <p:nvGrpSpPr>
        <p:cNvPr id="1" name=""/>
        <p:cNvGrpSpPr/>
        <p:nvPr/>
      </p:nvGrpSpPr>
      <p:grpSpPr>
        <a:xfrm>
          <a:off x="0" y="0"/>
          <a:ext cx="0" cy="0"/>
          <a:chOff x="0" y="0"/>
          <a:chExt cx="0" cy="0"/>
        </a:xfrm>
      </p:grpSpPr>
      <p:sp>
        <p:nvSpPr>
          <p:cNvPr id="6" name="Title 5"/>
          <p:cNvSpPr>
            <a:spLocks noGrp="1"/>
          </p:cNvSpPr>
          <p:nvPr>
            <p:ph type="title" hasCustomPrompt="1"/>
          </p:nvPr>
        </p:nvSpPr>
        <p:spPr/>
        <p:txBody>
          <a:bodyPr/>
          <a:lstStyle/>
          <a:p>
            <a:r>
              <a:rPr lang="en-GB" noProof="0" dirty="0"/>
              <a:t>Click to edit Master title text</a:t>
            </a:r>
          </a:p>
        </p:txBody>
      </p:sp>
      <p:sp>
        <p:nvSpPr>
          <p:cNvPr id="7" name="Content Placeholder 6"/>
          <p:cNvSpPr>
            <a:spLocks noGrp="1"/>
          </p:cNvSpPr>
          <p:nvPr>
            <p:ph sz="quarter" idx="10"/>
          </p:nvPr>
        </p:nvSpPr>
        <p:spPr>
          <a:xfrm>
            <a:off x="814918" y="1376364"/>
            <a:ext cx="11042649" cy="4860925"/>
          </a:xfrm>
        </p:spPr>
        <p:txBody>
          <a:bodyPr/>
          <a:lstStyle/>
          <a:p>
            <a:pPr lvl="0"/>
            <a:r>
              <a:rPr lang="hu-HU"/>
              <a:t>Mintaszöveg szerkesztése</a:t>
            </a:r>
          </a:p>
          <a:p>
            <a:pPr lvl="1"/>
            <a:r>
              <a:rPr lang="hu-HU"/>
              <a:t>Második szint</a:t>
            </a:r>
          </a:p>
          <a:p>
            <a:pPr lvl="2"/>
            <a:r>
              <a:rPr lang="hu-HU"/>
              <a:t>Harmadik szint</a:t>
            </a:r>
          </a:p>
          <a:p>
            <a:pPr lvl="3"/>
            <a:r>
              <a:rPr lang="hu-HU"/>
              <a:t>Negyedik szint</a:t>
            </a:r>
          </a:p>
        </p:txBody>
      </p:sp>
    </p:spTree>
    <p:extLst>
      <p:ext uri="{BB962C8B-B14F-4D97-AF65-F5344CB8AC3E}">
        <p14:creationId xmlns:p14="http://schemas.microsoft.com/office/powerpoint/2010/main" val="3649553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28477442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1636496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2476241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7643384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23728239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3754015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1634343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459222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1130067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3409868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28003696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white"/>
                </a:solidFill>
                <a:effectLst/>
                <a:uLnTx/>
                <a:uFillTx/>
                <a:latin typeface="Corbel" panose="020B0503020204020204"/>
                <a:ea typeface="+mn-ea"/>
                <a:cs typeface="+mn-cs"/>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white"/>
                </a:solidFill>
                <a:effectLst/>
                <a:uLnTx/>
                <a:uFillTx/>
                <a:latin typeface="Corbel" panose="020B0503020204020204"/>
                <a:ea typeface="+mn-ea"/>
                <a:cs typeface="+mn-cs"/>
              </a:rPr>
              <a:t>”</a:t>
            </a:r>
          </a:p>
        </p:txBody>
      </p:sp>
    </p:spTree>
    <p:extLst>
      <p:ext uri="{BB962C8B-B14F-4D97-AF65-F5344CB8AC3E}">
        <p14:creationId xmlns:p14="http://schemas.microsoft.com/office/powerpoint/2010/main" val="3740772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2025660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32937187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14660115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37525524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3918696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2017</a:t>
            </a: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9DBAD5D-2305-486D-83FA-B0B42C11568A}" type="slidenum">
              <a:rPr lang="en-US" smtClean="0"/>
              <a:t>‹#›</a:t>
            </a:fld>
            <a:endParaRPr lang="en-US"/>
          </a:p>
        </p:txBody>
      </p:sp>
    </p:spTree>
    <p:extLst>
      <p:ext uri="{BB962C8B-B14F-4D97-AF65-F5344CB8AC3E}">
        <p14:creationId xmlns:p14="http://schemas.microsoft.com/office/powerpoint/2010/main" val="27775160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160050082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8" Type="http://schemas.openxmlformats.org/officeDocument/2006/relationships/image" Target="../media/image48.jpg"/><Relationship Id="rId3" Type="http://schemas.openxmlformats.org/officeDocument/2006/relationships/image" Target="../media/image43.jpeg"/><Relationship Id="rId7" Type="http://schemas.openxmlformats.org/officeDocument/2006/relationships/image" Target="../media/image47.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jpeg"/><Relationship Id="rId9" Type="http://schemas.openxmlformats.org/officeDocument/2006/relationships/image" Target="../media/image4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7.xml"/><Relationship Id="rId1" Type="http://schemas.openxmlformats.org/officeDocument/2006/relationships/tags" Target="../tags/tag1.xml"/></Relationships>
</file>

<file path=ppt/slides/_rels/slide7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4.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5.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6.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57.png"/></Relationships>
</file>

<file path=ppt/slides/_rels/slide8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876800"/>
            <a:ext cx="7772400" cy="781050"/>
          </a:xfrm>
        </p:spPr>
        <p:txBody>
          <a:bodyPr/>
          <a:lstStyle/>
          <a:p>
            <a:pPr algn="ctr"/>
            <a:r>
              <a:rPr lang="en-US" sz="2800">
                <a:solidFill>
                  <a:srgbClr val="FF0000"/>
                </a:solidFill>
              </a:rPr>
              <a:t>Triple therapy</a:t>
            </a:r>
            <a:endParaRPr lang="en-US" sz="2800" dirty="0">
              <a:solidFill>
                <a:srgbClr val="FF0000"/>
              </a:solidFill>
            </a:endParaRPr>
          </a:p>
        </p:txBody>
      </p:sp>
      <p:sp>
        <p:nvSpPr>
          <p:cNvPr id="3" name="Subtitle 2"/>
          <p:cNvSpPr>
            <a:spLocks noGrp="1"/>
          </p:cNvSpPr>
          <p:nvPr>
            <p:ph type="subTitle" idx="1"/>
          </p:nvPr>
        </p:nvSpPr>
        <p:spPr>
          <a:xfrm>
            <a:off x="1524000" y="5715000"/>
            <a:ext cx="9144000" cy="990600"/>
          </a:xfrm>
        </p:spPr>
        <p:txBody>
          <a:bodyPr/>
          <a:lstStyle/>
          <a:p>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0" y="-37898"/>
            <a:ext cx="7239000" cy="5019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0590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8826" y="209140"/>
            <a:ext cx="10515600" cy="473972"/>
          </a:xfrm>
        </p:spPr>
        <p:txBody>
          <a:bodyPr>
            <a:normAutofit fontScale="90000"/>
          </a:bodyPr>
          <a:lstStyle/>
          <a:p>
            <a:r>
              <a:rPr lang="en-US" dirty="0"/>
              <a:t>Case 1</a:t>
            </a:r>
          </a:p>
        </p:txBody>
      </p:sp>
      <p:sp>
        <p:nvSpPr>
          <p:cNvPr id="3" name="Content Placeholder 2"/>
          <p:cNvSpPr>
            <a:spLocks noGrp="1"/>
          </p:cNvSpPr>
          <p:nvPr>
            <p:ph idx="1"/>
          </p:nvPr>
        </p:nvSpPr>
        <p:spPr>
          <a:xfrm>
            <a:off x="75304" y="742278"/>
            <a:ext cx="12161520" cy="6115722"/>
          </a:xfrm>
        </p:spPr>
        <p:txBody>
          <a:bodyPr/>
          <a:lstStyle/>
          <a:p>
            <a:r>
              <a:rPr lang="en-US" dirty="0"/>
              <a:t>A 55 year-old man underwent Primary PCI on LAD with DES due to extensive anterior MI last week. Next day he developed AF and remained in AF rhythm throughout the hospital course. Past medical history was remarkable for hypertension and cigarette smoking  for 5 and 30 years respectively. LVEF at discharge was 30%. He is been discharged with ASA, Clopidogrel, captopril and carvedilol, atorvastatin. What is your recommendation regarding anticoagulation in this patient?</a:t>
            </a:r>
          </a:p>
          <a:p>
            <a:r>
              <a:rPr lang="en-US" dirty="0"/>
              <a:t>1) Considering high risk of bleeding, there is no need for adding antithrombotics.</a:t>
            </a:r>
          </a:p>
          <a:p>
            <a:r>
              <a:rPr lang="en-US" dirty="0"/>
              <a:t>2) ASA and Clopidogrel long life is recommended</a:t>
            </a:r>
          </a:p>
          <a:p>
            <a:r>
              <a:rPr lang="en-US" dirty="0"/>
              <a:t>3)  ASA, Clopidogrel and (N)OAC for 1 month is recommended.</a:t>
            </a:r>
          </a:p>
          <a:p>
            <a:r>
              <a:rPr lang="en-US" dirty="0"/>
              <a:t>4) ASA, Clopidogrel and (N)OAC for 6 months is recommended. </a:t>
            </a:r>
          </a:p>
          <a:p>
            <a:endParaRPr lang="en-US" dirty="0"/>
          </a:p>
        </p:txBody>
      </p:sp>
    </p:spTree>
    <p:extLst>
      <p:ext uri="{BB962C8B-B14F-4D97-AF65-F5344CB8AC3E}">
        <p14:creationId xmlns:p14="http://schemas.microsoft.com/office/powerpoint/2010/main" val="1494807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CAD + Non- valvular AF</a:t>
            </a:r>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2883" y="1583578"/>
            <a:ext cx="9743793" cy="4351338"/>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6950" y="2333582"/>
            <a:ext cx="3645049" cy="4524417"/>
          </a:xfrm>
          <a:prstGeom prst="rect">
            <a:avLst/>
          </a:prstGeom>
        </p:spPr>
      </p:pic>
    </p:spTree>
    <p:extLst>
      <p:ext uri="{BB962C8B-B14F-4D97-AF65-F5344CB8AC3E}">
        <p14:creationId xmlns:p14="http://schemas.microsoft.com/office/powerpoint/2010/main" val="612287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1"/>
            <a:ext cx="12192000" cy="6000161"/>
          </a:xfrm>
          <a:prstGeom prst="rect">
            <a:avLst/>
          </a:prstGeom>
        </p:spPr>
      </p:pic>
    </p:spTree>
    <p:extLst>
      <p:ext uri="{BB962C8B-B14F-4D97-AF65-F5344CB8AC3E}">
        <p14:creationId xmlns:p14="http://schemas.microsoft.com/office/powerpoint/2010/main" val="1983280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2421" y="0"/>
            <a:ext cx="12149579" cy="6306532"/>
          </a:xfrm>
          <a:prstGeom prst="rect">
            <a:avLst/>
          </a:prstGeom>
        </p:spPr>
      </p:pic>
    </p:spTree>
    <p:extLst>
      <p:ext uri="{BB962C8B-B14F-4D97-AF65-F5344CB8AC3E}">
        <p14:creationId xmlns:p14="http://schemas.microsoft.com/office/powerpoint/2010/main" val="573482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98265" y="-30"/>
            <a:ext cx="10153806" cy="5891784"/>
          </a:xfrm>
          <a:prstGeom prst="rect">
            <a:avLst/>
          </a:prstGeom>
        </p:spPr>
      </p:pic>
    </p:spTree>
    <p:extLst>
      <p:ext uri="{BB962C8B-B14F-4D97-AF65-F5344CB8AC3E}">
        <p14:creationId xmlns:p14="http://schemas.microsoft.com/office/powerpoint/2010/main" val="1562083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8826" y="209140"/>
            <a:ext cx="10515600" cy="473972"/>
          </a:xfrm>
        </p:spPr>
        <p:txBody>
          <a:bodyPr>
            <a:normAutofit fontScale="90000"/>
          </a:bodyPr>
          <a:lstStyle/>
          <a:p>
            <a:r>
              <a:rPr lang="en-US" dirty="0"/>
              <a:t>Case 1</a:t>
            </a:r>
          </a:p>
        </p:txBody>
      </p:sp>
      <p:sp>
        <p:nvSpPr>
          <p:cNvPr id="3" name="Content Placeholder 2"/>
          <p:cNvSpPr>
            <a:spLocks noGrp="1"/>
          </p:cNvSpPr>
          <p:nvPr>
            <p:ph idx="1"/>
          </p:nvPr>
        </p:nvSpPr>
        <p:spPr>
          <a:xfrm>
            <a:off x="75304" y="742278"/>
            <a:ext cx="12161520" cy="6115722"/>
          </a:xfrm>
        </p:spPr>
        <p:txBody>
          <a:bodyPr/>
          <a:lstStyle/>
          <a:p>
            <a:r>
              <a:rPr lang="en-US" dirty="0"/>
              <a:t>A 55 year-old man underwent Primary PCI on LAD with DES due to extensive anterior MI last week. Next day he developed AF and remained in AF rhythm throughout the hospital course. Past medical history was remarkable for hypertension and cigarette smoking  for 5 and 30 years respectively. LVEF at discharge was 30%. He is been discharged with ASA, Clopidogrel, captopril and carvedilol, atorvastatin. What is your recommendation regarding anticoagulation in this patient?</a:t>
            </a:r>
          </a:p>
          <a:p>
            <a:r>
              <a:rPr lang="en-US" dirty="0"/>
              <a:t>1) Considering high risk of bleeding, there is no need for adding antithrombotics.</a:t>
            </a:r>
          </a:p>
          <a:p>
            <a:r>
              <a:rPr lang="en-US" dirty="0"/>
              <a:t>2) ASA and Clopidogrel long life is recommended</a:t>
            </a:r>
          </a:p>
          <a:p>
            <a:r>
              <a:rPr lang="en-US" dirty="0"/>
              <a:t>3)  ASA, Clopidogrel and (N)OAC for 1 month is recommended.</a:t>
            </a:r>
          </a:p>
          <a:p>
            <a:r>
              <a:rPr lang="en-US" dirty="0">
                <a:solidFill>
                  <a:srgbClr val="FF0000"/>
                </a:solidFill>
              </a:rPr>
              <a:t>4) ASA, Clopidogrel and (N)OAC for 6 months is recommended. </a:t>
            </a:r>
          </a:p>
          <a:p>
            <a:endParaRPr lang="en-US" dirty="0"/>
          </a:p>
        </p:txBody>
      </p:sp>
      <p:sp>
        <p:nvSpPr>
          <p:cNvPr id="5" name="TextBox 4"/>
          <p:cNvSpPr txBox="1"/>
          <p:nvPr/>
        </p:nvSpPr>
        <p:spPr>
          <a:xfrm>
            <a:off x="6524513" y="5733826"/>
            <a:ext cx="4797911" cy="1384995"/>
          </a:xfrm>
          <a:prstGeom prst="rect">
            <a:avLst/>
          </a:prstGeom>
          <a:noFill/>
        </p:spPr>
        <p:txBody>
          <a:bodyPr wrap="square" rtlCol="0">
            <a:spAutoFit/>
          </a:bodyPr>
          <a:lstStyle/>
          <a:p>
            <a:r>
              <a:rPr lang="en-US" sz="2800" dirty="0">
                <a:solidFill>
                  <a:srgbClr val="FF0000"/>
                </a:solidFill>
              </a:rPr>
              <a:t>CHADS-</a:t>
            </a:r>
            <a:r>
              <a:rPr lang="en-US" sz="2800" dirty="0" err="1">
                <a:solidFill>
                  <a:srgbClr val="FF0000"/>
                </a:solidFill>
              </a:rPr>
              <a:t>VASc</a:t>
            </a:r>
            <a:r>
              <a:rPr lang="en-US" sz="2800" dirty="0">
                <a:solidFill>
                  <a:srgbClr val="FF0000"/>
                </a:solidFill>
              </a:rPr>
              <a:t>=3</a:t>
            </a:r>
          </a:p>
          <a:p>
            <a:r>
              <a:rPr lang="en-US" sz="2800" dirty="0">
                <a:solidFill>
                  <a:srgbClr val="FF0000"/>
                </a:solidFill>
              </a:rPr>
              <a:t>HAS-BLED score=2</a:t>
            </a:r>
          </a:p>
          <a:p>
            <a:endParaRPr lang="en-US" sz="2800" dirty="0">
              <a:solidFill>
                <a:srgbClr val="FF0000"/>
              </a:solidFill>
            </a:endParaRPr>
          </a:p>
        </p:txBody>
      </p:sp>
    </p:spTree>
    <p:extLst>
      <p:ext uri="{BB962C8B-B14F-4D97-AF65-F5344CB8AC3E}">
        <p14:creationId xmlns:p14="http://schemas.microsoft.com/office/powerpoint/2010/main" val="1068025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069081"/>
            <a:ext cx="7772400" cy="781050"/>
          </a:xfrm>
        </p:spPr>
        <p:txBody>
          <a:bodyPr/>
          <a:lstStyle/>
          <a:p>
            <a:r>
              <a:rPr lang="en-US" sz="2800" dirty="0">
                <a:solidFill>
                  <a:srgbClr val="FF0000"/>
                </a:solidFill>
              </a:rPr>
              <a:t>What should we do if patients bleed on NOAC</a:t>
            </a:r>
          </a:p>
        </p:txBody>
      </p:sp>
      <p:sp>
        <p:nvSpPr>
          <p:cNvPr id="3" name="Subtitle 2"/>
          <p:cNvSpPr>
            <a:spLocks noGrp="1"/>
          </p:cNvSpPr>
          <p:nvPr>
            <p:ph type="subTitle" idx="1"/>
          </p:nvPr>
        </p:nvSpPr>
        <p:spPr>
          <a:xfrm>
            <a:off x="1524000" y="5181600"/>
            <a:ext cx="9144000" cy="762000"/>
          </a:xfrm>
        </p:spPr>
        <p:txBody>
          <a:bodyPr>
            <a:normAutofit lnSpcReduction="10000"/>
          </a:bodyPr>
          <a:lstStyle/>
          <a:p>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474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dirty="0"/>
              <a:t>Case presentation </a:t>
            </a:r>
          </a:p>
        </p:txBody>
      </p:sp>
      <p:sp>
        <p:nvSpPr>
          <p:cNvPr id="3" name="Content Placeholder 2"/>
          <p:cNvSpPr>
            <a:spLocks noGrp="1"/>
          </p:cNvSpPr>
          <p:nvPr>
            <p:ph idx="1"/>
          </p:nvPr>
        </p:nvSpPr>
        <p:spPr>
          <a:xfrm>
            <a:off x="1524000" y="914401"/>
            <a:ext cx="9144000" cy="5211763"/>
          </a:xfrm>
        </p:spPr>
        <p:txBody>
          <a:bodyPr/>
          <a:lstStyle/>
          <a:p>
            <a:r>
              <a:rPr lang="en-US" sz="2000" b="1" i="1" dirty="0"/>
              <a:t>A 76 – year old woman was brought to ER due to loss of consciousness. Brain CT scan showed massive ICH. Past medical history was remarkable for hypertension, CKD (Creatinine =1.8 mg/dl) and permanent AF. Pradaxa (Dabigatran) 150 mg bid was administered since 1 month ago for anticoagulation (CHADS- VASC=4, HAS BLED=3). Neurosurgery consultant suggested for urgent decompression. What is your pre-operative suggestion for this patient?</a:t>
            </a:r>
          </a:p>
          <a:p>
            <a:r>
              <a:rPr lang="en-US" sz="2000" dirty="0"/>
              <a:t>1) Surgery should be postponed for at least 24-48 hour</a:t>
            </a:r>
          </a:p>
          <a:p>
            <a:r>
              <a:rPr lang="en-US" sz="2000" dirty="0"/>
              <a:t>2) She can be operated after administering Vitamin K and FFP</a:t>
            </a:r>
          </a:p>
          <a:p>
            <a:r>
              <a:rPr lang="en-US" sz="2000" dirty="0"/>
              <a:t>3) She can be operated after administering cryoprecipitate</a:t>
            </a:r>
          </a:p>
          <a:p>
            <a:r>
              <a:rPr lang="en-US" sz="2000" dirty="0"/>
              <a:t>4) She can be operated soon after Activated prothrombin complex concentrate infusion</a:t>
            </a:r>
          </a:p>
        </p:txBody>
      </p:sp>
    </p:spTree>
    <p:extLst>
      <p:ext uri="{BB962C8B-B14F-4D97-AF65-F5344CB8AC3E}">
        <p14:creationId xmlns:p14="http://schemas.microsoft.com/office/powerpoint/2010/main" val="3581678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952501" y="2857500"/>
            <a:ext cx="6934200" cy="1066800"/>
          </a:xfrm>
        </p:spPr>
        <p:txBody>
          <a:bodyPr>
            <a:normAutofit/>
          </a:bodyPr>
          <a:lstStyle/>
          <a:p>
            <a:r>
              <a:rPr lang="en-US" sz="3200" dirty="0"/>
              <a:t>Reversal of anticoagulant therapy</a:t>
            </a:r>
          </a:p>
        </p:txBody>
      </p:sp>
      <p:pic>
        <p:nvPicPr>
          <p:cNvPr id="3074" name="Picture 2"/>
          <p:cNvPicPr>
            <a:picLocks noGrp="1" noChangeAspect="1" noChangeArrowheads="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4572000" y="152400"/>
            <a:ext cx="3505200" cy="6494130"/>
          </a:xfrm>
          <a:prstGeom prst="rect">
            <a:avLst/>
          </a:prstGeom>
          <a:ln w="88900" cap="sq" cmpd="thickThin">
            <a:solidFill>
              <a:srgbClr val="000000"/>
            </a:solidFill>
            <a:prstDash val="solid"/>
            <a:miter lim="800000"/>
          </a:ln>
          <a:effectLst>
            <a:innerShdw blurRad="76200">
              <a:srgbClr val="000000"/>
            </a:innerShdw>
          </a:effectLst>
        </p:spPr>
      </p:pic>
      <p:sp>
        <p:nvSpPr>
          <p:cNvPr id="5" name="Right Arrow 4"/>
          <p:cNvSpPr/>
          <p:nvPr/>
        </p:nvSpPr>
        <p:spPr>
          <a:xfrm>
            <a:off x="3581400" y="5943600"/>
            <a:ext cx="838200" cy="152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flipH="1">
            <a:off x="7467600" y="4876800"/>
            <a:ext cx="762000" cy="152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8523497" y="3592304"/>
            <a:ext cx="3510566" cy="440761"/>
          </a:xfrm>
          <a:prstGeom prst="rect">
            <a:avLst/>
          </a:prstGeom>
          <a:noFill/>
          <a:ln w="9525">
            <a:noFill/>
            <a:miter lim="800000"/>
            <a:headEnd/>
            <a:tailEnd/>
          </a:ln>
        </p:spPr>
      </p:pic>
    </p:spTree>
    <p:extLst>
      <p:ext uri="{BB962C8B-B14F-4D97-AF65-F5344CB8AC3E}">
        <p14:creationId xmlns:p14="http://schemas.microsoft.com/office/powerpoint/2010/main" val="360412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1600201" y="1445168"/>
            <a:ext cx="9093631" cy="4022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9642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aPCC available in IRAN</a:t>
            </a:r>
          </a:p>
        </p:txBody>
      </p:sp>
      <p:graphicFrame>
        <p:nvGraphicFramePr>
          <p:cNvPr id="6" name="Content Placeholder 5"/>
          <p:cNvGraphicFramePr>
            <a:graphicFrameLocks noGrp="1"/>
          </p:cNvGraphicFramePr>
          <p:nvPr>
            <p:ph idx="1"/>
          </p:nvPr>
        </p:nvGraphicFramePr>
        <p:xfrm>
          <a:off x="1524001" y="1447802"/>
          <a:ext cx="9143998" cy="3733800"/>
        </p:xfrm>
        <a:graphic>
          <a:graphicData uri="http://schemas.openxmlformats.org/drawingml/2006/table">
            <a:tbl>
              <a:tblPr/>
              <a:tblGrid>
                <a:gridCol w="735126">
                  <a:extLst>
                    <a:ext uri="{9D8B030D-6E8A-4147-A177-3AD203B41FA5}">
                      <a16:colId xmlns:a16="http://schemas.microsoft.com/office/drawing/2014/main" val="20000"/>
                    </a:ext>
                  </a:extLst>
                </a:gridCol>
                <a:gridCol w="1706047">
                  <a:extLst>
                    <a:ext uri="{9D8B030D-6E8A-4147-A177-3AD203B41FA5}">
                      <a16:colId xmlns:a16="http://schemas.microsoft.com/office/drawing/2014/main" val="20001"/>
                    </a:ext>
                  </a:extLst>
                </a:gridCol>
                <a:gridCol w="1567344">
                  <a:extLst>
                    <a:ext uri="{9D8B030D-6E8A-4147-A177-3AD203B41FA5}">
                      <a16:colId xmlns:a16="http://schemas.microsoft.com/office/drawing/2014/main" val="20002"/>
                    </a:ext>
                  </a:extLst>
                </a:gridCol>
                <a:gridCol w="1362758">
                  <a:extLst>
                    <a:ext uri="{9D8B030D-6E8A-4147-A177-3AD203B41FA5}">
                      <a16:colId xmlns:a16="http://schemas.microsoft.com/office/drawing/2014/main" val="20003"/>
                    </a:ext>
                  </a:extLst>
                </a:gridCol>
                <a:gridCol w="1595084">
                  <a:extLst>
                    <a:ext uri="{9D8B030D-6E8A-4147-A177-3AD203B41FA5}">
                      <a16:colId xmlns:a16="http://schemas.microsoft.com/office/drawing/2014/main" val="20004"/>
                    </a:ext>
                  </a:extLst>
                </a:gridCol>
                <a:gridCol w="1026403">
                  <a:extLst>
                    <a:ext uri="{9D8B030D-6E8A-4147-A177-3AD203B41FA5}">
                      <a16:colId xmlns:a16="http://schemas.microsoft.com/office/drawing/2014/main" val="20005"/>
                    </a:ext>
                  </a:extLst>
                </a:gridCol>
                <a:gridCol w="1151236">
                  <a:extLst>
                    <a:ext uri="{9D8B030D-6E8A-4147-A177-3AD203B41FA5}">
                      <a16:colId xmlns:a16="http://schemas.microsoft.com/office/drawing/2014/main" val="20006"/>
                    </a:ext>
                  </a:extLst>
                </a:gridCol>
              </a:tblGrid>
              <a:tr h="746760">
                <a:tc>
                  <a:txBody>
                    <a:bodyPr/>
                    <a:lstStyle/>
                    <a:p>
                      <a:pPr algn="ctr" rtl="1" fontAlgn="ctr"/>
                      <a:r>
                        <a:rPr lang="fa-IR" sz="800" b="0" i="0" u="none" strike="noStrike" dirty="0">
                          <a:solidFill>
                            <a:srgbClr val="000000"/>
                          </a:solidFill>
                          <a:effectLst/>
                          <a:latin typeface="Arial"/>
                        </a:rPr>
                        <a:t>اوین دارو</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ACTIVATED PROTHROMBIN COMPLEX(CONCENTRATED)</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Injection,Powder,Lyophilized  500 IU</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BERIPLEX P/N</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CSL BEHRING</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GERMANY</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1219239916663072</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extLst>
                  <a:ext uri="{0D108BD9-81ED-4DB2-BD59-A6C34878D82A}">
                    <a16:rowId xmlns:a16="http://schemas.microsoft.com/office/drawing/2014/main" val="10000"/>
                  </a:ext>
                </a:extLst>
              </a:tr>
              <a:tr h="746760">
                <a:tc>
                  <a:txBody>
                    <a:bodyPr/>
                    <a:lstStyle/>
                    <a:p>
                      <a:pPr algn="ctr" rtl="1" fontAlgn="ctr"/>
                      <a:r>
                        <a:rPr lang="fa-IR" sz="800" b="0" i="0" u="none" strike="noStrike">
                          <a:solidFill>
                            <a:srgbClr val="000000"/>
                          </a:solidFill>
                          <a:effectLst/>
                          <a:latin typeface="Arial"/>
                        </a:rPr>
                        <a:t>پورا طب</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ACTIVATED PROTHROMBIN COMPLEX(CONCENTRATED)</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Injection,Powder,Lyophilized  500 IU</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OCTAPLEX</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OCTAPHARMA</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AUSTRIA</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1228216428</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extLst>
                  <a:ext uri="{0D108BD9-81ED-4DB2-BD59-A6C34878D82A}">
                    <a16:rowId xmlns:a16="http://schemas.microsoft.com/office/drawing/2014/main" val="10001"/>
                  </a:ext>
                </a:extLst>
              </a:tr>
              <a:tr h="746760">
                <a:tc>
                  <a:txBody>
                    <a:bodyPr/>
                    <a:lstStyle/>
                    <a:p>
                      <a:pPr algn="ctr" rtl="1" fontAlgn="ctr"/>
                      <a:r>
                        <a:rPr lang="fa-IR" sz="800" b="0" i="0" u="none" strike="noStrike">
                          <a:solidFill>
                            <a:srgbClr val="000000"/>
                          </a:solidFill>
                          <a:effectLst/>
                          <a:latin typeface="Arial"/>
                        </a:rPr>
                        <a:t>کار و اندیشه</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ACTIVATED PROTHROMBIN COMPLEX(CONCENTRATED)</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Injection,Powder,Lyophilized 1000 IU</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FEIBA</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BAXTER</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AUSTRIA</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1228025013</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extLst>
                  <a:ext uri="{0D108BD9-81ED-4DB2-BD59-A6C34878D82A}">
                    <a16:rowId xmlns:a16="http://schemas.microsoft.com/office/drawing/2014/main" val="10002"/>
                  </a:ext>
                </a:extLst>
              </a:tr>
              <a:tr h="746760">
                <a:tc>
                  <a:txBody>
                    <a:bodyPr/>
                    <a:lstStyle/>
                    <a:p>
                      <a:pPr algn="ctr" rtl="1" fontAlgn="ctr"/>
                      <a:r>
                        <a:rPr lang="fa-IR" sz="800" b="0" i="0" u="none" strike="noStrike">
                          <a:solidFill>
                            <a:srgbClr val="000000"/>
                          </a:solidFill>
                          <a:effectLst/>
                          <a:latin typeface="Arial"/>
                        </a:rPr>
                        <a:t>كار و انديشه</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ACTIVATED PROTHROMBIN COMPLEX(CONCENTRATED)</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Injection,Powder,Lyophilized  500 IU</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FEIBA</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BAXTER</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AUSTRIA</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1228025020</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extLst>
                  <a:ext uri="{0D108BD9-81ED-4DB2-BD59-A6C34878D82A}">
                    <a16:rowId xmlns:a16="http://schemas.microsoft.com/office/drawing/2014/main" val="10003"/>
                  </a:ext>
                </a:extLst>
              </a:tr>
              <a:tr h="746760">
                <a:tc>
                  <a:txBody>
                    <a:bodyPr/>
                    <a:lstStyle/>
                    <a:p>
                      <a:pPr algn="ctr" rtl="1" fontAlgn="ctr"/>
                      <a:r>
                        <a:rPr lang="fa-IR" sz="800" b="0" i="0" u="none" strike="noStrike">
                          <a:solidFill>
                            <a:srgbClr val="000000"/>
                          </a:solidFill>
                          <a:effectLst/>
                          <a:latin typeface="Arial"/>
                        </a:rPr>
                        <a:t>بهستان دارو</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ACTIVATED PROTHROMBIN COMPLEX(CONCENTRATED)</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Injection,Powder,Lyophilized  500 IU</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UMAN COMPLEX D.I.</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KEDRION</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a:solidFill>
                            <a:srgbClr val="000000"/>
                          </a:solidFill>
                          <a:effectLst/>
                          <a:latin typeface="Arial"/>
                        </a:rPr>
                        <a:t>ITALY</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tc>
                  <a:txBody>
                    <a:bodyPr/>
                    <a:lstStyle/>
                    <a:p>
                      <a:pPr algn="ctr" fontAlgn="ctr"/>
                      <a:r>
                        <a:rPr lang="en-US" sz="800" b="0" i="0" u="none" strike="noStrike" dirty="0">
                          <a:solidFill>
                            <a:srgbClr val="000000"/>
                          </a:solidFill>
                          <a:effectLst/>
                          <a:latin typeface="Arial"/>
                        </a:rPr>
                        <a:t>1228119187</a:t>
                      </a:r>
                    </a:p>
                  </a:txBody>
                  <a:tcPr marL="9366" marR="9366" marT="9366" marB="0" anchor="ctr">
                    <a:lnL w="6350" cap="flat" cmpd="sng" algn="ctr">
                      <a:solidFill>
                        <a:srgbClr val="92CDDC"/>
                      </a:solidFill>
                      <a:prstDash val="solid"/>
                      <a:round/>
                      <a:headEnd type="none" w="med" len="med"/>
                      <a:tailEnd type="none" w="med" len="med"/>
                    </a:lnL>
                    <a:lnR w="6350" cap="flat" cmpd="sng" algn="ctr">
                      <a:solidFill>
                        <a:srgbClr val="92CDDC"/>
                      </a:solidFill>
                      <a:prstDash val="solid"/>
                      <a:round/>
                      <a:headEnd type="none" w="med" len="med"/>
                      <a:tailEnd type="none" w="med" len="med"/>
                    </a:lnR>
                    <a:lnT w="6350" cap="flat" cmpd="sng" algn="ctr">
                      <a:solidFill>
                        <a:srgbClr val="92CDDC"/>
                      </a:solidFill>
                      <a:prstDash val="solid"/>
                      <a:round/>
                      <a:headEnd type="none" w="med" len="med"/>
                      <a:tailEnd type="none" w="med" len="med"/>
                    </a:lnT>
                    <a:lnB w="6350" cap="flat" cmpd="sng" algn="ctr">
                      <a:solidFill>
                        <a:srgbClr val="92CDDC"/>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Rectangle 2"/>
          <p:cNvSpPr/>
          <p:nvPr/>
        </p:nvSpPr>
        <p:spPr>
          <a:xfrm>
            <a:off x="3962400" y="4495800"/>
            <a:ext cx="42672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2.imimg.com/data2/LH/MB/MY-1085722/feiba-stim-4-anti-inhibitor-coagulant-complex-steam-treated-250x25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58104" y="5173504"/>
            <a:ext cx="1658369" cy="1658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65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5169" y="0"/>
            <a:ext cx="10626132" cy="6471137"/>
          </a:xfrm>
        </p:spPr>
        <p:txBody>
          <a:bodyPr>
            <a:normAutofit/>
          </a:bodyPr>
          <a:lstStyle/>
          <a:p>
            <a:r>
              <a:rPr lang="en-US" dirty="0">
                <a:solidFill>
                  <a:srgbClr val="FF0000"/>
                </a:solidFill>
              </a:rPr>
              <a:t>Indications</a:t>
            </a:r>
          </a:p>
          <a:p>
            <a:r>
              <a:rPr lang="en-US" dirty="0">
                <a:solidFill>
                  <a:schemeClr val="tx1"/>
                </a:solidFill>
              </a:rPr>
              <a:t>Reversal of warfarin therapy or vitamin K deficiency in patients exhibiting major bleeding manifestations. </a:t>
            </a:r>
          </a:p>
          <a:p>
            <a:r>
              <a:rPr lang="en-US" dirty="0">
                <a:solidFill>
                  <a:schemeClr val="tx1"/>
                </a:solidFill>
              </a:rPr>
              <a:t>Reversal of warfarin therapy or vitamin K deficiency in patients requiring urgent(&lt; 6 hours) surgical procedures</a:t>
            </a:r>
            <a:r>
              <a:rPr lang="en-US" b="1" dirty="0">
                <a:solidFill>
                  <a:schemeClr val="tx1"/>
                </a:solidFill>
              </a:rPr>
              <a:t>.</a:t>
            </a:r>
          </a:p>
          <a:p>
            <a:endParaRPr lang="en-US" b="1" dirty="0">
              <a:solidFill>
                <a:schemeClr val="tx1"/>
              </a:solidFill>
            </a:endParaRPr>
          </a:p>
          <a:p>
            <a:r>
              <a:rPr lang="en-US" dirty="0">
                <a:solidFill>
                  <a:srgbClr val="FF0000"/>
                </a:solidFill>
              </a:rPr>
              <a:t>Contraindications</a:t>
            </a:r>
          </a:p>
          <a:p>
            <a:r>
              <a:rPr lang="en-US" dirty="0">
                <a:solidFill>
                  <a:schemeClr val="tx1"/>
                </a:solidFill>
              </a:rPr>
              <a:t>Elective reversal of oral anticoagulant therapy pre – invasive procedure. </a:t>
            </a:r>
          </a:p>
          <a:p>
            <a:r>
              <a:rPr lang="en-US" dirty="0">
                <a:solidFill>
                  <a:schemeClr val="tx1"/>
                </a:solidFill>
              </a:rPr>
              <a:t>Treatment of elevated INRs without bleeding or need for surgical intervention. </a:t>
            </a:r>
          </a:p>
          <a:p>
            <a:r>
              <a:rPr lang="en-US" dirty="0">
                <a:solidFill>
                  <a:schemeClr val="tx1"/>
                </a:solidFill>
              </a:rPr>
              <a:t>Massive transfusion </a:t>
            </a:r>
          </a:p>
          <a:p>
            <a:r>
              <a:rPr lang="en-US" dirty="0">
                <a:solidFill>
                  <a:schemeClr val="tx1"/>
                </a:solidFill>
              </a:rPr>
              <a:t>Coagulopathy associated with Liver dysfunction </a:t>
            </a:r>
          </a:p>
          <a:p>
            <a:r>
              <a:rPr lang="en-US" dirty="0">
                <a:solidFill>
                  <a:schemeClr val="tx1"/>
                </a:solidFill>
              </a:rPr>
              <a:t>Patients with recent history of thrombosis, myocardial infarction or Disseminated Intravascular Coagulation (DIC) </a:t>
            </a:r>
          </a:p>
          <a:p>
            <a:endParaRPr lang="en-US" dirty="0"/>
          </a:p>
        </p:txBody>
      </p:sp>
    </p:spTree>
    <p:extLst>
      <p:ext uri="{BB962C8B-B14F-4D97-AF65-F5344CB8AC3E}">
        <p14:creationId xmlns:p14="http://schemas.microsoft.com/office/powerpoint/2010/main" val="3109457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PCC vs FFP in patients treated with warfarin</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1524001" y="1219201"/>
            <a:ext cx="9144001" cy="416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7983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dirty="0"/>
              <a:t>Back to the case</a:t>
            </a:r>
          </a:p>
        </p:txBody>
      </p:sp>
      <p:sp>
        <p:nvSpPr>
          <p:cNvPr id="3" name="Content Placeholder 2"/>
          <p:cNvSpPr>
            <a:spLocks noGrp="1"/>
          </p:cNvSpPr>
          <p:nvPr>
            <p:ph idx="1"/>
          </p:nvPr>
        </p:nvSpPr>
        <p:spPr>
          <a:xfrm>
            <a:off x="1524000" y="914401"/>
            <a:ext cx="9144000" cy="5211763"/>
          </a:xfrm>
        </p:spPr>
        <p:txBody>
          <a:bodyPr/>
          <a:lstStyle/>
          <a:p>
            <a:r>
              <a:rPr lang="en-US" sz="2000" b="1" i="1" dirty="0"/>
              <a:t>A 76 – year old woman is brought to ER due to loss of consciousness. Brain CT scan showed massive ICH. Past medical history was remarkable for hypertension, CKD (Creatinine =1.8 mg/dl) and permanent AF. Pradaxa (Dabigatran) 150 mg bid was administered since 1 month ago for anticoagulation (CHADS- VASC=4, HAS BLED=3). Neurosurgery consultant suggested for urgent decompression. What is your pre-operative suggestion for this patient?</a:t>
            </a:r>
          </a:p>
          <a:p>
            <a:r>
              <a:rPr lang="en-US" sz="2000" dirty="0"/>
              <a:t>1) Surgery should be postponed for at least 24-48 hour</a:t>
            </a:r>
          </a:p>
          <a:p>
            <a:r>
              <a:rPr lang="en-US" sz="2000" dirty="0"/>
              <a:t>2) She can be operated after administering Vitamin K and FFP</a:t>
            </a:r>
          </a:p>
          <a:p>
            <a:r>
              <a:rPr lang="en-US" sz="2000" dirty="0"/>
              <a:t>3) She can be operated after administering cryoprecipitate</a:t>
            </a:r>
          </a:p>
          <a:p>
            <a:r>
              <a:rPr lang="en-US" sz="2000" dirty="0">
                <a:solidFill>
                  <a:srgbClr val="FF0000"/>
                </a:solidFill>
              </a:rPr>
              <a:t>4) She can be operated soon after Activated prothrombin complex concentrate infusion</a:t>
            </a:r>
          </a:p>
        </p:txBody>
      </p:sp>
    </p:spTree>
    <p:extLst>
      <p:ext uri="{BB962C8B-B14F-4D97-AF65-F5344CB8AC3E}">
        <p14:creationId xmlns:p14="http://schemas.microsoft.com/office/powerpoint/2010/main" val="2053533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069081"/>
            <a:ext cx="7772400" cy="781050"/>
          </a:xfrm>
        </p:spPr>
        <p:txBody>
          <a:bodyPr/>
          <a:lstStyle/>
          <a:p>
            <a:pPr algn="ctr"/>
            <a:r>
              <a:rPr lang="en-US" sz="2800" dirty="0">
                <a:solidFill>
                  <a:srgbClr val="FF0000"/>
                </a:solidFill>
              </a:rPr>
              <a:t>Patient quality of life on OACs</a:t>
            </a:r>
          </a:p>
        </p:txBody>
      </p:sp>
      <p:sp>
        <p:nvSpPr>
          <p:cNvPr id="3" name="Subtitle 2"/>
          <p:cNvSpPr>
            <a:spLocks noGrp="1"/>
          </p:cNvSpPr>
          <p:nvPr>
            <p:ph type="subTitle" idx="1"/>
          </p:nvPr>
        </p:nvSpPr>
        <p:spPr>
          <a:xfrm>
            <a:off x="1524000" y="5181600"/>
            <a:ext cx="9144000" cy="762000"/>
          </a:xfrm>
        </p:spPr>
        <p:txBody>
          <a:bodyPr>
            <a:normAutofit lnSpcReduction="10000"/>
          </a:bodyPr>
          <a:lstStyle/>
          <a:p>
            <a:pPr algn="ctr"/>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6580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5422901" y="495300"/>
            <a:ext cx="1342535" cy="523220"/>
          </a:xfrm>
          <a:prstGeom prst="rect">
            <a:avLst/>
          </a:prstGeom>
          <a:noFill/>
        </p:spPr>
        <p:txBody>
          <a:bodyPr wrap="none" rtlCol="0">
            <a:spAutoFit/>
          </a:bodyPr>
          <a:lstStyle/>
          <a:p>
            <a:r>
              <a:rPr lang="en-US" sz="2800" b="1" dirty="0">
                <a:latin typeface="Arial"/>
                <a:cs typeface="Arial"/>
              </a:rPr>
              <a:t>Case 3</a:t>
            </a:r>
          </a:p>
        </p:txBody>
      </p:sp>
      <p:sp>
        <p:nvSpPr>
          <p:cNvPr id="4" name="Content Placeholder 2"/>
          <p:cNvSpPr txBox="1">
            <a:spLocks/>
          </p:cNvSpPr>
          <p:nvPr/>
        </p:nvSpPr>
        <p:spPr>
          <a:xfrm>
            <a:off x="0" y="1165861"/>
            <a:ext cx="10282238" cy="5346066"/>
          </a:xfrm>
          <a:prstGeom prst="rect">
            <a:avLst/>
          </a:prstGeom>
        </p:spPr>
        <p:txBody>
          <a:bodyPr/>
          <a:lstStyle/>
          <a:p>
            <a:pPr marL="342900" indent="-342900" eaLnBrk="0" hangingPunct="0">
              <a:spcBef>
                <a:spcPct val="20000"/>
              </a:spcBef>
              <a:buClr>
                <a:prstClr val="black"/>
              </a:buClr>
              <a:buSzPct val="75000"/>
              <a:buFont typeface="Symbol" pitchFamily="-109" charset="2"/>
              <a:buChar char="·"/>
              <a:defRPr/>
            </a:pPr>
            <a:r>
              <a:rPr lang="en-US" sz="3200" dirty="0">
                <a:latin typeface="Arial"/>
                <a:cs typeface="Arial"/>
              </a:rPr>
              <a:t>A 75-year-old woman with new onset self terminating paroxysmal AF</a:t>
            </a:r>
          </a:p>
          <a:p>
            <a:pPr marL="342900" indent="-342900" eaLnBrk="0" hangingPunct="0">
              <a:spcBef>
                <a:spcPct val="20000"/>
              </a:spcBef>
              <a:buClr>
                <a:prstClr val="black"/>
              </a:buClr>
              <a:buSzPct val="75000"/>
              <a:buFont typeface="Symbol" pitchFamily="-109" charset="2"/>
              <a:buChar char="·"/>
              <a:defRPr/>
            </a:pPr>
            <a:r>
              <a:rPr lang="en-US" sz="3200" dirty="0">
                <a:latin typeface="Arial"/>
                <a:cs typeface="Arial"/>
              </a:rPr>
              <a:t>Past medical history: CAD (2VD), MI two years ago, </a:t>
            </a:r>
          </a:p>
          <a:p>
            <a:pPr marL="342900" indent="-342900" eaLnBrk="0" hangingPunct="0">
              <a:spcBef>
                <a:spcPct val="20000"/>
              </a:spcBef>
              <a:buClr>
                <a:prstClr val="black"/>
              </a:buClr>
              <a:buSzPct val="75000"/>
              <a:buFont typeface="Symbol" pitchFamily="-109" charset="2"/>
              <a:buChar char="·"/>
              <a:defRPr/>
            </a:pPr>
            <a:r>
              <a:rPr lang="en-US" sz="3200" dirty="0">
                <a:latin typeface="Arial"/>
                <a:cs typeface="Arial"/>
              </a:rPr>
              <a:t>Arterial hypertension</a:t>
            </a:r>
          </a:p>
          <a:p>
            <a:pPr marL="342900" indent="-342900" eaLnBrk="0" hangingPunct="0">
              <a:spcBef>
                <a:spcPct val="20000"/>
              </a:spcBef>
              <a:buClr>
                <a:prstClr val="black"/>
              </a:buClr>
              <a:buSzPct val="75000"/>
              <a:buFont typeface="Symbol" pitchFamily="-109" charset="2"/>
              <a:buChar char="·"/>
              <a:defRPr/>
            </a:pPr>
            <a:r>
              <a:rPr lang="en-US" sz="3200" dirty="0">
                <a:latin typeface="Arial"/>
                <a:cs typeface="Arial"/>
              </a:rPr>
              <a:t>CRF: Cr-Clearance around 40ml/min</a:t>
            </a:r>
          </a:p>
          <a:p>
            <a:pPr marL="342900" indent="-342900" eaLnBrk="0" hangingPunct="0">
              <a:spcBef>
                <a:spcPct val="20000"/>
              </a:spcBef>
              <a:buClr>
                <a:prstClr val="black"/>
              </a:buClr>
              <a:buSzPct val="75000"/>
              <a:buFont typeface="Symbol" pitchFamily="-109" charset="2"/>
              <a:buChar char="·"/>
              <a:defRPr/>
            </a:pPr>
            <a:r>
              <a:rPr lang="en-US" sz="3200" dirty="0">
                <a:latin typeface="Arial"/>
                <a:cs typeface="Arial"/>
              </a:rPr>
              <a:t>Otherwise good health condition</a:t>
            </a:r>
          </a:p>
          <a:p>
            <a:pPr eaLnBrk="0" hangingPunct="0">
              <a:spcBef>
                <a:spcPct val="20000"/>
              </a:spcBef>
              <a:buClr>
                <a:prstClr val="black"/>
              </a:buClr>
              <a:buSzPct val="75000"/>
              <a:defRPr/>
            </a:pPr>
            <a:endParaRPr lang="en-US" sz="3200" dirty="0">
              <a:latin typeface="Arial"/>
              <a:cs typeface="Arial"/>
            </a:endParaRPr>
          </a:p>
        </p:txBody>
      </p:sp>
    </p:spTree>
    <p:extLst>
      <p:ext uri="{BB962C8B-B14F-4D97-AF65-F5344CB8AC3E}">
        <p14:creationId xmlns:p14="http://schemas.microsoft.com/office/powerpoint/2010/main" val="3460396877"/>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p:txBody>
          <a:bodyPr/>
          <a:lstStyle/>
          <a:p>
            <a:r>
              <a:rPr lang="en-US" dirty="0"/>
              <a:t>Does this patient need (long term) therapeutic anticoagulation?</a:t>
            </a:r>
          </a:p>
          <a:p>
            <a:endParaRPr lang="en-US" dirty="0"/>
          </a:p>
          <a:p>
            <a:endParaRPr lang="en-US" dirty="0"/>
          </a:p>
          <a:p>
            <a:r>
              <a:rPr lang="en-US" dirty="0"/>
              <a:t>1) Yes</a:t>
            </a:r>
          </a:p>
          <a:p>
            <a:endParaRPr lang="en-US" dirty="0"/>
          </a:p>
          <a:p>
            <a:r>
              <a:rPr lang="en-US" dirty="0"/>
              <a:t>2) No</a:t>
            </a:r>
          </a:p>
        </p:txBody>
      </p:sp>
    </p:spTree>
    <p:extLst>
      <p:ext uri="{BB962C8B-B14F-4D97-AF65-F5344CB8AC3E}">
        <p14:creationId xmlns:p14="http://schemas.microsoft.com/office/powerpoint/2010/main" val="2961724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59113" y="134471"/>
            <a:ext cx="8746201" cy="5721350"/>
          </a:xfrm>
          <a:prstGeom prst="rect">
            <a:avLst/>
          </a:prstGeom>
        </p:spPr>
      </p:pic>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a:xfrm>
            <a:off x="1120000" y="1825625"/>
            <a:ext cx="7824984" cy="2380615"/>
          </a:xfrm>
        </p:spPr>
        <p:txBody>
          <a:bodyPr/>
          <a:lstStyle/>
          <a:p>
            <a:endParaRPr lang="en-US" dirty="0"/>
          </a:p>
        </p:txBody>
      </p:sp>
    </p:spTree>
    <p:extLst>
      <p:ext uri="{BB962C8B-B14F-4D97-AF65-F5344CB8AC3E}">
        <p14:creationId xmlns:p14="http://schemas.microsoft.com/office/powerpoint/2010/main" val="3088115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p:txBody>
          <a:bodyPr/>
          <a:lstStyle/>
          <a:p>
            <a:r>
              <a:rPr lang="en-US" dirty="0"/>
              <a:t>Does this patient need (long term) therapeutic anticoagulation?</a:t>
            </a:r>
          </a:p>
          <a:p>
            <a:endParaRPr lang="en-US" dirty="0"/>
          </a:p>
          <a:p>
            <a:endParaRPr lang="en-US" dirty="0"/>
          </a:p>
          <a:p>
            <a:r>
              <a:rPr lang="en-US" dirty="0">
                <a:solidFill>
                  <a:srgbClr val="FF0000"/>
                </a:solidFill>
              </a:rPr>
              <a:t>1) Yes</a:t>
            </a:r>
          </a:p>
          <a:p>
            <a:endParaRPr lang="en-US" dirty="0"/>
          </a:p>
          <a:p>
            <a:r>
              <a:rPr lang="en-US" dirty="0"/>
              <a:t>2) No</a:t>
            </a:r>
          </a:p>
        </p:txBody>
      </p:sp>
      <p:sp>
        <p:nvSpPr>
          <p:cNvPr id="4" name="TextBox 3"/>
          <p:cNvSpPr txBox="1"/>
          <p:nvPr/>
        </p:nvSpPr>
        <p:spPr>
          <a:xfrm>
            <a:off x="7126941" y="3200400"/>
            <a:ext cx="3533887" cy="1631216"/>
          </a:xfrm>
          <a:prstGeom prst="rect">
            <a:avLst/>
          </a:prstGeom>
          <a:noFill/>
        </p:spPr>
        <p:txBody>
          <a:bodyPr wrap="square" rtlCol="0">
            <a:spAutoFit/>
          </a:bodyPr>
          <a:lstStyle/>
          <a:p>
            <a:pPr>
              <a:defRPr/>
            </a:pPr>
            <a:r>
              <a:rPr lang="en-US" sz="2000" dirty="0">
                <a:solidFill>
                  <a:srgbClr val="FF0000"/>
                </a:solidFill>
              </a:rPr>
              <a:t>CHA2DS2-VASc score ==</a:t>
            </a:r>
            <a:r>
              <a:rPr lang="en-US" sz="2000" dirty="0">
                <a:solidFill>
                  <a:srgbClr val="FF0000"/>
                </a:solidFill>
                <a:sym typeface="Wingdings" panose="05000000000000000000" pitchFamily="2" charset="2"/>
              </a:rPr>
              <a:t>5</a:t>
            </a:r>
          </a:p>
          <a:p>
            <a:pPr>
              <a:defRPr/>
            </a:pPr>
            <a:endParaRPr lang="en-US" sz="2000" dirty="0">
              <a:solidFill>
                <a:srgbClr val="FF0000"/>
              </a:solidFill>
              <a:sym typeface="Wingdings" panose="05000000000000000000" pitchFamily="2" charset="2"/>
            </a:endParaRPr>
          </a:p>
          <a:p>
            <a:pPr>
              <a:defRPr/>
            </a:pPr>
            <a:r>
              <a:rPr lang="en-US" sz="2000" dirty="0">
                <a:solidFill>
                  <a:srgbClr val="FF0000"/>
                </a:solidFill>
                <a:sym typeface="Wingdings" panose="05000000000000000000" pitchFamily="2" charset="2"/>
              </a:rPr>
              <a:t> </a:t>
            </a:r>
          </a:p>
          <a:p>
            <a:pPr>
              <a:defRPr/>
            </a:pPr>
            <a:r>
              <a:rPr lang="en-US" sz="2000" dirty="0">
                <a:solidFill>
                  <a:srgbClr val="FF0000"/>
                </a:solidFill>
                <a:sym typeface="Wingdings" panose="05000000000000000000" pitchFamily="2" charset="2"/>
              </a:rPr>
              <a:t>HAS-BLED score</a:t>
            </a:r>
            <a:r>
              <a:rPr lang="en-US" sz="2000">
                <a:solidFill>
                  <a:srgbClr val="FF0000"/>
                </a:solidFill>
                <a:sym typeface="Wingdings" panose="05000000000000000000" pitchFamily="2" charset="2"/>
              </a:rPr>
              <a:t>=3</a:t>
            </a:r>
            <a:endParaRPr lang="en-US" sz="2000" dirty="0">
              <a:solidFill>
                <a:srgbClr val="FF0000"/>
              </a:solidFill>
            </a:endParaRPr>
          </a:p>
          <a:p>
            <a:endParaRPr lang="en-US" sz="2000" dirty="0">
              <a:solidFill>
                <a:srgbClr val="FF0000"/>
              </a:solidFill>
            </a:endParaRPr>
          </a:p>
        </p:txBody>
      </p:sp>
    </p:spTree>
    <p:extLst>
      <p:ext uri="{BB962C8B-B14F-4D97-AF65-F5344CB8AC3E}">
        <p14:creationId xmlns:p14="http://schemas.microsoft.com/office/powerpoint/2010/main" val="2816987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 2:</a:t>
            </a:r>
            <a:br>
              <a:rPr lang="en-US" dirty="0"/>
            </a:br>
            <a:endParaRPr lang="en-US" dirty="0"/>
          </a:p>
        </p:txBody>
      </p:sp>
      <p:sp>
        <p:nvSpPr>
          <p:cNvPr id="3" name="Content Placeholder 2"/>
          <p:cNvSpPr>
            <a:spLocks noGrp="1"/>
          </p:cNvSpPr>
          <p:nvPr>
            <p:ph idx="1"/>
          </p:nvPr>
        </p:nvSpPr>
        <p:spPr>
          <a:xfrm>
            <a:off x="59167" y="1825625"/>
            <a:ext cx="11294633" cy="4351338"/>
          </a:xfrm>
        </p:spPr>
        <p:txBody>
          <a:bodyPr/>
          <a:lstStyle/>
          <a:p>
            <a:r>
              <a:rPr lang="en-US" dirty="0"/>
              <a:t>What would be your agent of choice for prevention of thromboembolic events in this patient?</a:t>
            </a:r>
          </a:p>
          <a:p>
            <a:endParaRPr lang="en-US" dirty="0"/>
          </a:p>
          <a:p>
            <a:r>
              <a:rPr lang="en-US" dirty="0"/>
              <a:t>1) ASA </a:t>
            </a:r>
          </a:p>
          <a:p>
            <a:r>
              <a:rPr lang="en-US" dirty="0"/>
              <a:t>2) ASA  + Clopidogrel </a:t>
            </a:r>
          </a:p>
          <a:p>
            <a:r>
              <a:rPr lang="en-US" dirty="0"/>
              <a:t>3) Warfarin (1.5&lt;INR&lt;2.5)</a:t>
            </a:r>
          </a:p>
          <a:p>
            <a:r>
              <a:rPr lang="en-US" dirty="0"/>
              <a:t>4) NOAC</a:t>
            </a:r>
          </a:p>
        </p:txBody>
      </p:sp>
    </p:spTree>
    <p:extLst>
      <p:ext uri="{BB962C8B-B14F-4D97-AF65-F5344CB8AC3E}">
        <p14:creationId xmlns:p14="http://schemas.microsoft.com/office/powerpoint/2010/main" val="3599600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927860" y="69770"/>
            <a:ext cx="8940059" cy="6705045"/>
          </a:xfrm>
        </p:spPr>
      </p:pic>
    </p:spTree>
    <p:extLst>
      <p:ext uri="{BB962C8B-B14F-4D97-AF65-F5344CB8AC3E}">
        <p14:creationId xmlns:p14="http://schemas.microsoft.com/office/powerpoint/2010/main" val="811025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1152910" y="952500"/>
            <a:ext cx="9728450" cy="5403850"/>
          </a:xfrm>
        </p:spPr>
      </p:pic>
    </p:spTree>
    <p:extLst>
      <p:ext uri="{BB962C8B-B14F-4D97-AF65-F5344CB8AC3E}">
        <p14:creationId xmlns:p14="http://schemas.microsoft.com/office/powerpoint/2010/main" val="1862745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 2:</a:t>
            </a:r>
            <a:br>
              <a:rPr lang="en-US" dirty="0"/>
            </a:br>
            <a:endParaRPr lang="en-US" dirty="0"/>
          </a:p>
        </p:txBody>
      </p:sp>
      <p:sp>
        <p:nvSpPr>
          <p:cNvPr id="3" name="Content Placeholder 2"/>
          <p:cNvSpPr>
            <a:spLocks noGrp="1"/>
          </p:cNvSpPr>
          <p:nvPr>
            <p:ph idx="1"/>
          </p:nvPr>
        </p:nvSpPr>
        <p:spPr>
          <a:xfrm>
            <a:off x="59167" y="1825625"/>
            <a:ext cx="11294633" cy="4351338"/>
          </a:xfrm>
        </p:spPr>
        <p:txBody>
          <a:bodyPr/>
          <a:lstStyle/>
          <a:p>
            <a:r>
              <a:rPr lang="en-US" dirty="0"/>
              <a:t>What would be your agent of choice for prevention of thromboembolic events in this patient?</a:t>
            </a:r>
          </a:p>
          <a:p>
            <a:endParaRPr lang="en-US" dirty="0"/>
          </a:p>
          <a:p>
            <a:r>
              <a:rPr lang="en-US" dirty="0"/>
              <a:t>1) ASA </a:t>
            </a:r>
          </a:p>
          <a:p>
            <a:r>
              <a:rPr lang="en-US" dirty="0"/>
              <a:t>2) ASA  + Clopidogrel </a:t>
            </a:r>
          </a:p>
          <a:p>
            <a:r>
              <a:rPr lang="en-US" dirty="0"/>
              <a:t>3) Warfarin (1.5&lt;INR&lt;2.5)</a:t>
            </a:r>
          </a:p>
          <a:p>
            <a:r>
              <a:rPr lang="en-US" dirty="0">
                <a:solidFill>
                  <a:srgbClr val="FF0000"/>
                </a:solidFill>
              </a:rPr>
              <a:t>4) NOAC</a:t>
            </a:r>
          </a:p>
        </p:txBody>
      </p:sp>
      <p:sp>
        <p:nvSpPr>
          <p:cNvPr id="4" name="TextBox 3"/>
          <p:cNvSpPr txBox="1"/>
          <p:nvPr/>
        </p:nvSpPr>
        <p:spPr>
          <a:xfrm>
            <a:off x="6820348" y="3625327"/>
            <a:ext cx="4292301" cy="523220"/>
          </a:xfrm>
          <a:prstGeom prst="rect">
            <a:avLst/>
          </a:prstGeom>
          <a:noFill/>
        </p:spPr>
        <p:txBody>
          <a:bodyPr wrap="square" rtlCol="0">
            <a:spAutoFit/>
          </a:bodyPr>
          <a:lstStyle/>
          <a:p>
            <a:r>
              <a:rPr lang="en-US" sz="2800" dirty="0">
                <a:solidFill>
                  <a:srgbClr val="FF0000"/>
                </a:solidFill>
              </a:rPr>
              <a:t>SaMe-TT2R2</a:t>
            </a:r>
            <a:r>
              <a:rPr lang="en-US" sz="2800" u="sng" dirty="0">
                <a:solidFill>
                  <a:srgbClr val="FF0000"/>
                </a:solidFill>
              </a:rPr>
              <a:t>&gt;</a:t>
            </a:r>
            <a:r>
              <a:rPr lang="en-US" sz="2800" dirty="0">
                <a:solidFill>
                  <a:srgbClr val="FF0000"/>
                </a:solidFill>
              </a:rPr>
              <a:t>2 </a:t>
            </a:r>
          </a:p>
        </p:txBody>
      </p:sp>
    </p:spTree>
    <p:extLst>
      <p:ext uri="{BB962C8B-B14F-4D97-AF65-F5344CB8AC3E}">
        <p14:creationId xmlns:p14="http://schemas.microsoft.com/office/powerpoint/2010/main" val="1319304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427968"/>
            <a:ext cx="9144000" cy="1470981"/>
          </a:xfrm>
        </p:spPr>
        <p:txBody>
          <a:bodyPr>
            <a:normAutofit fontScale="90000"/>
          </a:bodyPr>
          <a:lstStyle/>
          <a:p>
            <a:pPr algn="ctr"/>
            <a:r>
              <a:rPr lang="en-US" sz="5400" dirty="0"/>
              <a:t>Sometimes choosing between NOAC  vs. Warfarin is like</a:t>
            </a:r>
            <a:br>
              <a:rPr lang="en-US" sz="5400" dirty="0"/>
            </a:br>
            <a:r>
              <a:rPr lang="en-US" sz="5400" dirty="0"/>
              <a:t> </a:t>
            </a:r>
          </a:p>
        </p:txBody>
      </p:sp>
      <p:sp>
        <p:nvSpPr>
          <p:cNvPr id="3" name="Subtitle 2"/>
          <p:cNvSpPr>
            <a:spLocks noGrp="1"/>
          </p:cNvSpPr>
          <p:nvPr>
            <p:ph type="subTitle" idx="1"/>
          </p:nvPr>
        </p:nvSpPr>
        <p:spPr>
          <a:xfrm>
            <a:off x="1219616" y="201896"/>
            <a:ext cx="9144000" cy="754025"/>
          </a:xfrm>
        </p:spPr>
        <p:txBody>
          <a:bodyPr>
            <a:normAutofit/>
          </a:bodyPr>
          <a:lstStyle/>
          <a:p>
            <a:pPr algn="ctr"/>
            <a:r>
              <a:rPr lang="en-US" dirty="0"/>
              <a:t>Take home message</a:t>
            </a:r>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17399" y="2239119"/>
            <a:ext cx="3874601" cy="3047611"/>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372061"/>
            <a:ext cx="3162004" cy="2914669"/>
          </a:xfrm>
          <a:prstGeom prst="rect">
            <a:avLst/>
          </a:prstGeom>
        </p:spPr>
      </p:pic>
    </p:spTree>
    <p:extLst>
      <p:ext uri="{BB962C8B-B14F-4D97-AF65-F5344CB8AC3E}">
        <p14:creationId xmlns:p14="http://schemas.microsoft.com/office/powerpoint/2010/main" val="3995865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069081"/>
            <a:ext cx="7772400" cy="781050"/>
          </a:xfrm>
        </p:spPr>
        <p:txBody>
          <a:bodyPr/>
          <a:lstStyle/>
          <a:p>
            <a:pPr algn="ctr"/>
            <a:r>
              <a:rPr lang="en-US" sz="2800" dirty="0">
                <a:solidFill>
                  <a:srgbClr val="FF0000"/>
                </a:solidFill>
              </a:rPr>
              <a:t>Role of t-PA in STEMI</a:t>
            </a:r>
          </a:p>
        </p:txBody>
      </p:sp>
      <p:sp>
        <p:nvSpPr>
          <p:cNvPr id="3" name="Subtitle 2"/>
          <p:cNvSpPr>
            <a:spLocks noGrp="1"/>
          </p:cNvSpPr>
          <p:nvPr>
            <p:ph type="subTitle" idx="1"/>
          </p:nvPr>
        </p:nvSpPr>
        <p:spPr>
          <a:xfrm>
            <a:off x="1524000" y="5181600"/>
            <a:ext cx="9144000" cy="762000"/>
          </a:xfrm>
        </p:spPr>
        <p:txBody>
          <a:bodyPr>
            <a:normAutofit lnSpcReduction="10000"/>
          </a:bodyPr>
          <a:lstStyle/>
          <a:p>
            <a:pPr algn="ctr"/>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5684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672" y="66989"/>
            <a:ext cx="8596668" cy="571081"/>
          </a:xfrm>
        </p:spPr>
        <p:txBody>
          <a:bodyPr>
            <a:normAutofit fontScale="90000"/>
          </a:bodyPr>
          <a:lstStyle/>
          <a:p>
            <a:pPr algn="ctr"/>
            <a:r>
              <a:rPr lang="en-US" dirty="0"/>
              <a:t>Case 4</a:t>
            </a:r>
          </a:p>
        </p:txBody>
      </p:sp>
      <p:sp>
        <p:nvSpPr>
          <p:cNvPr id="3" name="Content Placeholder 2"/>
          <p:cNvSpPr>
            <a:spLocks noGrp="1"/>
          </p:cNvSpPr>
          <p:nvPr>
            <p:ph idx="1"/>
          </p:nvPr>
        </p:nvSpPr>
        <p:spPr>
          <a:xfrm>
            <a:off x="-1" y="552659"/>
            <a:ext cx="10897437" cy="5928527"/>
          </a:xfrm>
        </p:spPr>
        <p:txBody>
          <a:bodyPr>
            <a:normAutofit fontScale="92500" lnSpcReduction="20000"/>
          </a:bodyPr>
          <a:lstStyle/>
          <a:p>
            <a:pPr marL="0" indent="0">
              <a:buNone/>
            </a:pPr>
            <a:r>
              <a:rPr lang="en-US" sz="3200" dirty="0"/>
              <a:t>You are working as a cardiology resident in Imam Khomeini hospital. Your Cath lab is open and primary PCI is performed from 6 AM up to 10 PM. </a:t>
            </a:r>
          </a:p>
          <a:p>
            <a:pPr marL="0" indent="0">
              <a:buNone/>
            </a:pPr>
            <a:r>
              <a:rPr lang="en-US" sz="3200" dirty="0"/>
              <a:t>In which of the following scenarios you administer t-PA instead of transfer to another 24 hour PCI capable center for a patient with STEMI at 3 o'clock AM (the patient is in the ER)? </a:t>
            </a:r>
          </a:p>
          <a:p>
            <a:pPr marL="514350" indent="-514350">
              <a:buAutoNum type="alphaUcParenR"/>
            </a:pPr>
            <a:r>
              <a:rPr lang="en-US" sz="3200" dirty="0"/>
              <a:t>A 55 year-old man with chest pain since 6 hours ago if FMC-device is 90 min</a:t>
            </a:r>
          </a:p>
          <a:p>
            <a:pPr marL="514350" indent="-514350">
              <a:buAutoNum type="alphaUcParenR"/>
            </a:pPr>
            <a:r>
              <a:rPr lang="en-US" sz="3200" dirty="0"/>
              <a:t>A 60 year-old man with Ext anterior STEMI and ongoing chest pain since 18 hour ago and next Cath lab is occupied</a:t>
            </a:r>
          </a:p>
          <a:p>
            <a:pPr marL="514350" indent="-514350">
              <a:buAutoNum type="alphaUcParenR"/>
            </a:pPr>
            <a:r>
              <a:rPr lang="en-US" sz="3200" dirty="0"/>
              <a:t>A 70-year-old woman with chest pain and total ischemic time 100 minutes</a:t>
            </a:r>
          </a:p>
          <a:p>
            <a:pPr marL="514350" indent="-514350">
              <a:buAutoNum type="alphaUcParenR"/>
            </a:pPr>
            <a:r>
              <a:rPr lang="en-US" sz="3200" dirty="0"/>
              <a:t>A 80 year-old woman with BP=180/90 and ongoing chest pain since 1 hours ago</a:t>
            </a:r>
          </a:p>
          <a:p>
            <a:pPr marL="514350" indent="-514350">
              <a:buAutoNum type="alphaUcParenR"/>
            </a:pPr>
            <a:endParaRPr lang="en-US" sz="3200" dirty="0"/>
          </a:p>
        </p:txBody>
      </p:sp>
    </p:spTree>
    <p:extLst>
      <p:ext uri="{BB962C8B-B14F-4D97-AF65-F5344CB8AC3E}">
        <p14:creationId xmlns:p14="http://schemas.microsoft.com/office/powerpoint/2010/main" val="40509784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707290" y="609600"/>
            <a:ext cx="7719428" cy="5230351"/>
          </a:xfrm>
          <a:prstGeom prst="rect">
            <a:avLst/>
          </a:prstGeom>
        </p:spPr>
      </p:pic>
    </p:spTree>
    <p:extLst>
      <p:ext uri="{BB962C8B-B14F-4D97-AF65-F5344CB8AC3E}">
        <p14:creationId xmlns:p14="http://schemas.microsoft.com/office/powerpoint/2010/main" val="2218229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050053" y="688782"/>
            <a:ext cx="8634217" cy="5292953"/>
          </a:xfrm>
          <a:prstGeom prst="rect">
            <a:avLst/>
          </a:prstGeom>
        </p:spPr>
      </p:pic>
    </p:spTree>
    <p:extLst>
      <p:ext uri="{BB962C8B-B14F-4D97-AF65-F5344CB8AC3E}">
        <p14:creationId xmlns:p14="http://schemas.microsoft.com/office/powerpoint/2010/main" val="1051866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91213" y="60290"/>
            <a:ext cx="9193923" cy="6474105"/>
          </a:xfrm>
          <a:prstGeom prst="rect">
            <a:avLst/>
          </a:prstGeom>
        </p:spPr>
      </p:pic>
    </p:spTree>
    <p:extLst>
      <p:ext uri="{BB962C8B-B14F-4D97-AF65-F5344CB8AC3E}">
        <p14:creationId xmlns:p14="http://schemas.microsoft.com/office/powerpoint/2010/main" val="17146551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79715" y="122181"/>
            <a:ext cx="9160118" cy="5879651"/>
          </a:xfrm>
          <a:prstGeom prst="rect">
            <a:avLst/>
          </a:prstGeom>
        </p:spPr>
      </p:pic>
    </p:spTree>
    <p:extLst>
      <p:ext uri="{BB962C8B-B14F-4D97-AF65-F5344CB8AC3E}">
        <p14:creationId xmlns:p14="http://schemas.microsoft.com/office/powerpoint/2010/main" val="774956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552282" y="102557"/>
            <a:ext cx="5722479" cy="6130387"/>
          </a:xfrm>
          <a:prstGeom prst="rect">
            <a:avLst/>
          </a:prstGeom>
        </p:spPr>
      </p:pic>
    </p:spTree>
    <p:extLst>
      <p:ext uri="{BB962C8B-B14F-4D97-AF65-F5344CB8AC3E}">
        <p14:creationId xmlns:p14="http://schemas.microsoft.com/office/powerpoint/2010/main" val="13845198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672" y="66989"/>
            <a:ext cx="8596668" cy="571081"/>
          </a:xfrm>
        </p:spPr>
        <p:txBody>
          <a:bodyPr>
            <a:normAutofit fontScale="90000"/>
          </a:bodyPr>
          <a:lstStyle/>
          <a:p>
            <a:pPr algn="ctr"/>
            <a:r>
              <a:rPr lang="en-US" dirty="0"/>
              <a:t>Case 4</a:t>
            </a:r>
          </a:p>
        </p:txBody>
      </p:sp>
      <p:sp>
        <p:nvSpPr>
          <p:cNvPr id="3" name="Content Placeholder 2"/>
          <p:cNvSpPr>
            <a:spLocks noGrp="1"/>
          </p:cNvSpPr>
          <p:nvPr>
            <p:ph idx="1"/>
          </p:nvPr>
        </p:nvSpPr>
        <p:spPr>
          <a:xfrm>
            <a:off x="-1" y="552659"/>
            <a:ext cx="10897437" cy="5928527"/>
          </a:xfrm>
        </p:spPr>
        <p:txBody>
          <a:bodyPr>
            <a:normAutofit fontScale="92500" lnSpcReduction="20000"/>
          </a:bodyPr>
          <a:lstStyle/>
          <a:p>
            <a:pPr marL="0" indent="0">
              <a:buNone/>
            </a:pPr>
            <a:r>
              <a:rPr lang="en-US" sz="3200" dirty="0"/>
              <a:t>You are working as a cardiology resident in Imam Khomeini hospital. Your Cath lab is open and primary PCI is performed from 6 AM up to 10 PM. </a:t>
            </a:r>
          </a:p>
          <a:p>
            <a:pPr marL="0" indent="0">
              <a:buNone/>
            </a:pPr>
            <a:r>
              <a:rPr lang="en-US" sz="3200" dirty="0"/>
              <a:t>In which of the following scenarios you administer t-PA instead of transfer to another 24 hour PCI capable center for a patient with STEMI at 3 o'clock AM (the patient is in the ER)? </a:t>
            </a:r>
          </a:p>
          <a:p>
            <a:pPr marL="514350" indent="-514350">
              <a:buAutoNum type="alphaUcParenR"/>
            </a:pPr>
            <a:r>
              <a:rPr lang="en-US" sz="3200" dirty="0"/>
              <a:t>A 55 year-old man with chest pain since 6 hours ago if FMC-device is 90 min</a:t>
            </a:r>
          </a:p>
          <a:p>
            <a:pPr marL="514350" indent="-514350">
              <a:buAutoNum type="alphaUcParenR"/>
            </a:pPr>
            <a:r>
              <a:rPr lang="en-US" sz="3200" dirty="0"/>
              <a:t>A 60 year-old man with Ext anterior STEMI and ongoing chest pain since 18 hour ago and next Cath lab is occupied</a:t>
            </a:r>
          </a:p>
          <a:p>
            <a:pPr marL="514350" indent="-514350">
              <a:buAutoNum type="alphaUcParenR"/>
            </a:pPr>
            <a:r>
              <a:rPr lang="en-US" sz="3200" dirty="0"/>
              <a:t>A 70-year-old woman with chest pain and total ischemic time 100 minutes</a:t>
            </a:r>
          </a:p>
          <a:p>
            <a:pPr marL="514350" indent="-514350">
              <a:buAutoNum type="alphaUcParenR"/>
            </a:pPr>
            <a:r>
              <a:rPr lang="en-US" sz="3200" dirty="0"/>
              <a:t>A 80 year-old woman with BP=180/90 and ongoing chest pain since 1 hours ago</a:t>
            </a:r>
          </a:p>
          <a:p>
            <a:pPr marL="514350" indent="-514350">
              <a:buAutoNum type="alphaUcParenR"/>
            </a:pPr>
            <a:endParaRPr lang="en-US" sz="3200" dirty="0"/>
          </a:p>
        </p:txBody>
      </p:sp>
    </p:spTree>
    <p:extLst>
      <p:ext uri="{BB962C8B-B14F-4D97-AF65-F5344CB8AC3E}">
        <p14:creationId xmlns:p14="http://schemas.microsoft.com/office/powerpoint/2010/main" val="22047823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672" y="66989"/>
            <a:ext cx="8596668" cy="571081"/>
          </a:xfrm>
        </p:spPr>
        <p:txBody>
          <a:bodyPr>
            <a:normAutofit fontScale="90000"/>
          </a:bodyPr>
          <a:lstStyle/>
          <a:p>
            <a:pPr algn="ctr"/>
            <a:r>
              <a:rPr lang="en-US" dirty="0"/>
              <a:t>Case 4</a:t>
            </a:r>
          </a:p>
        </p:txBody>
      </p:sp>
      <p:sp>
        <p:nvSpPr>
          <p:cNvPr id="3" name="Content Placeholder 2"/>
          <p:cNvSpPr>
            <a:spLocks noGrp="1"/>
          </p:cNvSpPr>
          <p:nvPr>
            <p:ph idx="1"/>
          </p:nvPr>
        </p:nvSpPr>
        <p:spPr>
          <a:xfrm>
            <a:off x="-1" y="552659"/>
            <a:ext cx="10897437" cy="5928527"/>
          </a:xfrm>
        </p:spPr>
        <p:txBody>
          <a:bodyPr>
            <a:normAutofit fontScale="92500" lnSpcReduction="20000"/>
          </a:bodyPr>
          <a:lstStyle/>
          <a:p>
            <a:pPr marL="0" indent="0">
              <a:buNone/>
            </a:pPr>
            <a:r>
              <a:rPr lang="en-US" sz="3200" dirty="0"/>
              <a:t>You are working as a cardiology resident in Imam Khomeini hospital. Your Cath lab is open and primary PCI is performed from 6 AM up to 10 PM. </a:t>
            </a:r>
          </a:p>
          <a:p>
            <a:pPr marL="0" indent="0">
              <a:buNone/>
            </a:pPr>
            <a:r>
              <a:rPr lang="en-US" sz="3200" dirty="0"/>
              <a:t>In which of the following scenarios you administer t-PA instead of transfer to another 24 hour PCI capable center for a patient with STEMI at 3 o'clock AM (the patient is in the ER)? </a:t>
            </a:r>
          </a:p>
          <a:p>
            <a:pPr marL="514350" indent="-514350">
              <a:buAutoNum type="alphaUcParenR"/>
            </a:pPr>
            <a:r>
              <a:rPr lang="en-US" sz="3200" dirty="0"/>
              <a:t>A 55 year-old man with chest pain since 6 hours ago if FMC-device is 90 min</a:t>
            </a:r>
          </a:p>
          <a:p>
            <a:pPr marL="514350" indent="-514350">
              <a:buAutoNum type="alphaUcParenR"/>
            </a:pPr>
            <a:r>
              <a:rPr lang="en-US" sz="3200" dirty="0">
                <a:solidFill>
                  <a:srgbClr val="FF0000"/>
                </a:solidFill>
              </a:rPr>
              <a:t>A 60 year-old man with Ext anterior STEMI and ongoing chest pain since 18 hour ago and next Cath lab is occupied</a:t>
            </a:r>
          </a:p>
          <a:p>
            <a:pPr marL="514350" indent="-514350">
              <a:buAutoNum type="alphaUcParenR"/>
            </a:pPr>
            <a:r>
              <a:rPr lang="en-US" sz="3200" dirty="0"/>
              <a:t>A 70-year-old woman with chest pain and total ischemic time 100 minutes</a:t>
            </a:r>
          </a:p>
          <a:p>
            <a:pPr marL="514350" indent="-514350">
              <a:buAutoNum type="alphaUcParenR"/>
            </a:pPr>
            <a:r>
              <a:rPr lang="en-US" sz="3200" dirty="0"/>
              <a:t>A 80 year-old woman with BP=180/90 and ongoing chest pain since 1 hours ago</a:t>
            </a:r>
          </a:p>
          <a:p>
            <a:pPr marL="514350" indent="-514350">
              <a:buAutoNum type="alphaUcParenR"/>
            </a:pPr>
            <a:endParaRPr lang="en-US" sz="3200" dirty="0"/>
          </a:p>
        </p:txBody>
      </p:sp>
    </p:spTree>
    <p:extLst>
      <p:ext uri="{BB962C8B-B14F-4D97-AF65-F5344CB8AC3E}">
        <p14:creationId xmlns:p14="http://schemas.microsoft.com/office/powerpoint/2010/main" val="3346441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069081"/>
            <a:ext cx="7772400" cy="781050"/>
          </a:xfrm>
        </p:spPr>
        <p:txBody>
          <a:bodyPr/>
          <a:lstStyle/>
          <a:p>
            <a:pPr algn="ctr"/>
            <a:r>
              <a:rPr lang="en-US" sz="2800" dirty="0">
                <a:solidFill>
                  <a:srgbClr val="FF0000"/>
                </a:solidFill>
              </a:rPr>
              <a:t>How to switch between NOAC and Warfarin</a:t>
            </a:r>
          </a:p>
        </p:txBody>
      </p:sp>
      <p:sp>
        <p:nvSpPr>
          <p:cNvPr id="3" name="Subtitle 2"/>
          <p:cNvSpPr>
            <a:spLocks noGrp="1"/>
          </p:cNvSpPr>
          <p:nvPr>
            <p:ph type="subTitle" idx="1"/>
          </p:nvPr>
        </p:nvSpPr>
        <p:spPr>
          <a:xfrm>
            <a:off x="1524000" y="5181600"/>
            <a:ext cx="9144000" cy="762000"/>
          </a:xfrm>
        </p:spPr>
        <p:txBody>
          <a:bodyPr>
            <a:normAutofit lnSpcReduction="10000"/>
          </a:bodyPr>
          <a:lstStyle/>
          <a:p>
            <a:pPr algn="ctr"/>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8785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583864" y="379744"/>
            <a:ext cx="1505540" cy="584775"/>
          </a:xfrm>
          <a:prstGeom prst="rect">
            <a:avLst/>
          </a:prstGeom>
          <a:noFill/>
        </p:spPr>
        <p:txBody>
          <a:bodyPr wrap="none" rtlCol="0">
            <a:spAutoFit/>
          </a:bodyPr>
          <a:lstStyle/>
          <a:p>
            <a:r>
              <a:rPr lang="en-US" sz="3200" b="1" dirty="0">
                <a:latin typeface="Arial"/>
                <a:cs typeface="Arial"/>
              </a:rPr>
              <a:t>Case 5</a:t>
            </a:r>
          </a:p>
        </p:txBody>
      </p:sp>
      <p:sp>
        <p:nvSpPr>
          <p:cNvPr id="4" name="Content Placeholder 2"/>
          <p:cNvSpPr txBox="1">
            <a:spLocks/>
          </p:cNvSpPr>
          <p:nvPr/>
        </p:nvSpPr>
        <p:spPr>
          <a:xfrm>
            <a:off x="0" y="1172585"/>
            <a:ext cx="10282238" cy="5301242"/>
          </a:xfrm>
          <a:prstGeom prst="rect">
            <a:avLst/>
          </a:prstGeom>
        </p:spPr>
        <p:txBody>
          <a:bodyPr/>
          <a:lstStyle/>
          <a:p>
            <a:pPr marL="342900" indent="-342900" algn="just" eaLnBrk="0" hangingPunct="0">
              <a:lnSpc>
                <a:spcPct val="150000"/>
              </a:lnSpc>
              <a:spcBef>
                <a:spcPct val="20000"/>
              </a:spcBef>
              <a:buClr>
                <a:prstClr val="black"/>
              </a:buClr>
              <a:buSzPct val="75000"/>
              <a:buFont typeface="Symbol" pitchFamily="-109" charset="2"/>
              <a:buChar char="·"/>
              <a:defRPr/>
            </a:pPr>
            <a:r>
              <a:rPr lang="en-US" sz="2400" dirty="0">
                <a:latin typeface="Arial"/>
                <a:cs typeface="Arial"/>
              </a:rPr>
              <a:t>A 75-year-old man with permanent AF for many years</a:t>
            </a:r>
          </a:p>
          <a:p>
            <a:pPr marL="342900" indent="-342900" algn="just" eaLnBrk="0" hangingPunct="0">
              <a:lnSpc>
                <a:spcPct val="150000"/>
              </a:lnSpc>
              <a:spcBef>
                <a:spcPct val="20000"/>
              </a:spcBef>
              <a:buClr>
                <a:prstClr val="black"/>
              </a:buClr>
              <a:buSzPct val="75000"/>
              <a:buFont typeface="Symbol" pitchFamily="-109" charset="2"/>
              <a:buChar char="·"/>
              <a:defRPr/>
            </a:pPr>
            <a:r>
              <a:rPr lang="en-US" sz="2400" dirty="0">
                <a:latin typeface="Arial"/>
                <a:cs typeface="Arial"/>
              </a:rPr>
              <a:t>Past medical history: Arterial hypertension, LVEF of </a:t>
            </a:r>
            <a:r>
              <a:rPr lang="tr-TR" sz="2400" dirty="0">
                <a:latin typeface="Arial"/>
                <a:cs typeface="Arial"/>
              </a:rPr>
              <a:t>60</a:t>
            </a:r>
            <a:r>
              <a:rPr lang="en-US" sz="2400" dirty="0">
                <a:latin typeface="Arial"/>
                <a:cs typeface="Arial"/>
              </a:rPr>
              <a:t>%, Creatinine Clearance of 55</a:t>
            </a:r>
            <a:r>
              <a:rPr lang="tr-TR" sz="2400" dirty="0">
                <a:latin typeface="Arial"/>
                <a:cs typeface="Arial"/>
              </a:rPr>
              <a:t> </a:t>
            </a:r>
            <a:r>
              <a:rPr lang="en-US" sz="2400" dirty="0">
                <a:latin typeface="Arial"/>
                <a:cs typeface="Arial"/>
              </a:rPr>
              <a:t>ml/min</a:t>
            </a:r>
          </a:p>
          <a:p>
            <a:pPr marL="342900" indent="-342900" algn="just" eaLnBrk="0" hangingPunct="0">
              <a:lnSpc>
                <a:spcPct val="150000"/>
              </a:lnSpc>
              <a:spcBef>
                <a:spcPct val="20000"/>
              </a:spcBef>
              <a:buClr>
                <a:prstClr val="black"/>
              </a:buClr>
              <a:buSzPct val="75000"/>
              <a:buFont typeface="Symbol" pitchFamily="-109" charset="2"/>
              <a:buChar char="·"/>
              <a:defRPr/>
            </a:pPr>
            <a:r>
              <a:rPr lang="en-US" sz="2400" dirty="0">
                <a:latin typeface="Arial"/>
                <a:cs typeface="Arial"/>
              </a:rPr>
              <a:t>On long-term Verapamil and warfarin therapy.</a:t>
            </a:r>
          </a:p>
          <a:p>
            <a:pPr marL="342900" indent="-342900" algn="just" eaLnBrk="0" hangingPunct="0">
              <a:lnSpc>
                <a:spcPct val="150000"/>
              </a:lnSpc>
              <a:spcBef>
                <a:spcPct val="20000"/>
              </a:spcBef>
              <a:buClr>
                <a:prstClr val="black"/>
              </a:buClr>
              <a:buSzPct val="75000"/>
              <a:buFont typeface="Symbol" pitchFamily="-109" charset="2"/>
              <a:buChar char="·"/>
              <a:defRPr/>
            </a:pPr>
            <a:r>
              <a:rPr lang="en-US" sz="2400" dirty="0">
                <a:solidFill>
                  <a:srgbClr val="FF0000"/>
                </a:solidFill>
                <a:latin typeface="Arial"/>
                <a:cs typeface="Arial"/>
              </a:rPr>
              <a:t>He has heard of </a:t>
            </a:r>
            <a:r>
              <a:rPr lang="tr-TR" sz="2400" dirty="0">
                <a:solidFill>
                  <a:srgbClr val="FF0000"/>
                </a:solidFill>
                <a:latin typeface="Arial"/>
                <a:cs typeface="Arial"/>
              </a:rPr>
              <a:t>Xarelto</a:t>
            </a:r>
            <a:r>
              <a:rPr lang="en-US" sz="2400" dirty="0">
                <a:solidFill>
                  <a:srgbClr val="FF0000"/>
                </a:solidFill>
                <a:latin typeface="Arial"/>
                <a:cs typeface="Arial"/>
              </a:rPr>
              <a:t> and wants to switch from warfarin to Rivaroxaban.</a:t>
            </a:r>
          </a:p>
        </p:txBody>
      </p:sp>
    </p:spTree>
    <p:extLst>
      <p:ext uri="{BB962C8B-B14F-4D97-AF65-F5344CB8AC3E}">
        <p14:creationId xmlns:p14="http://schemas.microsoft.com/office/powerpoint/2010/main" val="4003340858"/>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09600"/>
            <a:ext cx="9912699" cy="1320800"/>
          </a:xfrm>
        </p:spPr>
        <p:txBody>
          <a:bodyPr/>
          <a:lstStyle/>
          <a:p>
            <a:r>
              <a:rPr lang="en-US" dirty="0"/>
              <a:t>How can you switch from Warfarin to Xarelto?</a:t>
            </a:r>
          </a:p>
        </p:txBody>
      </p:sp>
      <p:sp>
        <p:nvSpPr>
          <p:cNvPr id="4" name="Content Placeholder 3"/>
          <p:cNvSpPr>
            <a:spLocks noGrp="1"/>
          </p:cNvSpPr>
          <p:nvPr>
            <p:ph idx="1"/>
          </p:nvPr>
        </p:nvSpPr>
        <p:spPr/>
        <p:txBody>
          <a:bodyPr/>
          <a:lstStyle/>
          <a:p>
            <a:r>
              <a:rPr lang="en-US" dirty="0"/>
              <a:t>1) Stop Warfarin and start Xarelto as soon as INR&lt;1.5</a:t>
            </a:r>
          </a:p>
          <a:p>
            <a:r>
              <a:rPr lang="en-US" dirty="0"/>
              <a:t>2) Stop Warfarin and start Xarelto as soon as INR&lt;3</a:t>
            </a:r>
          </a:p>
          <a:p>
            <a:r>
              <a:rPr lang="en-US" dirty="0"/>
              <a:t>3)Continue Warfarin and Xarelto concomitantly for 5 days and then D/C warfarin</a:t>
            </a:r>
          </a:p>
          <a:p>
            <a:r>
              <a:rPr lang="en-US" dirty="0"/>
              <a:t>4)  Stop Warfarin 3-5 days and then start Xarelto</a:t>
            </a:r>
          </a:p>
        </p:txBody>
      </p:sp>
    </p:spTree>
    <p:extLst>
      <p:ext uri="{BB962C8B-B14F-4D97-AF65-F5344CB8AC3E}">
        <p14:creationId xmlns:p14="http://schemas.microsoft.com/office/powerpoint/2010/main" val="3848710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9375"/>
            <a:ext cx="10515600" cy="1325563"/>
          </a:xfrm>
        </p:spPr>
        <p:txBody>
          <a:bodyPr>
            <a:normAutofit/>
          </a:bodyPr>
          <a:lstStyle/>
          <a:p>
            <a:pPr algn="ctr"/>
            <a:r>
              <a:rPr lang="en-US" sz="2800" dirty="0"/>
              <a:t>Switching between anticoagulant regimens</a:t>
            </a:r>
          </a:p>
        </p:txBody>
      </p:sp>
      <p:pic>
        <p:nvPicPr>
          <p:cNvPr id="8" name="Content Placeholder 7"/>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92150" y="745172"/>
            <a:ext cx="11099516" cy="5457826"/>
          </a:xfrm>
          <a:prstGeom prst="rect">
            <a:avLst/>
          </a:prstGeom>
        </p:spPr>
      </p:pic>
    </p:spTree>
    <p:extLst>
      <p:ext uri="{BB962C8B-B14F-4D97-AF65-F5344CB8AC3E}">
        <p14:creationId xmlns:p14="http://schemas.microsoft.com/office/powerpoint/2010/main" val="3139210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10465358" cy="1320800"/>
          </a:xfrm>
        </p:spPr>
        <p:txBody>
          <a:bodyPr/>
          <a:lstStyle/>
          <a:p>
            <a:r>
              <a:rPr lang="en-US" dirty="0"/>
              <a:t>How can you switch from Warfarin to Xarelto?</a:t>
            </a:r>
          </a:p>
        </p:txBody>
      </p:sp>
      <p:sp>
        <p:nvSpPr>
          <p:cNvPr id="4" name="Content Placeholder 3"/>
          <p:cNvSpPr>
            <a:spLocks noGrp="1"/>
          </p:cNvSpPr>
          <p:nvPr>
            <p:ph idx="1"/>
          </p:nvPr>
        </p:nvSpPr>
        <p:spPr/>
        <p:txBody>
          <a:bodyPr/>
          <a:lstStyle/>
          <a:p>
            <a:r>
              <a:rPr lang="en-US" dirty="0"/>
              <a:t>How can you switch from Warfarin to Xarelto?</a:t>
            </a:r>
          </a:p>
          <a:p>
            <a:r>
              <a:rPr lang="en-US" dirty="0"/>
              <a:t>1) Stop Warfarin and start Xarelto as soon </a:t>
            </a:r>
            <a:r>
              <a:rPr lang="en-US"/>
              <a:t>as INR&lt;1.5</a:t>
            </a:r>
            <a:endParaRPr lang="en-US" dirty="0"/>
          </a:p>
          <a:p>
            <a:r>
              <a:rPr lang="en-US" dirty="0">
                <a:solidFill>
                  <a:srgbClr val="FF0000"/>
                </a:solidFill>
              </a:rPr>
              <a:t>2) Stop Warfarin and start Xarelto as soon as INR&lt;3</a:t>
            </a:r>
          </a:p>
          <a:p>
            <a:r>
              <a:rPr lang="en-US" dirty="0"/>
              <a:t>3)Continue Warfarin and Xarelto concomitantly for 5 days and then D/C warfarin</a:t>
            </a:r>
          </a:p>
          <a:p>
            <a:r>
              <a:rPr lang="en-US" dirty="0"/>
              <a:t>4)  Stop Warfarin 3-5 days and then start Xarelto</a:t>
            </a:r>
          </a:p>
        </p:txBody>
      </p:sp>
    </p:spTree>
    <p:extLst>
      <p:ext uri="{BB962C8B-B14F-4D97-AF65-F5344CB8AC3E}">
        <p14:creationId xmlns:p14="http://schemas.microsoft.com/office/powerpoint/2010/main" val="7144375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 y="1"/>
            <a:ext cx="10515600" cy="807720"/>
          </a:xfrm>
        </p:spPr>
        <p:txBody>
          <a:bodyPr>
            <a:normAutofit/>
          </a:bodyPr>
          <a:lstStyle/>
          <a:p>
            <a:pPr algn="ctr"/>
            <a:r>
              <a:rPr lang="en-US" dirty="0"/>
              <a:t>Take home </a:t>
            </a:r>
            <a:r>
              <a:rPr lang="en-US"/>
              <a:t>message </a:t>
            </a:r>
            <a:endParaRPr lang="en-US" dirty="0"/>
          </a:p>
        </p:txBody>
      </p:sp>
      <p:sp>
        <p:nvSpPr>
          <p:cNvPr id="3" name="Content Placeholder 2"/>
          <p:cNvSpPr>
            <a:spLocks noGrp="1"/>
          </p:cNvSpPr>
          <p:nvPr>
            <p:ph idx="1"/>
          </p:nvPr>
        </p:nvSpPr>
        <p:spPr/>
        <p:txBody>
          <a:bodyPr/>
          <a:lstStyle/>
          <a:p>
            <a:r>
              <a:rPr lang="en-US" dirty="0"/>
              <a:t>Before administering anticoagulant to a patient with AF, do not forget:</a:t>
            </a:r>
          </a:p>
          <a:p>
            <a:r>
              <a:rPr lang="en-US" dirty="0"/>
              <a:t>Patient’s CHA2DS2-VASc</a:t>
            </a:r>
          </a:p>
          <a:p>
            <a:r>
              <a:rPr lang="en-US" dirty="0"/>
              <a:t>Patient’s HAS-BLED</a:t>
            </a:r>
          </a:p>
          <a:p>
            <a:r>
              <a:rPr lang="en-US" dirty="0"/>
              <a:t>Dr Mollazadeh</a:t>
            </a:r>
          </a:p>
          <a:p>
            <a:r>
              <a:rPr lang="en-US" dirty="0"/>
              <a:t>Bayer company (Xarelto)</a:t>
            </a:r>
          </a:p>
        </p:txBody>
      </p:sp>
    </p:spTree>
    <p:extLst>
      <p:ext uri="{BB962C8B-B14F-4D97-AF65-F5344CB8AC3E}">
        <p14:creationId xmlns:p14="http://schemas.microsoft.com/office/powerpoint/2010/main" val="6284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3359" y="4221448"/>
            <a:ext cx="7772400" cy="781050"/>
          </a:xfrm>
        </p:spPr>
        <p:txBody>
          <a:bodyPr/>
          <a:lstStyle/>
          <a:p>
            <a:pPr algn="ctr"/>
            <a:r>
              <a:rPr lang="en-US" sz="2800" dirty="0">
                <a:solidFill>
                  <a:srgbClr val="FF0000"/>
                </a:solidFill>
              </a:rPr>
              <a:t>Which anticoagulants should we choose in the case of high bleeding risk?</a:t>
            </a:r>
          </a:p>
        </p:txBody>
      </p:sp>
      <p:sp>
        <p:nvSpPr>
          <p:cNvPr id="3" name="Subtitle 2"/>
          <p:cNvSpPr>
            <a:spLocks noGrp="1"/>
          </p:cNvSpPr>
          <p:nvPr>
            <p:ph type="subTitle" idx="1"/>
          </p:nvPr>
        </p:nvSpPr>
        <p:spPr>
          <a:xfrm>
            <a:off x="1524000" y="5181600"/>
            <a:ext cx="9144000" cy="762000"/>
          </a:xfrm>
        </p:spPr>
        <p:txBody>
          <a:bodyPr>
            <a:normAutofit lnSpcReduction="10000"/>
          </a:bodyPr>
          <a:lstStyle/>
          <a:p>
            <a:pPr algn="ctr"/>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3709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43"/>
            <a:ext cx="12153481" cy="2269253"/>
          </a:xfrm>
        </p:spPr>
        <p:txBody>
          <a:bodyPr>
            <a:noAutofit/>
          </a:bodyPr>
          <a:lstStyle/>
          <a:p>
            <a:r>
              <a:rPr lang="en-US" sz="2400" dirty="0">
                <a:solidFill>
                  <a:schemeClr val="tx1"/>
                </a:solidFill>
              </a:rPr>
              <a:t>A 83 year-old man had DVT and PTE after admission in hospital due to right knee septic arthritis. He has diabetes normal creatinine (1.3)(Cl creatinine=42 ml/min) (weight=70 kg). I treated him with Warfarin with INR goal of  2-2.5. In follow up His INR value was out of range in many times, so I switched to Rivaroxaban (Xarelto=15 mg qhs). Two weeks later he was admitted due to hematuria and INR=5???. What is your suggestion for him?</a:t>
            </a:r>
            <a:br>
              <a:rPr lang="en-US" sz="2400" dirty="0">
                <a:solidFill>
                  <a:schemeClr val="tx1"/>
                </a:solidFill>
              </a:rPr>
            </a:br>
            <a:br>
              <a:rPr lang="en-US" sz="2400" dirty="0">
                <a:solidFill>
                  <a:schemeClr val="tx1"/>
                </a:solidFill>
              </a:rPr>
            </a:br>
            <a:endParaRPr lang="en-US" sz="2400" dirty="0">
              <a:solidFill>
                <a:schemeClr val="tx1"/>
              </a:solidFill>
            </a:endParaRPr>
          </a:p>
        </p:txBody>
      </p:sp>
      <p:sp>
        <p:nvSpPr>
          <p:cNvPr id="3" name="Content Placeholder 2"/>
          <p:cNvSpPr>
            <a:spLocks noGrp="1"/>
          </p:cNvSpPr>
          <p:nvPr>
            <p:ph idx="1"/>
          </p:nvPr>
        </p:nvSpPr>
        <p:spPr>
          <a:xfrm>
            <a:off x="507442" y="2781754"/>
            <a:ext cx="9274002" cy="3624733"/>
          </a:xfrm>
        </p:spPr>
        <p:txBody>
          <a:bodyPr/>
          <a:lstStyle/>
          <a:p>
            <a:pPr>
              <a:buFont typeface="+mj-lt"/>
              <a:buAutoNum type="alphaUcPeriod"/>
            </a:pPr>
            <a:r>
              <a:rPr lang="en-US" dirty="0"/>
              <a:t>Dabigatran 110 mg bid</a:t>
            </a:r>
          </a:p>
          <a:p>
            <a:pPr>
              <a:buFont typeface="+mj-lt"/>
              <a:buAutoNum type="alphaUcPeriod"/>
            </a:pPr>
            <a:r>
              <a:rPr lang="en-US" dirty="0"/>
              <a:t>Dabigatran 75 mg bid</a:t>
            </a:r>
          </a:p>
          <a:p>
            <a:pPr>
              <a:buFont typeface="+mj-lt"/>
              <a:buAutoNum type="alphaUcPeriod"/>
            </a:pPr>
            <a:r>
              <a:rPr lang="en-US" dirty="0"/>
              <a:t>Rivaroxaban 10 mg qhs</a:t>
            </a:r>
          </a:p>
          <a:p>
            <a:pPr>
              <a:buFont typeface="+mj-lt"/>
              <a:buAutoNum type="alphaUcPeriod"/>
            </a:pPr>
            <a:r>
              <a:rPr lang="en-US" dirty="0"/>
              <a:t>Apixaban 2.5 mg bid</a:t>
            </a:r>
          </a:p>
          <a:p>
            <a:pPr>
              <a:buFont typeface="+mj-lt"/>
              <a:buAutoNum type="alphaUcPeriod"/>
            </a:pPr>
            <a:r>
              <a:rPr lang="en-US" dirty="0"/>
              <a:t>Apixaban 5 mg bid</a:t>
            </a:r>
          </a:p>
          <a:p>
            <a:pPr>
              <a:buFont typeface="+mj-lt"/>
              <a:buAutoNum type="alphaUcPeriod"/>
            </a:pPr>
            <a:r>
              <a:rPr lang="en-US" dirty="0"/>
              <a:t>Edoxaban 60 mg daily</a:t>
            </a:r>
          </a:p>
          <a:p>
            <a:pPr>
              <a:buFont typeface="+mj-lt"/>
              <a:buAutoNum type="alphaUcPeriod"/>
            </a:pPr>
            <a:r>
              <a:rPr lang="en-US" dirty="0"/>
              <a:t>Edoxaban 30 mg daily</a:t>
            </a:r>
          </a:p>
          <a:p>
            <a:pPr>
              <a:buFont typeface="+mj-lt"/>
              <a:buAutoNum type="alphaUcPeriod"/>
            </a:pPr>
            <a:endParaRPr lang="en-US" dirty="0"/>
          </a:p>
        </p:txBody>
      </p:sp>
    </p:spTree>
    <p:extLst>
      <p:ext uri="{BB962C8B-B14F-4D97-AF65-F5344CB8AC3E}">
        <p14:creationId xmlns:p14="http://schemas.microsoft.com/office/powerpoint/2010/main" val="18806140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49568" y="145807"/>
            <a:ext cx="9744242" cy="5561658"/>
          </a:xfrm>
          <a:prstGeom prst="rect">
            <a:avLst/>
          </a:prstGeom>
        </p:spPr>
      </p:pic>
    </p:spTree>
    <p:extLst>
      <p:ext uri="{BB962C8B-B14F-4D97-AF65-F5344CB8AC3E}">
        <p14:creationId xmlns:p14="http://schemas.microsoft.com/office/powerpoint/2010/main" val="10935908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88797" y="47673"/>
            <a:ext cx="10256406" cy="5993689"/>
          </a:xfrm>
          <a:prstGeom prst="rect">
            <a:avLst/>
          </a:prstGeom>
        </p:spPr>
      </p:pic>
    </p:spTree>
    <p:extLst>
      <p:ext uri="{BB962C8B-B14F-4D97-AF65-F5344CB8AC3E}">
        <p14:creationId xmlns:p14="http://schemas.microsoft.com/office/powerpoint/2010/main" val="1782550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77334" y="0"/>
            <a:ext cx="10720456" cy="6149591"/>
          </a:xfrm>
          <a:prstGeom prst="rect">
            <a:avLst/>
          </a:prstGeom>
        </p:spPr>
      </p:pic>
    </p:spTree>
    <p:extLst>
      <p:ext uri="{BB962C8B-B14F-4D97-AF65-F5344CB8AC3E}">
        <p14:creationId xmlns:p14="http://schemas.microsoft.com/office/powerpoint/2010/main" val="3116693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843"/>
            <a:ext cx="12153481" cy="2269253"/>
          </a:xfrm>
        </p:spPr>
        <p:txBody>
          <a:bodyPr>
            <a:noAutofit/>
          </a:bodyPr>
          <a:lstStyle/>
          <a:p>
            <a:r>
              <a:rPr lang="en-US" sz="2400" dirty="0">
                <a:solidFill>
                  <a:schemeClr val="tx1"/>
                </a:solidFill>
              </a:rPr>
              <a:t>A 83 year-old man had DVT and PTE after admission in hospital due to right knee septic arthritis. He has diabetes normal creatinine (1.3)(Cl creatinine=42 ml/min) (weight=70 kg). I treated him with Warfarin with INR goal of  2-2.5. In follow up His INR value was out of range in many times, so I switched to Rivaroxaban (Xarelto=15 mg qhs). Two weeks later he was admitted due to hematuria and INR=5???. What is your suggestion for him?</a:t>
            </a:r>
            <a:br>
              <a:rPr lang="en-US" sz="2400" dirty="0">
                <a:solidFill>
                  <a:schemeClr val="tx1"/>
                </a:solidFill>
              </a:rPr>
            </a:br>
            <a:br>
              <a:rPr lang="en-US" sz="2400" dirty="0">
                <a:solidFill>
                  <a:schemeClr val="tx1"/>
                </a:solidFill>
              </a:rPr>
            </a:br>
            <a:endParaRPr lang="en-US" sz="2400" dirty="0">
              <a:solidFill>
                <a:schemeClr val="tx1"/>
              </a:solidFill>
            </a:endParaRPr>
          </a:p>
        </p:txBody>
      </p:sp>
      <p:sp>
        <p:nvSpPr>
          <p:cNvPr id="3" name="Content Placeholder 2"/>
          <p:cNvSpPr>
            <a:spLocks noGrp="1"/>
          </p:cNvSpPr>
          <p:nvPr>
            <p:ph idx="1"/>
          </p:nvPr>
        </p:nvSpPr>
        <p:spPr>
          <a:xfrm>
            <a:off x="507442" y="2781754"/>
            <a:ext cx="9274002" cy="3624733"/>
          </a:xfrm>
        </p:spPr>
        <p:txBody>
          <a:bodyPr/>
          <a:lstStyle/>
          <a:p>
            <a:pPr>
              <a:buFont typeface="+mj-lt"/>
              <a:buAutoNum type="alphaUcPeriod"/>
            </a:pPr>
            <a:r>
              <a:rPr lang="en-US" dirty="0"/>
              <a:t>Dabigatran 110 mg bid</a:t>
            </a:r>
          </a:p>
          <a:p>
            <a:pPr>
              <a:buFont typeface="+mj-lt"/>
              <a:buAutoNum type="alphaUcPeriod"/>
            </a:pPr>
            <a:r>
              <a:rPr lang="en-US" dirty="0"/>
              <a:t>Dabigatran 75 mg bid</a:t>
            </a:r>
          </a:p>
          <a:p>
            <a:pPr>
              <a:buFont typeface="+mj-lt"/>
              <a:buAutoNum type="alphaUcPeriod"/>
            </a:pPr>
            <a:r>
              <a:rPr lang="en-US" dirty="0"/>
              <a:t>Rivaroxaban 10 mg qhs</a:t>
            </a:r>
          </a:p>
          <a:p>
            <a:pPr>
              <a:buFont typeface="+mj-lt"/>
              <a:buAutoNum type="alphaUcPeriod"/>
            </a:pPr>
            <a:r>
              <a:rPr lang="en-US" dirty="0"/>
              <a:t>Apixaban 2.5 mg bid</a:t>
            </a:r>
          </a:p>
          <a:p>
            <a:pPr>
              <a:buFont typeface="+mj-lt"/>
              <a:buAutoNum type="alphaUcPeriod"/>
            </a:pPr>
            <a:r>
              <a:rPr lang="en-US" dirty="0">
                <a:solidFill>
                  <a:srgbClr val="FF0000"/>
                </a:solidFill>
              </a:rPr>
              <a:t>Apixaban 5 mg bid</a:t>
            </a:r>
          </a:p>
          <a:p>
            <a:pPr>
              <a:buFont typeface="+mj-lt"/>
              <a:buAutoNum type="alphaUcPeriod"/>
            </a:pPr>
            <a:r>
              <a:rPr lang="en-US"/>
              <a:t>Edoxaban </a:t>
            </a:r>
            <a:r>
              <a:rPr lang="en-US" dirty="0"/>
              <a:t>60 mg daily</a:t>
            </a:r>
          </a:p>
          <a:p>
            <a:pPr>
              <a:buFont typeface="+mj-lt"/>
              <a:buAutoNum type="alphaUcPeriod"/>
            </a:pPr>
            <a:r>
              <a:rPr lang="en-US" dirty="0"/>
              <a:t>Edoxaban 30 mg daily</a:t>
            </a:r>
          </a:p>
          <a:p>
            <a:pPr>
              <a:buFont typeface="+mj-lt"/>
              <a:buAutoNum type="alphaUcPeriod"/>
            </a:pPr>
            <a:endParaRPr lang="en-US" dirty="0"/>
          </a:p>
        </p:txBody>
      </p:sp>
    </p:spTree>
    <p:extLst>
      <p:ext uri="{BB962C8B-B14F-4D97-AF65-F5344CB8AC3E}">
        <p14:creationId xmlns:p14="http://schemas.microsoft.com/office/powerpoint/2010/main" val="4219156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Take home message</a:t>
            </a:r>
          </a:p>
        </p:txBody>
      </p:sp>
      <p:sp>
        <p:nvSpPr>
          <p:cNvPr id="3" name="Content Placeholder 2"/>
          <p:cNvSpPr>
            <a:spLocks noGrp="1"/>
          </p:cNvSpPr>
          <p:nvPr>
            <p:ph idx="1"/>
          </p:nvPr>
        </p:nvSpPr>
        <p:spPr/>
        <p:txBody>
          <a:bodyPr/>
          <a:lstStyle/>
          <a:p>
            <a:pPr>
              <a:buFont typeface="+mj-lt"/>
              <a:buAutoNum type="arabicPeriod"/>
            </a:pPr>
            <a:r>
              <a:rPr lang="en-US" dirty="0"/>
              <a:t>Which NOAC needs more precaution in CKD?</a:t>
            </a:r>
          </a:p>
          <a:p>
            <a:pPr>
              <a:buFont typeface="+mj-lt"/>
              <a:buAutoNum type="arabicPeriod"/>
            </a:pPr>
            <a:r>
              <a:rPr lang="en-US" dirty="0"/>
              <a:t>Which NOAC is safer in CKD?</a:t>
            </a:r>
          </a:p>
          <a:p>
            <a:pPr>
              <a:buFont typeface="+mj-lt"/>
              <a:buAutoNum type="arabicPeriod"/>
            </a:pPr>
            <a:r>
              <a:rPr lang="en-US" dirty="0"/>
              <a:t>Which NOAC is associated with less chance of bleeding?</a:t>
            </a:r>
          </a:p>
          <a:p>
            <a:pPr>
              <a:buFont typeface="+mj-lt"/>
              <a:buAutoNum type="arabicPeriod"/>
            </a:pPr>
            <a:r>
              <a:rPr lang="en-US" dirty="0"/>
              <a:t>Which NOAC is administered once daily?</a:t>
            </a:r>
          </a:p>
          <a:p>
            <a:pPr>
              <a:buFont typeface="+mj-lt"/>
              <a:buAutoNum type="arabicPeriod"/>
            </a:pPr>
            <a:endParaRPr lang="en-US" dirty="0"/>
          </a:p>
          <a:p>
            <a:pPr>
              <a:buFont typeface="+mj-lt"/>
              <a:buAutoNum type="arabicPeriod"/>
            </a:pPr>
            <a:endParaRPr lang="en-US" dirty="0"/>
          </a:p>
          <a:p>
            <a:pPr>
              <a:buFont typeface="+mj-lt"/>
              <a:buAutoNum type="arabicPeriod"/>
            </a:pPr>
            <a:endParaRPr lang="en-US" dirty="0"/>
          </a:p>
          <a:p>
            <a:endParaRPr lang="en-US" dirty="0"/>
          </a:p>
        </p:txBody>
      </p:sp>
    </p:spTree>
    <p:extLst>
      <p:ext uri="{BB962C8B-B14F-4D97-AF65-F5344CB8AC3E}">
        <p14:creationId xmlns:p14="http://schemas.microsoft.com/office/powerpoint/2010/main" val="153773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774" y="4221448"/>
            <a:ext cx="11023041" cy="781050"/>
          </a:xfrm>
        </p:spPr>
        <p:txBody>
          <a:bodyPr/>
          <a:lstStyle/>
          <a:p>
            <a:pPr algn="ctr"/>
            <a:r>
              <a:rPr lang="en-US" sz="2800" dirty="0">
                <a:solidFill>
                  <a:srgbClr val="FF0000"/>
                </a:solidFill>
              </a:rPr>
              <a:t>Marked variation in the efficacy of BB across cardiovascular health: Global systematic review</a:t>
            </a:r>
          </a:p>
        </p:txBody>
      </p:sp>
      <p:sp>
        <p:nvSpPr>
          <p:cNvPr id="3" name="Subtitle 2"/>
          <p:cNvSpPr>
            <a:spLocks noGrp="1"/>
          </p:cNvSpPr>
          <p:nvPr>
            <p:ph type="subTitle" idx="1"/>
          </p:nvPr>
        </p:nvSpPr>
        <p:spPr>
          <a:xfrm>
            <a:off x="1524000" y="5181600"/>
            <a:ext cx="9144000" cy="762000"/>
          </a:xfrm>
        </p:spPr>
        <p:txBody>
          <a:bodyPr>
            <a:normAutofit lnSpcReduction="10000"/>
          </a:bodyPr>
          <a:lstStyle/>
          <a:p>
            <a:pPr algn="ctr"/>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16021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61740" y="235581"/>
            <a:ext cx="11071448" cy="6170906"/>
          </a:xfrm>
          <a:prstGeom prst="rect">
            <a:avLst/>
          </a:prstGeom>
        </p:spPr>
      </p:pic>
    </p:spTree>
    <p:extLst>
      <p:ext uri="{BB962C8B-B14F-4D97-AF65-F5344CB8AC3E}">
        <p14:creationId xmlns:p14="http://schemas.microsoft.com/office/powerpoint/2010/main" val="33432185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0692" y="0"/>
            <a:ext cx="12226295" cy="6858000"/>
          </a:xfrm>
          <a:prstGeom prst="rect">
            <a:avLst/>
          </a:prstGeom>
        </p:spPr>
      </p:pic>
    </p:spTree>
    <p:extLst>
      <p:ext uri="{BB962C8B-B14F-4D97-AF65-F5344CB8AC3E}">
        <p14:creationId xmlns:p14="http://schemas.microsoft.com/office/powerpoint/2010/main" val="16513499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5168" y="0"/>
            <a:ext cx="12173578" cy="6787661"/>
          </a:xfrm>
          <a:prstGeom prst="rect">
            <a:avLst/>
          </a:prstGeom>
        </p:spPr>
      </p:pic>
    </p:spTree>
    <p:extLst>
      <p:ext uri="{BB962C8B-B14F-4D97-AF65-F5344CB8AC3E}">
        <p14:creationId xmlns:p14="http://schemas.microsoft.com/office/powerpoint/2010/main" val="11316694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07680" y="467248"/>
            <a:ext cx="12299680" cy="5628024"/>
          </a:xfrm>
          <a:prstGeom prst="rect">
            <a:avLst/>
          </a:prstGeom>
        </p:spPr>
      </p:pic>
    </p:spTree>
    <p:extLst>
      <p:ext uri="{BB962C8B-B14F-4D97-AF65-F5344CB8AC3E}">
        <p14:creationId xmlns:p14="http://schemas.microsoft.com/office/powerpoint/2010/main" val="450078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0"/>
            <a:ext cx="12192000" cy="6817807"/>
          </a:xfrm>
          <a:prstGeom prst="rect">
            <a:avLst/>
          </a:prstGeom>
        </p:spPr>
      </p:pic>
    </p:spTree>
    <p:extLst>
      <p:ext uri="{BB962C8B-B14F-4D97-AF65-F5344CB8AC3E}">
        <p14:creationId xmlns:p14="http://schemas.microsoft.com/office/powerpoint/2010/main" val="36295368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 y="-4525"/>
            <a:ext cx="12192000" cy="6862526"/>
          </a:xfrm>
          <a:prstGeom prst="rect">
            <a:avLst/>
          </a:prstGeom>
        </p:spPr>
      </p:pic>
    </p:spTree>
    <p:extLst>
      <p:ext uri="{BB962C8B-B14F-4D97-AF65-F5344CB8AC3E}">
        <p14:creationId xmlns:p14="http://schemas.microsoft.com/office/powerpoint/2010/main" val="1637815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preferRelativeResize="0">
            <a:picLocks noGrp="1"/>
          </p:cNvPicPr>
          <p:nvPr>
            <p:ph idx="1"/>
          </p:nvPr>
        </p:nvPicPr>
        <p:blipFill>
          <a:blip r:embed="rId2" cstate="screen">
            <a:extLst>
              <a:ext uri="{28A0092B-C50C-407E-A947-70E740481C1C}">
                <a14:useLocalDpi xmlns:a14="http://schemas.microsoft.com/office/drawing/2010/main"/>
              </a:ext>
            </a:extLst>
          </a:blip>
          <a:stretch>
            <a:fillRect/>
          </a:stretch>
        </p:blipFill>
        <p:spPr>
          <a:xfrm>
            <a:off x="65315" y="45218"/>
            <a:ext cx="12126686" cy="6812782"/>
          </a:xfrm>
          <a:prstGeom prst="rect">
            <a:avLst/>
          </a:prstGeom>
        </p:spPr>
      </p:pic>
    </p:spTree>
    <p:extLst>
      <p:ext uri="{BB962C8B-B14F-4D97-AF65-F5344CB8AC3E}">
        <p14:creationId xmlns:p14="http://schemas.microsoft.com/office/powerpoint/2010/main" val="37698652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31112" y="140407"/>
            <a:ext cx="11483877" cy="6615051"/>
          </a:xfrm>
          <a:prstGeom prst="rect">
            <a:avLst/>
          </a:prstGeom>
        </p:spPr>
      </p:pic>
    </p:spTree>
    <p:extLst>
      <p:ext uri="{BB962C8B-B14F-4D97-AF65-F5344CB8AC3E}">
        <p14:creationId xmlns:p14="http://schemas.microsoft.com/office/powerpoint/2010/main" val="757158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71117" y="45986"/>
            <a:ext cx="10696532" cy="6679327"/>
          </a:xfrm>
          <a:prstGeom prst="rect">
            <a:avLst/>
          </a:prstGeom>
        </p:spPr>
      </p:pic>
    </p:spTree>
    <p:extLst>
      <p:ext uri="{BB962C8B-B14F-4D97-AF65-F5344CB8AC3E}">
        <p14:creationId xmlns:p14="http://schemas.microsoft.com/office/powerpoint/2010/main" val="14553587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99931" y="140677"/>
            <a:ext cx="11179569" cy="6559515"/>
          </a:xfrm>
          <a:prstGeom prst="rect">
            <a:avLst/>
          </a:prstGeom>
        </p:spPr>
      </p:pic>
    </p:spTree>
    <p:extLst>
      <p:ext uri="{BB962C8B-B14F-4D97-AF65-F5344CB8AC3E}">
        <p14:creationId xmlns:p14="http://schemas.microsoft.com/office/powerpoint/2010/main" val="17346623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11982" y="14067"/>
            <a:ext cx="11472590" cy="6806705"/>
          </a:xfrm>
          <a:prstGeom prst="rect">
            <a:avLst/>
          </a:prstGeom>
        </p:spPr>
      </p:pic>
    </p:spTree>
    <p:extLst>
      <p:ext uri="{BB962C8B-B14F-4D97-AF65-F5344CB8AC3E}">
        <p14:creationId xmlns:p14="http://schemas.microsoft.com/office/powerpoint/2010/main" val="851290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0193" y="60291"/>
            <a:ext cx="12151808" cy="6797710"/>
          </a:xfrm>
          <a:prstGeom prst="rect">
            <a:avLst/>
          </a:prstGeom>
        </p:spPr>
      </p:pic>
    </p:spTree>
    <p:extLst>
      <p:ext uri="{BB962C8B-B14F-4D97-AF65-F5344CB8AC3E}">
        <p14:creationId xmlns:p14="http://schemas.microsoft.com/office/powerpoint/2010/main" val="28669072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630" y="132304"/>
            <a:ext cx="8596668" cy="480646"/>
          </a:xfrm>
        </p:spPr>
        <p:txBody>
          <a:bodyPr>
            <a:normAutofit fontScale="90000"/>
          </a:bodyPr>
          <a:lstStyle/>
          <a:p>
            <a:r>
              <a:rPr lang="en-US" dirty="0"/>
              <a:t>Take home message</a:t>
            </a:r>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 y="628861"/>
            <a:ext cx="12192000" cy="6229139"/>
          </a:xfrm>
          <a:prstGeom prst="rect">
            <a:avLst/>
          </a:prstGeom>
        </p:spPr>
      </p:pic>
    </p:spTree>
    <p:extLst>
      <p:ext uri="{BB962C8B-B14F-4D97-AF65-F5344CB8AC3E}">
        <p14:creationId xmlns:p14="http://schemas.microsoft.com/office/powerpoint/2010/main" val="31892015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38" y="2508739"/>
            <a:ext cx="12192000" cy="1320800"/>
          </a:xfrm>
        </p:spPr>
        <p:txBody>
          <a:bodyPr/>
          <a:lstStyle/>
          <a:p>
            <a:r>
              <a:rPr lang="en-US" dirty="0">
                <a:solidFill>
                  <a:schemeClr val="tx1"/>
                </a:solidFill>
              </a:rPr>
              <a:t>Role of diuretics in HF (Based on 2016 ESC HF guidelines)</a:t>
            </a:r>
          </a:p>
        </p:txBody>
      </p:sp>
      <p:sp>
        <p:nvSpPr>
          <p:cNvPr id="3" name="Content Placeholder 2"/>
          <p:cNvSpPr>
            <a:spLocks noGrp="1"/>
          </p:cNvSpPr>
          <p:nvPr>
            <p:ph idx="1"/>
          </p:nvPr>
        </p:nvSpPr>
        <p:spPr>
          <a:xfrm>
            <a:off x="657237" y="3366391"/>
            <a:ext cx="8596668" cy="3880773"/>
          </a:xfrm>
        </p:spPr>
        <p:txBody>
          <a:bodyPr/>
          <a:lstStyle/>
          <a:p>
            <a:endParaRPr lang="en-US" dirty="0"/>
          </a:p>
        </p:txBody>
      </p:sp>
    </p:spTree>
    <p:extLst>
      <p:ext uri="{BB962C8B-B14F-4D97-AF65-F5344CB8AC3E}">
        <p14:creationId xmlns:p14="http://schemas.microsoft.com/office/powerpoint/2010/main" val="42252766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95459"/>
            <a:ext cx="8596668" cy="592853"/>
          </a:xfrm>
        </p:spPr>
        <p:txBody>
          <a:bodyPr>
            <a:normAutofit fontScale="90000"/>
          </a:bodyPr>
          <a:lstStyle/>
          <a:p>
            <a:r>
              <a:rPr lang="en-US" dirty="0"/>
              <a:t>Role of diuretics in HF management</a:t>
            </a:r>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924260" y="805984"/>
            <a:ext cx="5512953" cy="6052016"/>
          </a:xfrm>
          <a:prstGeom prst="rect">
            <a:avLst/>
          </a:prstGeom>
        </p:spPr>
      </p:pic>
    </p:spTree>
    <p:extLst>
      <p:ext uri="{BB962C8B-B14F-4D97-AF65-F5344CB8AC3E}">
        <p14:creationId xmlns:p14="http://schemas.microsoft.com/office/powerpoint/2010/main" val="32461006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245807" y="-3411"/>
            <a:ext cx="6512529" cy="6861411"/>
          </a:xfrm>
          <a:prstGeom prst="rect">
            <a:avLst/>
          </a:prstGeom>
        </p:spPr>
      </p:pic>
    </p:spTree>
    <p:extLst>
      <p:ext uri="{BB962C8B-B14F-4D97-AF65-F5344CB8AC3E}">
        <p14:creationId xmlns:p14="http://schemas.microsoft.com/office/powerpoint/2010/main" val="3948424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 y="899328"/>
            <a:ext cx="12143433" cy="5094118"/>
          </a:xfrm>
          <a:prstGeom prst="rect">
            <a:avLst/>
          </a:prstGeom>
        </p:spPr>
      </p:pic>
    </p:spTree>
    <p:extLst>
      <p:ext uri="{BB962C8B-B14F-4D97-AF65-F5344CB8AC3E}">
        <p14:creationId xmlns:p14="http://schemas.microsoft.com/office/powerpoint/2010/main" val="19071973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533" y="4779131"/>
            <a:ext cx="11023041" cy="781050"/>
          </a:xfrm>
        </p:spPr>
        <p:txBody>
          <a:bodyPr/>
          <a:lstStyle/>
          <a:p>
            <a:pPr algn="ctr"/>
            <a:r>
              <a:rPr lang="en-US" sz="2800" dirty="0">
                <a:solidFill>
                  <a:srgbClr val="FF0000"/>
                </a:solidFill>
              </a:rPr>
              <a:t>How to prevent stroke?</a:t>
            </a:r>
            <a:br>
              <a:rPr lang="en-US" sz="2800" dirty="0">
                <a:solidFill>
                  <a:srgbClr val="FF0000"/>
                </a:solidFill>
              </a:rPr>
            </a:br>
            <a:r>
              <a:rPr lang="en-US" sz="2800" dirty="0">
                <a:solidFill>
                  <a:srgbClr val="FF0000"/>
                </a:solidFill>
              </a:rPr>
              <a:t>Pharmacologically or non pharmacologically?</a:t>
            </a:r>
            <a:br>
              <a:rPr lang="en-US" sz="2800" dirty="0">
                <a:solidFill>
                  <a:srgbClr val="FF0000"/>
                </a:solidFill>
              </a:rPr>
            </a:br>
            <a:r>
              <a:rPr lang="en-US" sz="2800" dirty="0">
                <a:solidFill>
                  <a:srgbClr val="FF0000"/>
                </a:solidFill>
              </a:rPr>
              <a:t>NOAC vs Warfarin</a:t>
            </a:r>
          </a:p>
        </p:txBody>
      </p:sp>
      <p:sp>
        <p:nvSpPr>
          <p:cNvPr id="3" name="Subtitle 2"/>
          <p:cNvSpPr>
            <a:spLocks noGrp="1"/>
          </p:cNvSpPr>
          <p:nvPr>
            <p:ph type="subTitle" idx="1"/>
          </p:nvPr>
        </p:nvSpPr>
        <p:spPr>
          <a:xfrm>
            <a:off x="1524000" y="5960348"/>
            <a:ext cx="9144000" cy="762000"/>
          </a:xfrm>
        </p:spPr>
        <p:txBody>
          <a:bodyPr>
            <a:normAutofit lnSpcReduction="10000"/>
          </a:bodyPr>
          <a:lstStyle/>
          <a:p>
            <a:pPr algn="ctr"/>
            <a:r>
              <a:rPr lang="en-US" sz="1600" dirty="0"/>
              <a:t>Reza Mollazadeh, Associate professor of cardiology; Fellowship of interventional cardiac electrophysiology and pacemaker, Imam Khomeini medical center, Tehran University of medical sciences</a:t>
            </a:r>
          </a:p>
          <a:p>
            <a:endParaRPr lang="en-US" sz="1600"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6733"/>
            <a:ext cx="6781800" cy="4069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41085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819400"/>
            <a:ext cx="8229600" cy="1143000"/>
          </a:xfrm>
        </p:spPr>
        <p:txBody>
          <a:bodyPr>
            <a:normAutofit/>
          </a:bodyPr>
          <a:lstStyle/>
          <a:p>
            <a:endParaRPr lang="en-US" dirty="0"/>
          </a:p>
        </p:txBody>
      </p:sp>
      <p:pic>
        <p:nvPicPr>
          <p:cNvPr id="1026" name="Picture 2"/>
          <p:cNvPicPr>
            <a:picLocks noGrp="1" noChangeAspect="1" noChangeArrowheads="1"/>
          </p:cNvPicPr>
          <p:nvPr>
            <p:ph idx="1"/>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00251" y="152400"/>
            <a:ext cx="1981200" cy="2424989"/>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758047" y="152400"/>
            <a:ext cx="2001774" cy="28194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0612" y="5058770"/>
            <a:ext cx="2514600" cy="1691406"/>
          </a:xfrm>
          <a:prstGeom prst="rect">
            <a:avLst/>
          </a:prstGeom>
          <a:noFill/>
          <a:ln w="9525">
            <a:noFill/>
            <a:miter lim="800000"/>
            <a:headEnd/>
            <a:tailEnd/>
          </a:ln>
          <a:effectLst/>
        </p:spPr>
      </p:pic>
      <p:pic>
        <p:nvPicPr>
          <p:cNvPr id="1029" name="Picture 5"/>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972266" y="4864290"/>
            <a:ext cx="2922309" cy="1828800"/>
          </a:xfrm>
          <a:prstGeom prst="rect">
            <a:avLst/>
          </a:prstGeom>
          <a:noFill/>
          <a:ln w="9525">
            <a:noFill/>
            <a:miter lim="800000"/>
            <a:headEnd/>
            <a:tailEnd/>
          </a:ln>
          <a:effectLst/>
        </p:spPr>
      </p:pic>
      <p:pic>
        <p:nvPicPr>
          <p:cNvPr id="3" name="Picture 2"/>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380567" y="2127268"/>
            <a:ext cx="4762500" cy="3181350"/>
          </a:xfrm>
          <a:prstGeom prst="rect">
            <a:avLst/>
          </a:prstGeom>
        </p:spPr>
      </p:pic>
      <p:pic>
        <p:nvPicPr>
          <p:cNvPr id="4" name="Picture 3"/>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946101" y="0"/>
            <a:ext cx="3798692" cy="2127268"/>
          </a:xfrm>
          <a:prstGeom prst="rect">
            <a:avLst/>
          </a:prstGeom>
        </p:spPr>
      </p:pic>
      <p:pic>
        <p:nvPicPr>
          <p:cNvPr id="5" name="Picture 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52808" y="5203596"/>
            <a:ext cx="1981204" cy="1565696"/>
          </a:xfrm>
          <a:prstGeom prst="rect">
            <a:avLst/>
          </a:prstGeom>
        </p:spPr>
      </p:pic>
    </p:spTree>
    <p:extLst>
      <p:ext uri="{BB962C8B-B14F-4D97-AF65-F5344CB8AC3E}">
        <p14:creationId xmlns:p14="http://schemas.microsoft.com/office/powerpoint/2010/main" val="9441349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609031"/>
          </a:xfrm>
        </p:spPr>
        <p:txBody>
          <a:bodyPr>
            <a:normAutofit fontScale="90000"/>
          </a:bodyPr>
          <a:lstStyle/>
          <a:p>
            <a:r>
              <a:rPr lang="en-US" sz="2400" dirty="0">
                <a:solidFill>
                  <a:srgbClr val="FF0000"/>
                </a:solidFill>
              </a:rPr>
              <a:t>Case 1:</a:t>
            </a:r>
            <a:r>
              <a:rPr lang="en-US" sz="2400" dirty="0"/>
              <a:t> A 58 –year-old man was referred to our clinic due to AF rhythm. Previous medical history was remarkable for Hypertension, CRF (Cr=1.8, Cl </a:t>
            </a:r>
            <a:r>
              <a:rPr lang="en-US" sz="2400" dirty="0" err="1"/>
              <a:t>cr</a:t>
            </a:r>
            <a:r>
              <a:rPr lang="en-US" sz="2400" dirty="0"/>
              <a:t>=28cc/min) and non ischemic cardiomyopathy (LVEF=25% and so ICD-VR was implanted for him).  Two months ago the patient had TIA. He was on ASA, Losartan, Atorvastatin, Carvedilol, Spironolactone and furosemide. What is your suggestion for this patient regarding reducing risk of thromboembolism?</a:t>
            </a:r>
          </a:p>
        </p:txBody>
      </p:sp>
      <p:sp>
        <p:nvSpPr>
          <p:cNvPr id="3" name="Content Placeholder 2"/>
          <p:cNvSpPr>
            <a:spLocks noGrp="1"/>
          </p:cNvSpPr>
          <p:nvPr>
            <p:ph idx="1"/>
          </p:nvPr>
        </p:nvSpPr>
        <p:spPr>
          <a:xfrm>
            <a:off x="1120000" y="3582185"/>
            <a:ext cx="10233800" cy="2594777"/>
          </a:xfrm>
        </p:spPr>
        <p:txBody>
          <a:bodyPr/>
          <a:lstStyle/>
          <a:p>
            <a:pPr marL="514350" indent="-514350">
              <a:buFont typeface="+mj-lt"/>
              <a:buAutoNum type="arabicPeriod"/>
            </a:pPr>
            <a:r>
              <a:rPr lang="en-US" dirty="0"/>
              <a:t>Adding Dabigatran 75 mg bid to his medications</a:t>
            </a:r>
          </a:p>
          <a:p>
            <a:pPr marL="514350" indent="-514350">
              <a:buFont typeface="+mj-lt"/>
              <a:buAutoNum type="arabicPeriod"/>
            </a:pPr>
            <a:r>
              <a:rPr lang="en-US" dirty="0"/>
              <a:t>Dabigatran 150 mg bid as a substitute for ASA</a:t>
            </a:r>
          </a:p>
          <a:p>
            <a:pPr marL="514350" indent="-514350">
              <a:buFont typeface="+mj-lt"/>
              <a:buAutoNum type="arabicPeriod"/>
            </a:pPr>
            <a:r>
              <a:rPr lang="en-US" dirty="0"/>
              <a:t>Adding Warfarin to his medications (1.5&lt;INR goal &lt;2.5) </a:t>
            </a:r>
          </a:p>
          <a:p>
            <a:pPr marL="514350" indent="-514350">
              <a:buFont typeface="+mj-lt"/>
              <a:buAutoNum type="arabicPeriod"/>
            </a:pPr>
            <a:r>
              <a:rPr lang="en-US" dirty="0"/>
              <a:t>Warfarin as a substitute for ASA (2&lt;INR goal &lt;3)</a:t>
            </a:r>
          </a:p>
          <a:p>
            <a:pPr marL="514350" indent="-514350">
              <a:buFont typeface="+mj-lt"/>
              <a:buAutoNum type="arabicPeriod"/>
            </a:pPr>
            <a:r>
              <a:rPr lang="en-US" dirty="0"/>
              <a:t>LAA occlusion</a:t>
            </a:r>
          </a:p>
        </p:txBody>
      </p:sp>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68</a:t>
            </a:fld>
            <a:endParaRPr lang="en-US"/>
          </a:p>
        </p:txBody>
      </p:sp>
    </p:spTree>
    <p:extLst>
      <p:ext uri="{BB962C8B-B14F-4D97-AF65-F5344CB8AC3E}">
        <p14:creationId xmlns:p14="http://schemas.microsoft.com/office/powerpoint/2010/main" val="12644686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0"/>
            <a:ext cx="9572920" cy="5855821"/>
          </a:xfrm>
          <a:prstGeom prst="rect">
            <a:avLst/>
          </a:prstGeom>
        </p:spPr>
      </p:pic>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a:xfrm>
            <a:off x="1120000" y="1825625"/>
            <a:ext cx="7824984" cy="2380615"/>
          </a:xfrm>
        </p:spPr>
        <p:txBody>
          <a:bodyPr/>
          <a:lstStyle/>
          <a:p>
            <a:endParaRPr lang="en-US" dirty="0"/>
          </a:p>
        </p:txBody>
      </p:sp>
      <p:sp>
        <p:nvSpPr>
          <p:cNvPr id="7" name="Footer Placeholder 6"/>
          <p:cNvSpPr>
            <a:spLocks noGrp="1"/>
          </p:cNvSpPr>
          <p:nvPr>
            <p:ph type="ftr" sz="quarter" idx="11"/>
          </p:nvPr>
        </p:nvSpPr>
        <p:spPr>
          <a:xfrm>
            <a:off x="240384" y="6086476"/>
            <a:ext cx="11951616" cy="635000"/>
          </a:xfrm>
        </p:spPr>
        <p:txBody>
          <a:bodyPr/>
          <a:lstStyle/>
          <a:p>
            <a:r>
              <a:rPr lang="en-US" dirty="0"/>
              <a:t>January </a:t>
            </a:r>
            <a:r>
              <a:rPr lang="en-US" dirty="0" err="1"/>
              <a:t>CT,Wann</a:t>
            </a:r>
            <a:r>
              <a:rPr lang="en-US" dirty="0"/>
              <a:t> LS, Alpert JS, Calkins H, </a:t>
            </a:r>
            <a:r>
              <a:rPr lang="en-US" dirty="0" err="1"/>
              <a:t>Cigarroa</a:t>
            </a:r>
            <a:r>
              <a:rPr lang="en-US" dirty="0"/>
              <a:t> JE, Cleveland JC Jr et al. 2014</a:t>
            </a:r>
          </a:p>
          <a:p>
            <a:r>
              <a:rPr lang="en-US" dirty="0"/>
              <a:t>AHA/ACC/HRS guideline for the management of patients with atrial fibrillation: a</a:t>
            </a:r>
          </a:p>
          <a:p>
            <a:r>
              <a:rPr lang="en-US" dirty="0"/>
              <a:t>report of the American College of Cardiology/American Heart Association Task</a:t>
            </a:r>
          </a:p>
          <a:p>
            <a:r>
              <a:rPr lang="en-US" dirty="0"/>
              <a:t>Force on practice guidelines and the Heart Rhythm Society. Circulation 2014;130:</a:t>
            </a:r>
          </a:p>
          <a:p>
            <a:r>
              <a:rPr lang="en-US" dirty="0"/>
              <a:t>e199–267.</a:t>
            </a:r>
          </a:p>
        </p:txBody>
      </p:sp>
    </p:spTree>
    <p:extLst>
      <p:ext uri="{BB962C8B-B14F-4D97-AF65-F5344CB8AC3E}">
        <p14:creationId xmlns:p14="http://schemas.microsoft.com/office/powerpoint/2010/main" val="27354450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0"/>
            <a:ext cx="9572920" cy="5855821"/>
          </a:xfrm>
          <a:prstGeom prst="rect">
            <a:avLst/>
          </a:prstGeom>
        </p:spPr>
      </p:pic>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a:xfrm>
            <a:off x="1120000" y="1825625"/>
            <a:ext cx="7824984" cy="2380615"/>
          </a:xfrm>
        </p:spPr>
        <p:txBody>
          <a:bodyPr/>
          <a:lstStyle/>
          <a:p>
            <a:endParaRPr lang="en-US" dirty="0"/>
          </a:p>
        </p:txBody>
      </p:sp>
      <p:sp>
        <p:nvSpPr>
          <p:cNvPr id="7" name="Footer Placeholder 6"/>
          <p:cNvSpPr>
            <a:spLocks noGrp="1"/>
          </p:cNvSpPr>
          <p:nvPr>
            <p:ph type="ftr" sz="quarter" idx="11"/>
          </p:nvPr>
        </p:nvSpPr>
        <p:spPr>
          <a:xfrm>
            <a:off x="240384" y="6086476"/>
            <a:ext cx="11951616" cy="635000"/>
          </a:xfrm>
        </p:spPr>
        <p:txBody>
          <a:bodyPr/>
          <a:lstStyle/>
          <a:p>
            <a:r>
              <a:rPr lang="en-US" dirty="0"/>
              <a:t>January </a:t>
            </a:r>
            <a:r>
              <a:rPr lang="en-US" dirty="0" err="1"/>
              <a:t>CT,Wann</a:t>
            </a:r>
            <a:r>
              <a:rPr lang="en-US" dirty="0"/>
              <a:t> LS, Alpert JS, Calkins H, </a:t>
            </a:r>
            <a:r>
              <a:rPr lang="en-US" dirty="0" err="1"/>
              <a:t>Cigarroa</a:t>
            </a:r>
            <a:r>
              <a:rPr lang="en-US" dirty="0"/>
              <a:t> JE, Cleveland JC Jr et al. 2014</a:t>
            </a:r>
          </a:p>
          <a:p>
            <a:r>
              <a:rPr lang="en-US" dirty="0"/>
              <a:t>AHA/ACC/HRS guideline for the management of patients with atrial fibrillation: a</a:t>
            </a:r>
          </a:p>
          <a:p>
            <a:r>
              <a:rPr lang="en-US" dirty="0"/>
              <a:t>report of the American College of Cardiology/American Heart Association Task</a:t>
            </a:r>
          </a:p>
          <a:p>
            <a:r>
              <a:rPr lang="en-US" dirty="0"/>
              <a:t>Force on practice guidelines and the Heart Rhythm Society. Circulation 2014;130:</a:t>
            </a:r>
          </a:p>
          <a:p>
            <a:r>
              <a:rPr lang="en-US" dirty="0"/>
              <a:t>e199–267.</a:t>
            </a:r>
          </a:p>
        </p:txBody>
      </p:sp>
      <p:sp>
        <p:nvSpPr>
          <p:cNvPr id="2" name="Rectangle 1"/>
          <p:cNvSpPr/>
          <p:nvPr/>
        </p:nvSpPr>
        <p:spPr>
          <a:xfrm>
            <a:off x="5627802" y="2606511"/>
            <a:ext cx="4284483" cy="20739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594808" y="4449452"/>
            <a:ext cx="4317477" cy="1885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7630927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588416" y="-10571"/>
            <a:ext cx="9304616" cy="6549483"/>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71</a:t>
            </a:fld>
            <a:endParaRPr lang="en-US"/>
          </a:p>
        </p:txBody>
      </p:sp>
    </p:spTree>
    <p:extLst>
      <p:ext uri="{BB962C8B-B14F-4D97-AF65-F5344CB8AC3E}">
        <p14:creationId xmlns:p14="http://schemas.microsoft.com/office/powerpoint/2010/main" val="30980919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588416" y="-10571"/>
            <a:ext cx="9304616" cy="6549483"/>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72</a:t>
            </a:fld>
            <a:endParaRPr lang="en-US"/>
          </a:p>
        </p:txBody>
      </p:sp>
      <p:sp>
        <p:nvSpPr>
          <p:cNvPr id="3" name="Rectangle 2"/>
          <p:cNvSpPr/>
          <p:nvPr/>
        </p:nvSpPr>
        <p:spPr>
          <a:xfrm>
            <a:off x="1706252" y="2493390"/>
            <a:ext cx="4237348" cy="2969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1706252" y="3417216"/>
            <a:ext cx="4237348" cy="32993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475456" y="3841423"/>
            <a:ext cx="2790334" cy="3440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04230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609031"/>
          </a:xfrm>
        </p:spPr>
        <p:txBody>
          <a:bodyPr>
            <a:normAutofit/>
          </a:bodyPr>
          <a:lstStyle/>
          <a:p>
            <a:r>
              <a:rPr lang="en-US" sz="2400" dirty="0"/>
              <a:t>A 58 –years-old man was referred to our clinic due to AF rhythm. Previous medical history was remarkable for </a:t>
            </a:r>
            <a:r>
              <a:rPr lang="en-US" sz="2400" dirty="0">
                <a:solidFill>
                  <a:srgbClr val="FF0000"/>
                </a:solidFill>
              </a:rPr>
              <a:t>Hypertension</a:t>
            </a:r>
            <a:r>
              <a:rPr lang="en-US" sz="2400" dirty="0"/>
              <a:t>, CRF (Cr=1.8, Cl </a:t>
            </a:r>
            <a:r>
              <a:rPr lang="en-US" sz="2400" dirty="0" err="1"/>
              <a:t>cr</a:t>
            </a:r>
            <a:r>
              <a:rPr lang="en-US" sz="2400" dirty="0"/>
              <a:t>=28cc/min) and non ischemic </a:t>
            </a:r>
            <a:r>
              <a:rPr lang="en-US" sz="2400" dirty="0">
                <a:solidFill>
                  <a:srgbClr val="FF0000"/>
                </a:solidFill>
              </a:rPr>
              <a:t>cardiomyopathy</a:t>
            </a:r>
            <a:r>
              <a:rPr lang="en-US" sz="2400" dirty="0"/>
              <a:t> (LVEF=25%).  Two months ago the patient had </a:t>
            </a:r>
            <a:r>
              <a:rPr lang="en-US" sz="2400" dirty="0">
                <a:solidFill>
                  <a:srgbClr val="FF0000"/>
                </a:solidFill>
              </a:rPr>
              <a:t>TIA</a:t>
            </a:r>
            <a:r>
              <a:rPr lang="en-US" sz="2400" dirty="0"/>
              <a:t>. He was on ASA, Losartan, Atorvastatin, Carvedilol, spironolactone and furosemide. What is your suggestion for this patient regarding reducing risk of thromboembolism?</a:t>
            </a:r>
          </a:p>
        </p:txBody>
      </p:sp>
      <p:sp>
        <p:nvSpPr>
          <p:cNvPr id="3" name="Content Placeholder 2"/>
          <p:cNvSpPr>
            <a:spLocks noGrp="1"/>
          </p:cNvSpPr>
          <p:nvPr>
            <p:ph idx="1"/>
          </p:nvPr>
        </p:nvSpPr>
        <p:spPr>
          <a:xfrm>
            <a:off x="1120000" y="3582185"/>
            <a:ext cx="10233800" cy="2594777"/>
          </a:xfrm>
        </p:spPr>
        <p:txBody>
          <a:bodyPr/>
          <a:lstStyle/>
          <a:p>
            <a:pPr marL="514350" indent="-514350">
              <a:buFont typeface="+mj-lt"/>
              <a:buAutoNum type="arabicPeriod"/>
            </a:pPr>
            <a:r>
              <a:rPr lang="en-US" dirty="0"/>
              <a:t>Adding Dabigatran 75 mg bid to his medications</a:t>
            </a:r>
          </a:p>
          <a:p>
            <a:pPr marL="514350" indent="-514350">
              <a:buFont typeface="+mj-lt"/>
              <a:buAutoNum type="arabicPeriod"/>
            </a:pPr>
            <a:r>
              <a:rPr lang="en-US" dirty="0"/>
              <a:t>Dabigatran 150 mg bid as a substitute for ASA</a:t>
            </a:r>
          </a:p>
          <a:p>
            <a:pPr marL="514350" indent="-514350">
              <a:buFont typeface="+mj-lt"/>
              <a:buAutoNum type="arabicPeriod"/>
            </a:pPr>
            <a:r>
              <a:rPr lang="en-US" dirty="0"/>
              <a:t>Adding Warfarin to his medications (1.5&lt;INR goal &lt;2.5) </a:t>
            </a:r>
          </a:p>
          <a:p>
            <a:pPr marL="514350" indent="-514350">
              <a:buFont typeface="+mj-lt"/>
              <a:buAutoNum type="arabicPeriod"/>
            </a:pPr>
            <a:r>
              <a:rPr lang="en-US" dirty="0">
                <a:solidFill>
                  <a:srgbClr val="FF0000"/>
                </a:solidFill>
              </a:rPr>
              <a:t>Warfarin as a substitute for ASA (2&lt;INR goal &lt;3)</a:t>
            </a:r>
          </a:p>
          <a:p>
            <a:pPr marL="514350" indent="-514350">
              <a:buFont typeface="+mj-lt"/>
              <a:buAutoNum type="arabicPeriod"/>
            </a:pPr>
            <a:r>
              <a:rPr lang="en-US" dirty="0"/>
              <a:t>LAA occlusion</a:t>
            </a:r>
          </a:p>
        </p:txBody>
      </p:sp>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73</a:t>
            </a:fld>
            <a:endParaRPr lang="en-US"/>
          </a:p>
        </p:txBody>
      </p:sp>
    </p:spTree>
    <p:extLst>
      <p:ext uri="{BB962C8B-B14F-4D97-AF65-F5344CB8AC3E}">
        <p14:creationId xmlns:p14="http://schemas.microsoft.com/office/powerpoint/2010/main" val="14361794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During follow-up, INR was not in the therapeutic range (majority of the times&lt;1.8 or &gt;3). What is your suggestion regarding reducing risk of thromboembolism?</a:t>
            </a:r>
          </a:p>
          <a:p>
            <a:pPr marL="514350" indent="-514350">
              <a:buFont typeface="+mj-lt"/>
              <a:buAutoNum type="arabicPeriod"/>
            </a:pPr>
            <a:r>
              <a:rPr lang="en-US" dirty="0"/>
              <a:t>Continuation of warfarin</a:t>
            </a:r>
          </a:p>
          <a:p>
            <a:pPr marL="514350" indent="-514350">
              <a:buFont typeface="+mj-lt"/>
              <a:buAutoNum type="arabicPeriod"/>
            </a:pPr>
            <a:r>
              <a:rPr lang="en-US" dirty="0"/>
              <a:t>Changing warfarin to ASA + Clopidogrel</a:t>
            </a:r>
          </a:p>
          <a:p>
            <a:pPr marL="514350" indent="-514350">
              <a:buFont typeface="+mj-lt"/>
              <a:buAutoNum type="arabicPeriod"/>
            </a:pPr>
            <a:r>
              <a:rPr lang="en-US" dirty="0"/>
              <a:t>LAA occlusion</a:t>
            </a:r>
          </a:p>
          <a:p>
            <a:pPr marL="514350" indent="-514350">
              <a:buFont typeface="+mj-lt"/>
              <a:buAutoNum type="arabicPeriod"/>
            </a:pPr>
            <a:r>
              <a:rPr lang="en-US" dirty="0"/>
              <a:t>Dabigatran</a:t>
            </a:r>
          </a:p>
        </p:txBody>
      </p:sp>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74</a:t>
            </a:fld>
            <a:endParaRPr lang="en-US"/>
          </a:p>
        </p:txBody>
      </p:sp>
    </p:spTree>
    <p:extLst>
      <p:ext uri="{BB962C8B-B14F-4D97-AF65-F5344CB8AC3E}">
        <p14:creationId xmlns:p14="http://schemas.microsoft.com/office/powerpoint/2010/main" val="24237567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2"/>
          <p:cNvSpPr>
            <a:spLocks noGrp="1" noChangeArrowheads="1"/>
          </p:cNvSpPr>
          <p:nvPr>
            <p:ph type="title"/>
          </p:nvPr>
        </p:nvSpPr>
        <p:spPr>
          <a:xfrm>
            <a:off x="47134" y="365125"/>
            <a:ext cx="12144866" cy="916623"/>
          </a:xfrm>
        </p:spPr>
        <p:txBody>
          <a:bodyPr>
            <a:normAutofit/>
          </a:bodyPr>
          <a:lstStyle/>
          <a:p>
            <a:r>
              <a:rPr lang="en-GB" altLang="en-US" dirty="0">
                <a:ea typeface="ＭＳ Ｐゴシック" pitchFamily="34" charset="-128"/>
              </a:rPr>
              <a:t>INR Control in Routine Practice Is Suboptimal</a:t>
            </a:r>
          </a:p>
        </p:txBody>
      </p:sp>
      <p:sp>
        <p:nvSpPr>
          <p:cNvPr id="2" name="Inhaltsplatzhalter 1"/>
          <p:cNvSpPr>
            <a:spLocks noGrp="1"/>
          </p:cNvSpPr>
          <p:nvPr>
            <p:ph sz="quarter" idx="10"/>
          </p:nvPr>
        </p:nvSpPr>
        <p:spPr>
          <a:xfrm>
            <a:off x="2135189" y="1376364"/>
            <a:ext cx="8281987" cy="396453"/>
          </a:xfrm>
        </p:spPr>
        <p:txBody>
          <a:bodyPr>
            <a:normAutofit/>
          </a:bodyPr>
          <a:lstStyle/>
          <a:p>
            <a:r>
              <a:rPr lang="en-US" dirty="0"/>
              <a:t>Many patients on VKAs have INR outside of the therapeutic range</a:t>
            </a:r>
          </a:p>
          <a:p>
            <a:pPr marL="0" indent="0">
              <a:buNone/>
            </a:pPr>
            <a:endParaRPr lang="de-DE" dirty="0"/>
          </a:p>
        </p:txBody>
      </p:sp>
      <p:grpSp>
        <p:nvGrpSpPr>
          <p:cNvPr id="56323" name="Group 56"/>
          <p:cNvGrpSpPr>
            <a:grpSpLocks/>
          </p:cNvGrpSpPr>
          <p:nvPr/>
        </p:nvGrpSpPr>
        <p:grpSpPr bwMode="auto">
          <a:xfrm>
            <a:off x="2146262" y="2339550"/>
            <a:ext cx="8274093" cy="3330576"/>
            <a:chOff x="244" y="1944"/>
            <a:chExt cx="5597" cy="2098"/>
          </a:xfrm>
        </p:grpSpPr>
        <p:sp>
          <p:nvSpPr>
            <p:cNvPr id="56327" name="Text Box 4"/>
            <p:cNvSpPr txBox="1">
              <a:spLocks noChangeArrowheads="1"/>
            </p:cNvSpPr>
            <p:nvPr/>
          </p:nvSpPr>
          <p:spPr bwMode="auto">
            <a:xfrm rot="16200000">
              <a:off x="78" y="2846"/>
              <a:ext cx="562"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fontAlgn="base">
                <a:spcBef>
                  <a:spcPct val="50000"/>
                </a:spcBef>
                <a:spcAft>
                  <a:spcPct val="0"/>
                </a:spcAft>
              </a:pPr>
              <a:r>
                <a:rPr lang="en-GB" altLang="en-US" sz="1600" b="1" dirty="0">
                  <a:solidFill>
                    <a:srgbClr val="000000">
                      <a:lumMod val="65000"/>
                      <a:lumOff val="35000"/>
                    </a:srgbClr>
                  </a:solidFill>
                </a:rPr>
                <a:t>% INRs</a:t>
              </a:r>
              <a:endParaRPr lang="en-US" altLang="en-US" sz="1600" b="1" dirty="0">
                <a:solidFill>
                  <a:srgbClr val="000000">
                    <a:lumMod val="65000"/>
                    <a:lumOff val="35000"/>
                  </a:srgbClr>
                </a:solidFill>
              </a:endParaRPr>
            </a:p>
          </p:txBody>
        </p:sp>
        <p:sp>
          <p:nvSpPr>
            <p:cNvPr id="18443" name="Rectangle 7"/>
            <p:cNvSpPr>
              <a:spLocks noChangeArrowheads="1"/>
            </p:cNvSpPr>
            <p:nvPr/>
          </p:nvSpPr>
          <p:spPr bwMode="auto">
            <a:xfrm>
              <a:off x="915" y="3271"/>
              <a:ext cx="204" cy="591"/>
            </a:xfrm>
            <a:prstGeom prst="rect">
              <a:avLst/>
            </a:prstGeom>
            <a:solidFill>
              <a:schemeClr val="bg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44" name="Rectangle 8"/>
            <p:cNvSpPr>
              <a:spLocks noChangeArrowheads="1"/>
            </p:cNvSpPr>
            <p:nvPr/>
          </p:nvSpPr>
          <p:spPr bwMode="auto">
            <a:xfrm>
              <a:off x="1844" y="3352"/>
              <a:ext cx="209" cy="510"/>
            </a:xfrm>
            <a:prstGeom prst="rect">
              <a:avLst/>
            </a:prstGeom>
            <a:solidFill>
              <a:schemeClr val="bg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45" name="Rectangle 9"/>
            <p:cNvSpPr>
              <a:spLocks noChangeArrowheads="1"/>
            </p:cNvSpPr>
            <p:nvPr/>
          </p:nvSpPr>
          <p:spPr bwMode="auto">
            <a:xfrm>
              <a:off x="2778" y="3501"/>
              <a:ext cx="203" cy="361"/>
            </a:xfrm>
            <a:prstGeom prst="rect">
              <a:avLst/>
            </a:prstGeom>
            <a:solidFill>
              <a:schemeClr val="bg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46" name="Rectangle 10"/>
            <p:cNvSpPr>
              <a:spLocks noChangeArrowheads="1"/>
            </p:cNvSpPr>
            <p:nvPr/>
          </p:nvSpPr>
          <p:spPr bwMode="auto">
            <a:xfrm>
              <a:off x="3706" y="3380"/>
              <a:ext cx="209" cy="482"/>
            </a:xfrm>
            <a:prstGeom prst="rect">
              <a:avLst/>
            </a:prstGeom>
            <a:solidFill>
              <a:schemeClr val="bg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47" name="Rectangle 11"/>
            <p:cNvSpPr>
              <a:spLocks noChangeArrowheads="1"/>
            </p:cNvSpPr>
            <p:nvPr/>
          </p:nvSpPr>
          <p:spPr bwMode="auto">
            <a:xfrm>
              <a:off x="4640" y="3432"/>
              <a:ext cx="203" cy="430"/>
            </a:xfrm>
            <a:prstGeom prst="rect">
              <a:avLst/>
            </a:prstGeom>
            <a:solidFill>
              <a:schemeClr val="bg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48" name="Rectangle 12"/>
            <p:cNvSpPr>
              <a:spLocks noChangeArrowheads="1"/>
            </p:cNvSpPr>
            <p:nvPr/>
          </p:nvSpPr>
          <p:spPr bwMode="auto">
            <a:xfrm>
              <a:off x="1119" y="2927"/>
              <a:ext cx="210" cy="935"/>
            </a:xfrm>
            <a:prstGeom prst="rect">
              <a:avLst/>
            </a:prstGeom>
            <a:solidFill>
              <a:schemeClr val="bg2">
                <a:lumMod val="60000"/>
                <a:lumOff val="40000"/>
              </a:schemeClr>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49" name="Rectangle 13"/>
            <p:cNvSpPr>
              <a:spLocks noChangeArrowheads="1"/>
            </p:cNvSpPr>
            <p:nvPr/>
          </p:nvSpPr>
          <p:spPr bwMode="auto">
            <a:xfrm>
              <a:off x="2053" y="2789"/>
              <a:ext cx="204" cy="1073"/>
            </a:xfrm>
            <a:prstGeom prst="rect">
              <a:avLst/>
            </a:prstGeom>
            <a:solidFill>
              <a:schemeClr val="bg2">
                <a:lumMod val="60000"/>
                <a:lumOff val="40000"/>
              </a:schemeClr>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0" name="Rectangle 14"/>
            <p:cNvSpPr>
              <a:spLocks noChangeArrowheads="1"/>
            </p:cNvSpPr>
            <p:nvPr/>
          </p:nvSpPr>
          <p:spPr bwMode="auto">
            <a:xfrm>
              <a:off x="2981" y="2916"/>
              <a:ext cx="210" cy="946"/>
            </a:xfrm>
            <a:prstGeom prst="rect">
              <a:avLst/>
            </a:prstGeom>
            <a:solidFill>
              <a:schemeClr val="bg2">
                <a:lumMod val="60000"/>
                <a:lumOff val="40000"/>
              </a:schemeClr>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1" name="Rectangle 15"/>
            <p:cNvSpPr>
              <a:spLocks noChangeArrowheads="1"/>
            </p:cNvSpPr>
            <p:nvPr/>
          </p:nvSpPr>
          <p:spPr bwMode="auto">
            <a:xfrm>
              <a:off x="3915" y="2755"/>
              <a:ext cx="204" cy="1107"/>
            </a:xfrm>
            <a:prstGeom prst="rect">
              <a:avLst/>
            </a:prstGeom>
            <a:solidFill>
              <a:schemeClr val="bg2">
                <a:lumMod val="60000"/>
                <a:lumOff val="40000"/>
              </a:schemeClr>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2" name="Rectangle 16"/>
            <p:cNvSpPr>
              <a:spLocks noChangeArrowheads="1"/>
            </p:cNvSpPr>
            <p:nvPr/>
          </p:nvSpPr>
          <p:spPr bwMode="auto">
            <a:xfrm>
              <a:off x="4843" y="2778"/>
              <a:ext cx="210" cy="1084"/>
            </a:xfrm>
            <a:prstGeom prst="rect">
              <a:avLst/>
            </a:prstGeom>
            <a:solidFill>
              <a:schemeClr val="bg2">
                <a:lumMod val="60000"/>
                <a:lumOff val="40000"/>
              </a:schemeClr>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3" name="Rectangle 17"/>
            <p:cNvSpPr>
              <a:spLocks noChangeArrowheads="1"/>
            </p:cNvSpPr>
            <p:nvPr/>
          </p:nvSpPr>
          <p:spPr bwMode="auto">
            <a:xfrm>
              <a:off x="1329" y="3594"/>
              <a:ext cx="203" cy="272"/>
            </a:xfrm>
            <a:prstGeom prst="rect">
              <a:avLst/>
            </a:prstGeom>
            <a:solidFill>
              <a:schemeClr val="tx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4" name="Rectangle 18"/>
            <p:cNvSpPr>
              <a:spLocks noChangeArrowheads="1"/>
            </p:cNvSpPr>
            <p:nvPr/>
          </p:nvSpPr>
          <p:spPr bwMode="auto">
            <a:xfrm>
              <a:off x="2257" y="3635"/>
              <a:ext cx="209" cy="227"/>
            </a:xfrm>
            <a:prstGeom prst="rect">
              <a:avLst/>
            </a:prstGeom>
            <a:solidFill>
              <a:schemeClr val="tx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5" name="Rectangle 19"/>
            <p:cNvSpPr>
              <a:spLocks noChangeArrowheads="1"/>
            </p:cNvSpPr>
            <p:nvPr/>
          </p:nvSpPr>
          <p:spPr bwMode="auto">
            <a:xfrm>
              <a:off x="3191" y="3286"/>
              <a:ext cx="197" cy="578"/>
            </a:xfrm>
            <a:prstGeom prst="rect">
              <a:avLst/>
            </a:prstGeom>
            <a:solidFill>
              <a:schemeClr val="tx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6" name="Rectangle 20"/>
            <p:cNvSpPr>
              <a:spLocks noChangeArrowheads="1"/>
            </p:cNvSpPr>
            <p:nvPr/>
          </p:nvSpPr>
          <p:spPr bwMode="auto">
            <a:xfrm>
              <a:off x="4119" y="3609"/>
              <a:ext cx="209" cy="258"/>
            </a:xfrm>
            <a:prstGeom prst="rect">
              <a:avLst/>
            </a:prstGeom>
            <a:solidFill>
              <a:schemeClr val="tx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18457" name="Rectangle 21"/>
            <p:cNvSpPr>
              <a:spLocks noChangeArrowheads="1"/>
            </p:cNvSpPr>
            <p:nvPr/>
          </p:nvSpPr>
          <p:spPr bwMode="auto">
            <a:xfrm>
              <a:off x="5053" y="3559"/>
              <a:ext cx="204" cy="304"/>
            </a:xfrm>
            <a:prstGeom prst="rect">
              <a:avLst/>
            </a:prstGeom>
            <a:solidFill>
              <a:schemeClr val="tx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56343" name="Line 22"/>
            <p:cNvSpPr>
              <a:spLocks noChangeShapeType="1"/>
            </p:cNvSpPr>
            <p:nvPr/>
          </p:nvSpPr>
          <p:spPr bwMode="auto">
            <a:xfrm>
              <a:off x="760" y="2021"/>
              <a:ext cx="0" cy="1841"/>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44" name="Line 23"/>
            <p:cNvSpPr>
              <a:spLocks noChangeShapeType="1"/>
            </p:cNvSpPr>
            <p:nvPr/>
          </p:nvSpPr>
          <p:spPr bwMode="auto">
            <a:xfrm>
              <a:off x="718" y="3862"/>
              <a:ext cx="4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45" name="Line 24"/>
            <p:cNvSpPr>
              <a:spLocks noChangeShapeType="1"/>
            </p:cNvSpPr>
            <p:nvPr/>
          </p:nvSpPr>
          <p:spPr bwMode="auto">
            <a:xfrm>
              <a:off x="718" y="3495"/>
              <a:ext cx="4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46" name="Line 25"/>
            <p:cNvSpPr>
              <a:spLocks noChangeShapeType="1"/>
            </p:cNvSpPr>
            <p:nvPr/>
          </p:nvSpPr>
          <p:spPr bwMode="auto">
            <a:xfrm>
              <a:off x="718" y="3128"/>
              <a:ext cx="4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47" name="Line 26"/>
            <p:cNvSpPr>
              <a:spLocks noChangeShapeType="1"/>
            </p:cNvSpPr>
            <p:nvPr/>
          </p:nvSpPr>
          <p:spPr bwMode="auto">
            <a:xfrm>
              <a:off x="718" y="2755"/>
              <a:ext cx="4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48" name="Line 27"/>
            <p:cNvSpPr>
              <a:spLocks noChangeShapeType="1"/>
            </p:cNvSpPr>
            <p:nvPr/>
          </p:nvSpPr>
          <p:spPr bwMode="auto">
            <a:xfrm>
              <a:off x="718" y="2388"/>
              <a:ext cx="4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49" name="Line 28"/>
            <p:cNvSpPr>
              <a:spLocks noChangeShapeType="1"/>
            </p:cNvSpPr>
            <p:nvPr/>
          </p:nvSpPr>
          <p:spPr bwMode="auto">
            <a:xfrm>
              <a:off x="718" y="2021"/>
              <a:ext cx="4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0" name="Line 29"/>
            <p:cNvSpPr>
              <a:spLocks noChangeShapeType="1"/>
            </p:cNvSpPr>
            <p:nvPr/>
          </p:nvSpPr>
          <p:spPr bwMode="auto">
            <a:xfrm>
              <a:off x="760" y="3862"/>
              <a:ext cx="4652" cy="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1" name="Line 30"/>
            <p:cNvSpPr>
              <a:spLocks noChangeShapeType="1"/>
            </p:cNvSpPr>
            <p:nvPr/>
          </p:nvSpPr>
          <p:spPr bwMode="auto">
            <a:xfrm flipV="1">
              <a:off x="760" y="3862"/>
              <a:ext cx="0" cy="4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2" name="Line 31"/>
            <p:cNvSpPr>
              <a:spLocks noChangeShapeType="1"/>
            </p:cNvSpPr>
            <p:nvPr/>
          </p:nvSpPr>
          <p:spPr bwMode="auto">
            <a:xfrm flipV="1">
              <a:off x="1688" y="3862"/>
              <a:ext cx="0" cy="4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3" name="Line 32"/>
            <p:cNvSpPr>
              <a:spLocks noChangeShapeType="1"/>
            </p:cNvSpPr>
            <p:nvPr/>
          </p:nvSpPr>
          <p:spPr bwMode="auto">
            <a:xfrm flipV="1">
              <a:off x="2622" y="3862"/>
              <a:ext cx="0" cy="4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4" name="Line 33"/>
            <p:cNvSpPr>
              <a:spLocks noChangeShapeType="1"/>
            </p:cNvSpPr>
            <p:nvPr/>
          </p:nvSpPr>
          <p:spPr bwMode="auto">
            <a:xfrm flipV="1">
              <a:off x="3550" y="3862"/>
              <a:ext cx="0" cy="4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5" name="Line 34"/>
            <p:cNvSpPr>
              <a:spLocks noChangeShapeType="1"/>
            </p:cNvSpPr>
            <p:nvPr/>
          </p:nvSpPr>
          <p:spPr bwMode="auto">
            <a:xfrm flipV="1">
              <a:off x="4484" y="3862"/>
              <a:ext cx="0" cy="40"/>
            </a:xfrm>
            <a:prstGeom prst="line">
              <a:avLst/>
            </a:prstGeom>
            <a:noFill/>
            <a:ln w="12700">
              <a:solidFill>
                <a:schemeClr val="tx1">
                  <a:lumMod val="65000"/>
                  <a:lumOff val="35000"/>
                </a:schemeClr>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6" name="Line 35"/>
            <p:cNvSpPr>
              <a:spLocks noChangeShapeType="1"/>
            </p:cNvSpPr>
            <p:nvPr/>
          </p:nvSpPr>
          <p:spPr bwMode="auto">
            <a:xfrm flipV="1">
              <a:off x="5412" y="3862"/>
              <a:ext cx="0" cy="4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txBody>
            <a:bodyPr/>
            <a:lstStyle/>
            <a:p>
              <a:pPr fontAlgn="base">
                <a:spcBef>
                  <a:spcPct val="50000"/>
                </a:spcBef>
                <a:spcAft>
                  <a:spcPct val="0"/>
                </a:spcAft>
              </a:pPr>
              <a:endParaRPr lang="en-GB">
                <a:solidFill>
                  <a:srgbClr val="000000"/>
                </a:solidFill>
              </a:endParaRPr>
            </a:p>
          </p:txBody>
        </p:sp>
        <p:sp>
          <p:nvSpPr>
            <p:cNvPr id="56357" name="Rectangle 36"/>
            <p:cNvSpPr>
              <a:spLocks noChangeArrowheads="1"/>
            </p:cNvSpPr>
            <p:nvPr/>
          </p:nvSpPr>
          <p:spPr bwMode="auto">
            <a:xfrm>
              <a:off x="608" y="3785"/>
              <a:ext cx="7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a:solidFill>
                    <a:srgbClr val="000000">
                      <a:lumMod val="65000"/>
                      <a:lumOff val="35000"/>
                    </a:srgbClr>
                  </a:solidFill>
                </a:rPr>
                <a:t>0</a:t>
              </a:r>
            </a:p>
          </p:txBody>
        </p:sp>
        <p:sp>
          <p:nvSpPr>
            <p:cNvPr id="56358" name="Rectangle 37"/>
            <p:cNvSpPr>
              <a:spLocks noChangeArrowheads="1"/>
            </p:cNvSpPr>
            <p:nvPr/>
          </p:nvSpPr>
          <p:spPr bwMode="auto">
            <a:xfrm>
              <a:off x="538" y="3418"/>
              <a:ext cx="15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a:solidFill>
                    <a:srgbClr val="000000">
                      <a:lumMod val="65000"/>
                      <a:lumOff val="35000"/>
                    </a:srgbClr>
                  </a:solidFill>
                </a:rPr>
                <a:t>20</a:t>
              </a:r>
            </a:p>
          </p:txBody>
        </p:sp>
        <p:sp>
          <p:nvSpPr>
            <p:cNvPr id="56359" name="Rectangle 38"/>
            <p:cNvSpPr>
              <a:spLocks noChangeArrowheads="1"/>
            </p:cNvSpPr>
            <p:nvPr/>
          </p:nvSpPr>
          <p:spPr bwMode="auto">
            <a:xfrm>
              <a:off x="538" y="3051"/>
              <a:ext cx="15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rgbClr val="000000">
                      <a:lumMod val="65000"/>
                      <a:lumOff val="35000"/>
                    </a:srgbClr>
                  </a:solidFill>
                </a:rPr>
                <a:t>40</a:t>
              </a:r>
            </a:p>
          </p:txBody>
        </p:sp>
        <p:sp>
          <p:nvSpPr>
            <p:cNvPr id="56360" name="Rectangle 39"/>
            <p:cNvSpPr>
              <a:spLocks noChangeArrowheads="1"/>
            </p:cNvSpPr>
            <p:nvPr/>
          </p:nvSpPr>
          <p:spPr bwMode="auto">
            <a:xfrm>
              <a:off x="538" y="2679"/>
              <a:ext cx="15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rgbClr val="000000">
                      <a:lumMod val="65000"/>
                      <a:lumOff val="35000"/>
                    </a:srgbClr>
                  </a:solidFill>
                </a:rPr>
                <a:t>60</a:t>
              </a:r>
            </a:p>
          </p:txBody>
        </p:sp>
        <p:sp>
          <p:nvSpPr>
            <p:cNvPr id="56361" name="Rectangle 40"/>
            <p:cNvSpPr>
              <a:spLocks noChangeArrowheads="1"/>
            </p:cNvSpPr>
            <p:nvPr/>
          </p:nvSpPr>
          <p:spPr bwMode="auto">
            <a:xfrm>
              <a:off x="538" y="2311"/>
              <a:ext cx="154"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rgbClr val="000000">
                      <a:lumMod val="65000"/>
                      <a:lumOff val="35000"/>
                    </a:srgbClr>
                  </a:solidFill>
                </a:rPr>
                <a:t>80</a:t>
              </a:r>
            </a:p>
          </p:txBody>
        </p:sp>
        <p:sp>
          <p:nvSpPr>
            <p:cNvPr id="56362" name="Rectangle 41"/>
            <p:cNvSpPr>
              <a:spLocks noChangeArrowheads="1"/>
            </p:cNvSpPr>
            <p:nvPr/>
          </p:nvSpPr>
          <p:spPr bwMode="auto">
            <a:xfrm>
              <a:off x="469" y="1944"/>
              <a:ext cx="23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a:solidFill>
                    <a:srgbClr val="000000">
                      <a:lumMod val="65000"/>
                      <a:lumOff val="35000"/>
                    </a:srgbClr>
                  </a:solidFill>
                </a:rPr>
                <a:t>100</a:t>
              </a:r>
            </a:p>
          </p:txBody>
        </p:sp>
        <p:sp>
          <p:nvSpPr>
            <p:cNvPr id="56363" name="Rectangle 42"/>
            <p:cNvSpPr>
              <a:spLocks noChangeArrowheads="1"/>
            </p:cNvSpPr>
            <p:nvPr/>
          </p:nvSpPr>
          <p:spPr bwMode="auto">
            <a:xfrm>
              <a:off x="1143" y="3887"/>
              <a:ext cx="19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US</a:t>
              </a:r>
            </a:p>
          </p:txBody>
        </p:sp>
        <p:sp>
          <p:nvSpPr>
            <p:cNvPr id="56364" name="Rectangle 43"/>
            <p:cNvSpPr>
              <a:spLocks noChangeArrowheads="1"/>
            </p:cNvSpPr>
            <p:nvPr/>
          </p:nvSpPr>
          <p:spPr bwMode="auto">
            <a:xfrm>
              <a:off x="1927" y="3887"/>
              <a:ext cx="48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Canada</a:t>
              </a:r>
            </a:p>
          </p:txBody>
        </p:sp>
        <p:sp>
          <p:nvSpPr>
            <p:cNvPr id="56365" name="Rectangle 44"/>
            <p:cNvSpPr>
              <a:spLocks noChangeArrowheads="1"/>
            </p:cNvSpPr>
            <p:nvPr/>
          </p:nvSpPr>
          <p:spPr bwMode="auto">
            <a:xfrm>
              <a:off x="2861" y="3887"/>
              <a:ext cx="471"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France </a:t>
              </a:r>
            </a:p>
          </p:txBody>
        </p:sp>
        <p:sp>
          <p:nvSpPr>
            <p:cNvPr id="56366" name="Rectangle 45"/>
            <p:cNvSpPr>
              <a:spLocks noChangeArrowheads="1"/>
            </p:cNvSpPr>
            <p:nvPr/>
          </p:nvSpPr>
          <p:spPr bwMode="auto">
            <a:xfrm>
              <a:off x="3897" y="3887"/>
              <a:ext cx="25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Italy</a:t>
              </a:r>
            </a:p>
          </p:txBody>
        </p:sp>
        <p:sp>
          <p:nvSpPr>
            <p:cNvPr id="56367" name="Rectangle 46"/>
            <p:cNvSpPr>
              <a:spLocks noChangeArrowheads="1"/>
            </p:cNvSpPr>
            <p:nvPr/>
          </p:nvSpPr>
          <p:spPr bwMode="auto">
            <a:xfrm>
              <a:off x="4778" y="3887"/>
              <a:ext cx="35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Spain</a:t>
              </a:r>
            </a:p>
          </p:txBody>
        </p:sp>
        <p:sp>
          <p:nvSpPr>
            <p:cNvPr id="18483" name="Rectangle 47"/>
            <p:cNvSpPr>
              <a:spLocks noChangeArrowheads="1"/>
            </p:cNvSpPr>
            <p:nvPr/>
          </p:nvSpPr>
          <p:spPr bwMode="auto">
            <a:xfrm>
              <a:off x="5205" y="2008"/>
              <a:ext cx="68" cy="68"/>
            </a:xfrm>
            <a:prstGeom prst="rect">
              <a:avLst/>
            </a:prstGeom>
            <a:solidFill>
              <a:schemeClr val="bg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56369" name="Rectangle 48"/>
            <p:cNvSpPr>
              <a:spLocks noChangeArrowheads="1"/>
            </p:cNvSpPr>
            <p:nvPr/>
          </p:nvSpPr>
          <p:spPr bwMode="auto">
            <a:xfrm>
              <a:off x="5329" y="1963"/>
              <a:ext cx="4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INR &lt;2</a:t>
              </a:r>
              <a:endParaRPr lang="en-US" altLang="en-US" sz="2000" dirty="0">
                <a:solidFill>
                  <a:schemeClr val="tx1"/>
                </a:solidFill>
              </a:endParaRPr>
            </a:p>
          </p:txBody>
        </p:sp>
        <p:sp>
          <p:nvSpPr>
            <p:cNvPr id="18487" name="Rectangle 51"/>
            <p:cNvSpPr>
              <a:spLocks noChangeArrowheads="1"/>
            </p:cNvSpPr>
            <p:nvPr/>
          </p:nvSpPr>
          <p:spPr bwMode="auto">
            <a:xfrm>
              <a:off x="5208" y="2281"/>
              <a:ext cx="68" cy="68"/>
            </a:xfrm>
            <a:prstGeom prst="rect">
              <a:avLst/>
            </a:prstGeom>
            <a:solidFill>
              <a:schemeClr val="tx2"/>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56373" name="Rectangle 52"/>
            <p:cNvSpPr>
              <a:spLocks noChangeArrowheads="1"/>
            </p:cNvSpPr>
            <p:nvPr/>
          </p:nvSpPr>
          <p:spPr bwMode="auto">
            <a:xfrm>
              <a:off x="5332" y="2236"/>
              <a:ext cx="4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INR &gt;3</a:t>
              </a:r>
              <a:endParaRPr lang="en-US" altLang="en-US" sz="2000" dirty="0">
                <a:solidFill>
                  <a:schemeClr val="tx1"/>
                </a:solidFill>
              </a:endParaRPr>
            </a:p>
          </p:txBody>
        </p:sp>
        <p:sp>
          <p:nvSpPr>
            <p:cNvPr id="58" name="Rectangle 49"/>
            <p:cNvSpPr>
              <a:spLocks noChangeArrowheads="1"/>
            </p:cNvSpPr>
            <p:nvPr/>
          </p:nvSpPr>
          <p:spPr bwMode="auto">
            <a:xfrm>
              <a:off x="5208" y="2144"/>
              <a:ext cx="68" cy="68"/>
            </a:xfrm>
            <a:prstGeom prst="rect">
              <a:avLst/>
            </a:prstGeom>
            <a:solidFill>
              <a:schemeClr val="bg2">
                <a:lumMod val="60000"/>
                <a:lumOff val="40000"/>
              </a:schemeClr>
            </a:solidFill>
            <a:ln w="9525">
              <a:noFill/>
              <a:miter lim="800000"/>
              <a:headEnd/>
              <a:tailEnd/>
            </a:ln>
          </p:spPr>
          <p:txBody>
            <a:bodyPr/>
            <a:lstStyle/>
            <a:p>
              <a:pPr fontAlgn="base">
                <a:spcBef>
                  <a:spcPct val="50000"/>
                </a:spcBef>
                <a:spcAft>
                  <a:spcPct val="0"/>
                </a:spcAft>
                <a:defRPr/>
              </a:pPr>
              <a:endParaRPr lang="en-GB">
                <a:solidFill>
                  <a:srgbClr val="000000"/>
                </a:solidFill>
              </a:endParaRPr>
            </a:p>
          </p:txBody>
        </p:sp>
        <p:sp>
          <p:nvSpPr>
            <p:cNvPr id="59" name="Rectangle 50"/>
            <p:cNvSpPr>
              <a:spLocks noChangeArrowheads="1"/>
            </p:cNvSpPr>
            <p:nvPr/>
          </p:nvSpPr>
          <p:spPr bwMode="auto">
            <a:xfrm>
              <a:off x="5332" y="2099"/>
              <a:ext cx="509"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US" altLang="en-US" sz="1600" dirty="0">
                  <a:solidFill>
                    <a:schemeClr val="tx1"/>
                  </a:solidFill>
                </a:rPr>
                <a:t>INR 2–3</a:t>
              </a:r>
              <a:endParaRPr lang="en-US" altLang="en-US" sz="2000" dirty="0">
                <a:solidFill>
                  <a:schemeClr val="tx1"/>
                </a:solidFill>
              </a:endParaRPr>
            </a:p>
          </p:txBody>
        </p:sp>
      </p:grpSp>
      <p:sp>
        <p:nvSpPr>
          <p:cNvPr id="56324" name="Text Box 53"/>
          <p:cNvSpPr txBox="1">
            <a:spLocks noChangeArrowheads="1"/>
          </p:cNvSpPr>
          <p:nvPr/>
        </p:nvSpPr>
        <p:spPr bwMode="auto">
          <a:xfrm>
            <a:off x="3036639" y="2396074"/>
            <a:ext cx="32131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GB" altLang="en-US" sz="1800" dirty="0">
                <a:solidFill>
                  <a:srgbClr val="000000">
                    <a:lumMod val="65000"/>
                    <a:lumOff val="35000"/>
                  </a:srgbClr>
                </a:solidFill>
              </a:rPr>
              <a:t>Time in therapeutic range</a:t>
            </a:r>
            <a:endParaRPr lang="en-US" altLang="en-US" sz="1800" dirty="0">
              <a:solidFill>
                <a:srgbClr val="000000">
                  <a:lumMod val="65000"/>
                  <a:lumOff val="35000"/>
                </a:srgbClr>
              </a:solidFill>
            </a:endParaRPr>
          </a:p>
        </p:txBody>
      </p:sp>
      <p:sp>
        <p:nvSpPr>
          <p:cNvPr id="56325" name="Text Box 57"/>
          <p:cNvSpPr txBox="1">
            <a:spLocks noChangeArrowheads="1"/>
          </p:cNvSpPr>
          <p:nvPr/>
        </p:nvSpPr>
        <p:spPr bwMode="auto">
          <a:xfrm>
            <a:off x="2017464" y="1844824"/>
            <a:ext cx="59073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rgbClr val="FFFF00"/>
                </a:solidFill>
                <a:latin typeface="Arial" pitchFamily="34" charset="0"/>
                <a:ea typeface="ＭＳ Ｐゴシック" pitchFamily="34" charset="-128"/>
              </a:defRPr>
            </a:lvl1pPr>
            <a:lvl2pPr marL="742950" indent="-285750" eaLnBrk="0" hangingPunct="0">
              <a:defRPr sz="2400">
                <a:solidFill>
                  <a:srgbClr val="FFFF00"/>
                </a:solidFill>
                <a:latin typeface="Arial" pitchFamily="34" charset="0"/>
                <a:ea typeface="ＭＳ Ｐゴシック" pitchFamily="34" charset="-128"/>
              </a:defRPr>
            </a:lvl2pPr>
            <a:lvl3pPr marL="1143000" indent="-228600" eaLnBrk="0" hangingPunct="0">
              <a:defRPr sz="2400">
                <a:solidFill>
                  <a:srgbClr val="FFFF00"/>
                </a:solidFill>
                <a:latin typeface="Arial" pitchFamily="34" charset="0"/>
                <a:ea typeface="ＭＳ Ｐゴシック" pitchFamily="34" charset="-128"/>
              </a:defRPr>
            </a:lvl3pPr>
            <a:lvl4pPr marL="1600200" indent="-228600" eaLnBrk="0" hangingPunct="0">
              <a:defRPr sz="2400">
                <a:solidFill>
                  <a:srgbClr val="FFFF00"/>
                </a:solidFill>
                <a:latin typeface="Arial" pitchFamily="34" charset="0"/>
                <a:ea typeface="ＭＳ Ｐゴシック" pitchFamily="34" charset="-128"/>
              </a:defRPr>
            </a:lvl4pPr>
            <a:lvl5pPr marL="2057400" indent="-228600" eaLnBrk="0" hangingPunct="0">
              <a:defRPr sz="2400">
                <a:solidFill>
                  <a:srgbClr val="FFFF00"/>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rgbClr val="FFFF00"/>
                </a:solidFill>
                <a:latin typeface="Arial" pitchFamily="34" charset="0"/>
                <a:ea typeface="ＭＳ Ｐゴシック" pitchFamily="34" charset="-128"/>
              </a:defRPr>
            </a:lvl9pPr>
          </a:lstStyle>
          <a:p>
            <a:pPr eaLnBrk="1" fontAlgn="base" hangingPunct="1">
              <a:spcBef>
                <a:spcPct val="50000"/>
              </a:spcBef>
              <a:spcAft>
                <a:spcPct val="0"/>
              </a:spcAft>
            </a:pPr>
            <a:r>
              <a:rPr lang="en-GB" altLang="en-US" sz="2000" b="1" dirty="0">
                <a:solidFill>
                  <a:srgbClr val="000000">
                    <a:lumMod val="65000"/>
                    <a:lumOff val="35000"/>
                  </a:srgbClr>
                </a:solidFill>
              </a:rPr>
              <a:t>Retrospective, multicentre cohort study (ISAM)</a:t>
            </a:r>
          </a:p>
        </p:txBody>
      </p:sp>
      <p:sp>
        <p:nvSpPr>
          <p:cNvPr id="56326" name="Text Box 6"/>
          <p:cNvSpPr txBox="1">
            <a:spLocks noChangeArrowheads="1"/>
          </p:cNvSpPr>
          <p:nvPr/>
        </p:nvSpPr>
        <p:spPr bwMode="auto">
          <a:xfrm>
            <a:off x="2143201" y="6588000"/>
            <a:ext cx="7529513" cy="153888"/>
          </a:xfrm>
          <a:prstGeom prst="rect">
            <a:avLst/>
          </a:prstGeom>
          <a:noFill/>
        </p:spPr>
        <p:txBody>
          <a:bodyPr wrap="square" lIns="0" tIns="0" rIns="0" bIns="0" rtlCol="0" anchor="b" anchorCtr="0">
            <a:spAutoFit/>
          </a:bodyPr>
          <a:lstStyle>
            <a:defPPr>
              <a:defRPr lang="en-US"/>
            </a:defPPr>
            <a:lvl1pPr>
              <a:defRPr sz="1000">
                <a:solidFill>
                  <a:schemeClr val="tx1">
                    <a:lumMod val="65000"/>
                    <a:lumOff val="35000"/>
                  </a:schemeClr>
                </a:solidFill>
              </a:defRPr>
            </a:lvl1pPr>
          </a:lstStyle>
          <a:p>
            <a:pPr fontAlgn="base">
              <a:spcBef>
                <a:spcPct val="50000"/>
              </a:spcBef>
              <a:spcAft>
                <a:spcPct val="0"/>
              </a:spcAft>
            </a:pPr>
            <a:r>
              <a:rPr lang="en-GB" altLang="en-US" dirty="0">
                <a:solidFill>
                  <a:schemeClr val="tx1"/>
                </a:solidFill>
              </a:rPr>
              <a:t>Ansell J et al. J </a:t>
            </a:r>
            <a:r>
              <a:rPr lang="en-GB" altLang="en-US" dirty="0" err="1">
                <a:solidFill>
                  <a:schemeClr val="tx1"/>
                </a:solidFill>
              </a:rPr>
              <a:t>Thromb</a:t>
            </a:r>
            <a:r>
              <a:rPr lang="en-GB" altLang="en-US" dirty="0">
                <a:solidFill>
                  <a:schemeClr val="tx1"/>
                </a:solidFill>
              </a:rPr>
              <a:t> Thrombolysis. 2007;23(2):83–91.</a:t>
            </a:r>
            <a:endParaRPr lang="en-US" altLang="en-US" dirty="0">
              <a:solidFill>
                <a:schemeClr val="tx1"/>
              </a:solidFill>
            </a:endParaRPr>
          </a:p>
        </p:txBody>
      </p:sp>
    </p:spTree>
    <p:custDataLst>
      <p:tags r:id="rId1"/>
    </p:custDataLst>
    <p:extLst>
      <p:ext uri="{BB962C8B-B14F-4D97-AF65-F5344CB8AC3E}">
        <p14:creationId xmlns:p14="http://schemas.microsoft.com/office/powerpoint/2010/main" val="16348934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588416" y="-10571"/>
            <a:ext cx="9304616" cy="6549483"/>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76</a:t>
            </a:fld>
            <a:endParaRPr lang="en-US"/>
          </a:p>
        </p:txBody>
      </p:sp>
    </p:spTree>
    <p:extLst>
      <p:ext uri="{BB962C8B-B14F-4D97-AF65-F5344CB8AC3E}">
        <p14:creationId xmlns:p14="http://schemas.microsoft.com/office/powerpoint/2010/main" val="11834123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588416" y="-10571"/>
            <a:ext cx="9304616" cy="6549483"/>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77</a:t>
            </a:fld>
            <a:endParaRPr lang="en-US"/>
          </a:p>
        </p:txBody>
      </p:sp>
      <p:sp>
        <p:nvSpPr>
          <p:cNvPr id="3" name="Rectangle 2"/>
          <p:cNvSpPr/>
          <p:nvPr/>
        </p:nvSpPr>
        <p:spPr>
          <a:xfrm>
            <a:off x="1739245" y="2507530"/>
            <a:ext cx="4209068" cy="2780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39245" y="3412503"/>
            <a:ext cx="4209068" cy="31579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739245" y="4143080"/>
            <a:ext cx="4209068" cy="2639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484882" y="4180788"/>
            <a:ext cx="2832755" cy="4383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80475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028" y="0"/>
            <a:ext cx="8596668" cy="1320800"/>
          </a:xfrm>
        </p:spPr>
        <p:txBody>
          <a:bodyPr>
            <a:normAutofit fontScale="90000"/>
          </a:bodyPr>
          <a:lstStyle/>
          <a:p>
            <a:r>
              <a:rPr lang="en-US" dirty="0">
                <a:solidFill>
                  <a:srgbClr val="FF0000"/>
                </a:solidFill>
              </a:rPr>
              <a:t>72% life time risk of TE</a:t>
            </a:r>
            <a:br>
              <a:rPr lang="en-US" dirty="0">
                <a:solidFill>
                  <a:srgbClr val="FF0000"/>
                </a:solidFill>
              </a:rPr>
            </a:br>
            <a:r>
              <a:rPr lang="en-US" dirty="0">
                <a:solidFill>
                  <a:srgbClr val="FF0000"/>
                </a:solidFill>
              </a:rPr>
              <a:t>54% life time risk of bleeding</a:t>
            </a:r>
            <a:br>
              <a:rPr lang="en-US" dirty="0">
                <a:solidFill>
                  <a:srgbClr val="FF0000"/>
                </a:solidFill>
              </a:rPr>
            </a:br>
            <a:endParaRPr lang="en-US" dirty="0">
              <a:solidFill>
                <a:srgbClr val="FF0000"/>
              </a:solidFill>
            </a:endParaRPr>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0193" y="1120944"/>
            <a:ext cx="11528680" cy="5737056"/>
          </a:xfrm>
          <a:prstGeom prst="rect">
            <a:avLst/>
          </a:prstGeom>
        </p:spPr>
      </p:pic>
    </p:spTree>
    <p:extLst>
      <p:ext uri="{BB962C8B-B14F-4D97-AF65-F5344CB8AC3E}">
        <p14:creationId xmlns:p14="http://schemas.microsoft.com/office/powerpoint/2010/main" val="38805563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077852" y="943504"/>
            <a:ext cx="6159541" cy="5595408"/>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79</a:t>
            </a:fld>
            <a:endParaRPr lang="en-US"/>
          </a:p>
        </p:txBody>
      </p:sp>
    </p:spTree>
    <p:extLst>
      <p:ext uri="{BB962C8B-B14F-4D97-AF65-F5344CB8AC3E}">
        <p14:creationId xmlns:p14="http://schemas.microsoft.com/office/powerpoint/2010/main" val="232607492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During follow-up, INR was not in the therapeutic range (majority of the times&lt;1.8 or &gt;3). What is your suggestion regarding reducing risk of thromboembolism?</a:t>
            </a:r>
          </a:p>
          <a:p>
            <a:pPr marL="514350" indent="-514350">
              <a:buFont typeface="+mj-lt"/>
              <a:buAutoNum type="arabicPeriod"/>
            </a:pPr>
            <a:r>
              <a:rPr lang="en-US" dirty="0"/>
              <a:t>Continuation of warfarin</a:t>
            </a:r>
          </a:p>
          <a:p>
            <a:pPr marL="514350" indent="-514350">
              <a:buFont typeface="+mj-lt"/>
              <a:buAutoNum type="arabicPeriod"/>
            </a:pPr>
            <a:r>
              <a:rPr lang="en-US" dirty="0"/>
              <a:t>Changing warfarin to ASA + Clopidogrel</a:t>
            </a:r>
          </a:p>
          <a:p>
            <a:pPr marL="514350" indent="-514350">
              <a:buFont typeface="+mj-lt"/>
              <a:buAutoNum type="arabicPeriod"/>
            </a:pPr>
            <a:r>
              <a:rPr lang="en-US" dirty="0">
                <a:solidFill>
                  <a:srgbClr val="FF0000"/>
                </a:solidFill>
              </a:rPr>
              <a:t>LAA occlusion</a:t>
            </a:r>
          </a:p>
          <a:p>
            <a:pPr marL="514350" indent="-514350">
              <a:buFont typeface="+mj-lt"/>
              <a:buAutoNum type="arabicPeriod"/>
            </a:pPr>
            <a:r>
              <a:rPr lang="en-US" dirty="0">
                <a:solidFill>
                  <a:schemeClr val="tx1"/>
                </a:solidFill>
              </a:rPr>
              <a:t>Dabigatran</a:t>
            </a:r>
          </a:p>
        </p:txBody>
      </p:sp>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80</a:t>
            </a:fld>
            <a:endParaRPr lang="en-US"/>
          </a:p>
        </p:txBody>
      </p:sp>
    </p:spTree>
    <p:extLst>
      <p:ext uri="{BB962C8B-B14F-4D97-AF65-F5344CB8AC3E}">
        <p14:creationId xmlns:p14="http://schemas.microsoft.com/office/powerpoint/2010/main" val="9826893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53797" y="117835"/>
            <a:ext cx="10800003" cy="6075575"/>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81</a:t>
            </a:fld>
            <a:endParaRPr lang="en-US"/>
          </a:p>
        </p:txBody>
      </p:sp>
      <p:sp>
        <p:nvSpPr>
          <p:cNvPr id="7" name="Footer Placeholder 6"/>
          <p:cNvSpPr>
            <a:spLocks noGrp="1"/>
          </p:cNvSpPr>
          <p:nvPr>
            <p:ph type="ftr" sz="quarter" idx="11"/>
          </p:nvPr>
        </p:nvSpPr>
        <p:spPr>
          <a:xfrm>
            <a:off x="2045616" y="6356350"/>
            <a:ext cx="8771642" cy="365125"/>
          </a:xfrm>
        </p:spPr>
        <p:txBody>
          <a:bodyPr/>
          <a:lstStyle/>
          <a:p>
            <a:r>
              <a:rPr lang="en-US" dirty="0" err="1"/>
              <a:t>Pison</a:t>
            </a:r>
            <a:r>
              <a:rPr lang="en-US" dirty="0"/>
              <a:t> L, </a:t>
            </a:r>
            <a:r>
              <a:rPr lang="en-US" dirty="0" err="1"/>
              <a:t>Potpara</a:t>
            </a:r>
            <a:r>
              <a:rPr lang="en-US" dirty="0"/>
              <a:t> TS, Chen J, Larsen TB, </a:t>
            </a:r>
            <a:r>
              <a:rPr lang="en-US" dirty="0" err="1"/>
              <a:t>Bongiorni</a:t>
            </a:r>
            <a:r>
              <a:rPr lang="en-US" dirty="0"/>
              <a:t> MG, </a:t>
            </a:r>
            <a:r>
              <a:rPr lang="en-US" dirty="0" err="1"/>
              <a:t>Blomström-Lundqvist</a:t>
            </a:r>
            <a:r>
              <a:rPr lang="en-US" dirty="0"/>
              <a:t> C. Left atrial appendage closure–indications, techniques, and outcomes: results of the European Heart Rhythm Association Survey. </a:t>
            </a:r>
            <a:r>
              <a:rPr lang="en-US" dirty="0" err="1"/>
              <a:t>Europace</a:t>
            </a:r>
            <a:r>
              <a:rPr lang="en-US" dirty="0"/>
              <a:t>. 2015 Apr 1;17(4):642-6.</a:t>
            </a:r>
          </a:p>
        </p:txBody>
      </p:sp>
      <p:sp>
        <p:nvSpPr>
          <p:cNvPr id="3" name="TextBox 2"/>
          <p:cNvSpPr txBox="1"/>
          <p:nvPr/>
        </p:nvSpPr>
        <p:spPr>
          <a:xfrm>
            <a:off x="5703217" y="782425"/>
            <a:ext cx="4510726" cy="646331"/>
          </a:xfrm>
          <a:prstGeom prst="rect">
            <a:avLst/>
          </a:prstGeom>
          <a:noFill/>
        </p:spPr>
        <p:txBody>
          <a:bodyPr wrap="square" rtlCol="0">
            <a:spAutoFit/>
          </a:bodyPr>
          <a:lstStyle/>
          <a:p>
            <a:r>
              <a:rPr lang="en-US" sz="3600" dirty="0">
                <a:solidFill>
                  <a:srgbClr val="FF0000"/>
                </a:solidFill>
              </a:rPr>
              <a:t>Indications for LAA</a:t>
            </a:r>
          </a:p>
        </p:txBody>
      </p:sp>
    </p:spTree>
    <p:extLst>
      <p:ext uri="{BB962C8B-B14F-4D97-AF65-F5344CB8AC3E}">
        <p14:creationId xmlns:p14="http://schemas.microsoft.com/office/powerpoint/2010/main" val="22786386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3">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06097" y="27527"/>
            <a:ext cx="6378959" cy="6378960"/>
          </a:xfr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82</a:t>
            </a:fld>
            <a:endParaRPr lang="en-US"/>
          </a:p>
        </p:txBody>
      </p:sp>
    </p:spTree>
    <p:extLst>
      <p:ext uri="{BB962C8B-B14F-4D97-AF65-F5344CB8AC3E}">
        <p14:creationId xmlns:p14="http://schemas.microsoft.com/office/powerpoint/2010/main" val="3265698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7">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10637" y="-26151"/>
            <a:ext cx="6203113" cy="6203114"/>
          </a:xfr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83</a:t>
            </a:fld>
            <a:endParaRPr lang="en-US"/>
          </a:p>
        </p:txBody>
      </p:sp>
    </p:spTree>
    <p:extLst>
      <p:ext uri="{BB962C8B-B14F-4D97-AF65-F5344CB8AC3E}">
        <p14:creationId xmlns:p14="http://schemas.microsoft.com/office/powerpoint/2010/main" val="787486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8">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05613" y="-31175"/>
            <a:ext cx="6208137" cy="6208138"/>
          </a:xfr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84</a:t>
            </a:fld>
            <a:endParaRPr lang="en-US"/>
          </a:p>
        </p:txBody>
      </p:sp>
    </p:spTree>
    <p:extLst>
      <p:ext uri="{BB962C8B-B14F-4D97-AF65-F5344CB8AC3E}">
        <p14:creationId xmlns:p14="http://schemas.microsoft.com/office/powerpoint/2010/main" val="258805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9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12">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250831" y="14043"/>
            <a:ext cx="6162919" cy="6162920"/>
          </a:xfr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85</a:t>
            </a:fld>
            <a:endParaRPr lang="en-US"/>
          </a:p>
        </p:txBody>
      </p:sp>
    </p:spTree>
    <p:extLst>
      <p:ext uri="{BB962C8B-B14F-4D97-AF65-F5344CB8AC3E}">
        <p14:creationId xmlns:p14="http://schemas.microsoft.com/office/powerpoint/2010/main" val="123521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5398" y="165479"/>
            <a:ext cx="11361203" cy="3394645"/>
          </a:xfrm>
          <a:prstGeom prst="rect">
            <a:avLst/>
          </a:prstGeom>
        </p:spPr>
      </p:pic>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044209" y="3723587"/>
            <a:ext cx="8408678" cy="2831029"/>
          </a:xfrm>
          <a:prstGeom prst="rect">
            <a:avLst/>
          </a:prstGeom>
        </p:spPr>
      </p:pic>
      <p:sp>
        <p:nvSpPr>
          <p:cNvPr id="4" name="Date Placeholder 3"/>
          <p:cNvSpPr>
            <a:spLocks noGrp="1"/>
          </p:cNvSpPr>
          <p:nvPr>
            <p:ph type="dt" sz="half" idx="10"/>
          </p:nvPr>
        </p:nvSpPr>
        <p:spPr/>
        <p:txBody>
          <a:bodyPr/>
          <a:lstStyle/>
          <a:p>
            <a:r>
              <a:rPr lang="en-US"/>
              <a:t>9/15/2016</a:t>
            </a:r>
          </a:p>
        </p:txBody>
      </p:sp>
      <p:sp>
        <p:nvSpPr>
          <p:cNvPr id="5" name="Slide Number Placeholder 4"/>
          <p:cNvSpPr>
            <a:spLocks noGrp="1"/>
          </p:cNvSpPr>
          <p:nvPr>
            <p:ph type="sldNum" sz="quarter" idx="12"/>
          </p:nvPr>
        </p:nvSpPr>
        <p:spPr/>
        <p:txBody>
          <a:bodyPr/>
          <a:lstStyle/>
          <a:p>
            <a:fld id="{2775447F-4EC0-49DE-8280-F88714328468}" type="slidenum">
              <a:rPr lang="en-US" smtClean="0"/>
              <a:t>86</a:t>
            </a:fld>
            <a:endParaRPr lang="en-US"/>
          </a:p>
        </p:txBody>
      </p:sp>
    </p:spTree>
    <p:extLst>
      <p:ext uri="{BB962C8B-B14F-4D97-AF65-F5344CB8AC3E}">
        <p14:creationId xmlns:p14="http://schemas.microsoft.com/office/powerpoint/2010/main" val="10769285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Take home message</a:t>
            </a:r>
          </a:p>
        </p:txBody>
      </p:sp>
      <p:pic>
        <p:nvPicPr>
          <p:cNvPr id="12" name="Content Placeholder 11"/>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276574" y="1202313"/>
            <a:ext cx="8063167" cy="5315063"/>
          </a:xfrm>
          <a:prstGeom prst="rect">
            <a:avLst/>
          </a:prstGeom>
        </p:spPr>
      </p:pic>
      <p:sp>
        <p:nvSpPr>
          <p:cNvPr id="7" name="Date Placeholder 6"/>
          <p:cNvSpPr>
            <a:spLocks noGrp="1"/>
          </p:cNvSpPr>
          <p:nvPr>
            <p:ph type="dt" sz="half" idx="10"/>
          </p:nvPr>
        </p:nvSpPr>
        <p:spPr>
          <a:xfrm>
            <a:off x="7205133" y="6041362"/>
            <a:ext cx="1290748"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07/6/2017</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400" b="0" i="0" u="none" strike="noStrike" kern="1200" cap="none" spc="0" normalizeH="0" baseline="0" noProof="0" smtClean="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4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2827996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4876800"/>
            <a:ext cx="7772400" cy="781050"/>
          </a:xfrm>
        </p:spPr>
        <p:txBody>
          <a:bodyPr/>
          <a:lstStyle/>
          <a:p>
            <a:pPr algn="ctr"/>
            <a:r>
              <a:rPr lang="en-US" sz="2800">
                <a:solidFill>
                  <a:srgbClr val="FF0000"/>
                </a:solidFill>
              </a:rPr>
              <a:t>Triple therapy</a:t>
            </a:r>
            <a:endParaRPr lang="en-US" sz="2800" dirty="0">
              <a:solidFill>
                <a:srgbClr val="FF0000"/>
              </a:solidFill>
            </a:endParaRPr>
          </a:p>
        </p:txBody>
      </p:sp>
      <p:sp>
        <p:nvSpPr>
          <p:cNvPr id="3" name="Subtitle 2"/>
          <p:cNvSpPr>
            <a:spLocks noGrp="1"/>
          </p:cNvSpPr>
          <p:nvPr>
            <p:ph type="subTitle" idx="1"/>
          </p:nvPr>
        </p:nvSpPr>
        <p:spPr>
          <a:xfrm>
            <a:off x="1524000" y="5715000"/>
            <a:ext cx="9144000" cy="990600"/>
          </a:xfrm>
        </p:spPr>
        <p:txBody>
          <a:bodyPr/>
          <a:lstStyle/>
          <a:p>
            <a:pPr algn="ctr"/>
            <a:r>
              <a:rPr lang="en-US" sz="1600" dirty="0"/>
              <a:t>Reza Mollazadeh, Associate professor of cardiology; Fellowship of interventional cardiac electrophysiology and pacemaker, Imam Khomeini medical center, Tehran University of medical sciences</a:t>
            </a:r>
          </a:p>
          <a:p>
            <a:pPr algn="ctr"/>
            <a:endParaRPr lang="en-US" sz="16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1503"/>
            <a:ext cx="4320791" cy="2279236"/>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69793" y="0"/>
            <a:ext cx="3922207" cy="2405867"/>
          </a:xfrm>
          <a:prstGeom prst="rect">
            <a:avLst/>
          </a:prstGeom>
        </p:spPr>
      </p:pic>
    </p:spTree>
    <p:extLst>
      <p:ext uri="{BB962C8B-B14F-4D97-AF65-F5344CB8AC3E}">
        <p14:creationId xmlns:p14="http://schemas.microsoft.com/office/powerpoint/2010/main" val="40598601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Scenario: CAD + Non- valvular AF</a:t>
            </a:r>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2883" y="1583578"/>
            <a:ext cx="9743793" cy="4351338"/>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6950" y="2333582"/>
            <a:ext cx="3645049" cy="4524417"/>
          </a:xfrm>
          <a:prstGeom prst="rect">
            <a:avLst/>
          </a:prstGeom>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Tree>
    <p:extLst>
      <p:ext uri="{BB962C8B-B14F-4D97-AF65-F5344CB8AC3E}">
        <p14:creationId xmlns:p14="http://schemas.microsoft.com/office/powerpoint/2010/main" val="1507303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a:t>The current understanding is that DAPT is necessary to prevent stent thrombosis but </a:t>
            </a:r>
            <a:r>
              <a:rPr lang="en-US" sz="2800" dirty="0">
                <a:solidFill>
                  <a:srgbClr val="FF0000"/>
                </a:solidFill>
              </a:rPr>
              <a:t>not sufficient </a:t>
            </a:r>
            <a:r>
              <a:rPr lang="en-US" sz="2800" dirty="0"/>
              <a:t>for stroke prevention.</a:t>
            </a:r>
          </a:p>
          <a:p>
            <a:r>
              <a:rPr lang="en-US" sz="2800" dirty="0"/>
              <a:t>(N)OAC are essential for stroke prevention but on their own </a:t>
            </a:r>
            <a:r>
              <a:rPr lang="en-US" sz="2800" dirty="0">
                <a:solidFill>
                  <a:srgbClr val="FF0000"/>
                </a:solidFill>
              </a:rPr>
              <a:t>not suitable</a:t>
            </a:r>
            <a:r>
              <a:rPr lang="en-US" sz="2800" dirty="0"/>
              <a:t> for preventing new coronary events, especially in the acute/subacute setting</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Tree>
    <p:extLst>
      <p:ext uri="{BB962C8B-B14F-4D97-AF65-F5344CB8AC3E}">
        <p14:creationId xmlns:p14="http://schemas.microsoft.com/office/powerpoint/2010/main" val="5712975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 67-year-old man was admitted in B.A. hospital due to recent onset increase in dyspnea on exertion (10.2017) .</a:t>
            </a:r>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778386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Past medical history: Hypertension since ?, CVA (probably ischemic) in 2014 leading to hemiparesis</a:t>
            </a:r>
          </a:p>
          <a:p>
            <a:r>
              <a:rPr lang="en-US" dirty="0"/>
              <a:t>Normal renal function</a:t>
            </a:r>
          </a:p>
          <a:p>
            <a:r>
              <a:rPr lang="en-US" dirty="0"/>
              <a:t>Drug history: ASA, captopril and atorvastatin</a:t>
            </a:r>
          </a:p>
          <a:p>
            <a:r>
              <a:rPr lang="en-US" dirty="0"/>
              <a:t>Irregular pulse rate and tachycardia (120-130/min)</a:t>
            </a:r>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6327026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ECG</a:t>
            </a:r>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757341" y="58048"/>
            <a:ext cx="7033272" cy="6755224"/>
          </a:xfrm>
          <a:prstGeom prst="rect">
            <a:avLst/>
          </a:prstGeom>
        </p:spPr>
      </p:pic>
      <p:sp>
        <p:nvSpPr>
          <p:cNvPr id="7" name="Date Placeholder 6"/>
          <p:cNvSpPr>
            <a:spLocks noGrp="1"/>
          </p:cNvSpPr>
          <p:nvPr>
            <p:ph type="dt" sz="half" idx="10"/>
          </p:nvPr>
        </p:nvSpPr>
        <p:spPr/>
        <p:txBody>
          <a:bodyPr/>
          <a:lstStyle/>
          <a:p>
            <a:r>
              <a:rPr lang="en-US"/>
              <a:t>9/13/2018</a:t>
            </a:r>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712852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Echocardiography</a:t>
            </a:r>
          </a:p>
        </p:txBody>
      </p:sp>
      <p:sp>
        <p:nvSpPr>
          <p:cNvPr id="3" name="Content Placeholder 2"/>
          <p:cNvSpPr>
            <a:spLocks noGrp="1"/>
          </p:cNvSpPr>
          <p:nvPr>
            <p:ph idx="1"/>
          </p:nvPr>
        </p:nvSpPr>
        <p:spPr/>
        <p:txBody>
          <a:bodyPr/>
          <a:lstStyle/>
          <a:p>
            <a:r>
              <a:rPr lang="en-US" dirty="0"/>
              <a:t>Top normal LV size (LVEF:25%), global LV Hypokinesia</a:t>
            </a:r>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08936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Coronary angiography was performed. LAD and LCX had significant lesion. Percutaneous coronary intervention for mid part of LAD was performed successfully with Drug eluting stent. LCX stenting deferred for 1 month later.</a:t>
            </a:r>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2528499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07" y="365125"/>
            <a:ext cx="12154293" cy="1325563"/>
          </a:xfrm>
        </p:spPr>
        <p:txBody>
          <a:bodyPr>
            <a:normAutofit/>
          </a:bodyPr>
          <a:lstStyle/>
          <a:p>
            <a:r>
              <a:rPr lang="en-US" dirty="0"/>
              <a:t>Is there any need for anticoagulation/Thromboembolism prevention  in this patient?</a:t>
            </a:r>
          </a:p>
        </p:txBody>
      </p:sp>
      <p:sp>
        <p:nvSpPr>
          <p:cNvPr id="5" name="Content Placeholder 4"/>
          <p:cNvSpPr>
            <a:spLocks noGrp="1"/>
          </p:cNvSpPr>
          <p:nvPr>
            <p:ph idx="1"/>
          </p:nvPr>
        </p:nvSpPr>
        <p:spPr/>
        <p:txBody>
          <a:bodyPr/>
          <a:lstStyle/>
          <a:p>
            <a:pPr marL="514350" indent="-514350">
              <a:buFont typeface="+mj-lt"/>
              <a:buAutoNum type="alphaUcPeriod"/>
            </a:pPr>
            <a:r>
              <a:rPr lang="en-US" dirty="0"/>
              <a:t>Yes</a:t>
            </a:r>
          </a:p>
          <a:p>
            <a:pPr marL="514350" indent="-514350">
              <a:buFont typeface="+mj-lt"/>
              <a:buAutoNum type="alphaUcPeriod"/>
            </a:pPr>
            <a:r>
              <a:rPr lang="en-US" dirty="0"/>
              <a:t>No</a:t>
            </a:r>
          </a:p>
          <a:p>
            <a:endParaRPr lang="en-US" dirty="0"/>
          </a:p>
        </p:txBody>
      </p:sp>
      <p:sp>
        <p:nvSpPr>
          <p:cNvPr id="9" name="Date Placeholder 8"/>
          <p:cNvSpPr>
            <a:spLocks noGrp="1"/>
          </p:cNvSpPr>
          <p:nvPr>
            <p:ph type="dt" sz="half" idx="10"/>
          </p:nvPr>
        </p:nvSpPr>
        <p:spPr/>
        <p:txBody>
          <a:bodyPr/>
          <a:lstStyle/>
          <a:p>
            <a:r>
              <a:rPr lang="en-US"/>
              <a:t>9/13/2018</a:t>
            </a:r>
          </a:p>
        </p:txBody>
      </p:sp>
      <p:sp>
        <p:nvSpPr>
          <p:cNvPr id="10" name="Footer Placeholder 9"/>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958414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0"/>
            <a:ext cx="9572920" cy="5855821"/>
          </a:xfrm>
          <a:prstGeom prst="rect">
            <a:avLst/>
          </a:prstGeom>
        </p:spPr>
      </p:pic>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a:xfrm>
            <a:off x="1120000" y="1825625"/>
            <a:ext cx="7824984" cy="2380615"/>
          </a:xfrm>
        </p:spPr>
        <p:txBody>
          <a:bodyPr/>
          <a:lstStyle/>
          <a:p>
            <a:endParaRPr lang="en-US" dirty="0"/>
          </a:p>
        </p:txBody>
      </p:sp>
      <p:sp>
        <p:nvSpPr>
          <p:cNvPr id="7" name="Footer Placeholder 6"/>
          <p:cNvSpPr>
            <a:spLocks noGrp="1"/>
          </p:cNvSpPr>
          <p:nvPr>
            <p:ph type="ftr" sz="quarter" idx="11"/>
          </p:nvPr>
        </p:nvSpPr>
        <p:spPr>
          <a:xfrm>
            <a:off x="240384" y="6338384"/>
            <a:ext cx="11951616" cy="383091"/>
          </a:xfrm>
        </p:spPr>
        <p:txBody>
          <a:bodyPr/>
          <a:lstStyle/>
          <a:p>
            <a:pPr lvl="0">
              <a:defRPr/>
            </a:pP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January </a:t>
            </a:r>
            <a:r>
              <a:rPr lang="en-US" dirty="0" err="1">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CT,Wann</a:t>
            </a: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 LS, Alpert JS, Calkins H, </a:t>
            </a:r>
            <a:r>
              <a:rPr lang="en-US" dirty="0" err="1">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Cigarroa</a:t>
            </a: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 JE, Cleveland JC Jr et al. 2014</a:t>
            </a:r>
          </a:p>
          <a:p>
            <a:pPr lvl="0">
              <a:defRPr/>
            </a:pP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AHA/ACC/HRS guideline for the management of patients with atrial fibrillation: a</a:t>
            </a:r>
          </a:p>
          <a:p>
            <a:pPr lvl="0">
              <a:defRPr/>
            </a:pP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report of the American College of Cardiology/American Heart Association Task</a:t>
            </a:r>
          </a:p>
          <a:p>
            <a:pPr lvl="0">
              <a:defRPr/>
            </a:pP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Force on practice guidelines and the Heart Rhythm Society. Circulation 2014;130:</a:t>
            </a:r>
          </a:p>
          <a:p>
            <a:pPr lvl="0">
              <a:defRPr/>
            </a:pPr>
            <a:r>
              <a:rPr lang="en-US" dirty="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rPr>
              <a:t>e199–267.</a:t>
            </a:r>
          </a:p>
          <a:p>
            <a:endParaRPr lang="en-US" dirty="0"/>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3" name="Rectangle 2"/>
          <p:cNvSpPr/>
          <p:nvPr/>
        </p:nvSpPr>
        <p:spPr>
          <a:xfrm>
            <a:off x="923827" y="3289955"/>
            <a:ext cx="4067666" cy="1791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3827" y="3518859"/>
            <a:ext cx="4067666" cy="1791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3827" y="4180533"/>
            <a:ext cx="4067666" cy="1791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23827" y="4775219"/>
            <a:ext cx="4067666" cy="1791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575955" y="4775219"/>
            <a:ext cx="4355183" cy="1791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1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9/13/2018</a:t>
            </a:r>
          </a:p>
        </p:txBody>
      </p:sp>
    </p:spTree>
    <p:extLst>
      <p:ext uri="{BB962C8B-B14F-4D97-AF65-F5344CB8AC3E}">
        <p14:creationId xmlns:p14="http://schemas.microsoft.com/office/powerpoint/2010/main" val="1882362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325563"/>
          </a:xfrm>
        </p:spPr>
        <p:txBody>
          <a:bodyPr>
            <a:normAutofit/>
          </a:bodyPr>
          <a:lstStyle/>
          <a:p>
            <a:r>
              <a:rPr lang="en-US" dirty="0"/>
              <a:t>Is there any need for anticoagulation in this patient considering consumption of ASA and Clopidogrel?</a:t>
            </a:r>
          </a:p>
        </p:txBody>
      </p:sp>
      <p:sp>
        <p:nvSpPr>
          <p:cNvPr id="3" name="Content Placeholder 2"/>
          <p:cNvSpPr>
            <a:spLocks noGrp="1"/>
          </p:cNvSpPr>
          <p:nvPr>
            <p:ph idx="1"/>
          </p:nvPr>
        </p:nvSpPr>
        <p:spPr/>
        <p:txBody>
          <a:bodyPr/>
          <a:lstStyle/>
          <a:p>
            <a:pPr marL="514350" indent="-514350">
              <a:buFont typeface="+mj-lt"/>
              <a:buAutoNum type="alphaUcPeriod"/>
            </a:pPr>
            <a:r>
              <a:rPr lang="en-US" dirty="0"/>
              <a:t>Yes</a:t>
            </a:r>
          </a:p>
          <a:p>
            <a:pPr marL="514350" indent="-514350">
              <a:buFont typeface="+mj-lt"/>
              <a:buAutoNum type="alphaUcPeriod"/>
            </a:pPr>
            <a:r>
              <a:rPr lang="en-US" dirty="0"/>
              <a:t>No</a:t>
            </a:r>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444866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there any risk for bleeding in this patient?</a:t>
            </a:r>
          </a:p>
        </p:txBody>
      </p:sp>
      <p:sp>
        <p:nvSpPr>
          <p:cNvPr id="3" name="Content Placeholder 2"/>
          <p:cNvSpPr>
            <a:spLocks noGrp="1"/>
          </p:cNvSpPr>
          <p:nvPr>
            <p:ph idx="1"/>
          </p:nvPr>
        </p:nvSpPr>
        <p:spPr/>
        <p:txBody>
          <a:bodyPr/>
          <a:lstStyle/>
          <a:p>
            <a:pPr marL="514350" indent="-514350">
              <a:buFont typeface="+mj-lt"/>
              <a:buAutoNum type="alphaUcPeriod"/>
            </a:pPr>
            <a:r>
              <a:rPr lang="en-US" dirty="0"/>
              <a:t>Yes</a:t>
            </a:r>
          </a:p>
          <a:p>
            <a:pPr marL="514350" indent="-514350">
              <a:buFont typeface="+mj-lt"/>
              <a:buAutoNum type="alphaUcPeriod"/>
            </a:pPr>
            <a:r>
              <a:rPr lang="en-US" dirty="0"/>
              <a:t>No</a:t>
            </a:r>
          </a:p>
          <a:p>
            <a:endParaRPr lang="en-US" dirty="0"/>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088617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62173" y="55872"/>
            <a:ext cx="9469584" cy="6665603"/>
          </a:xfrm>
          <a:prstGeom prst="rect">
            <a:avLst/>
          </a:prstGeom>
        </p:spPr>
      </p:pic>
      <p:sp>
        <p:nvSpPr>
          <p:cNvPr id="3" name="Date Placeholder 2"/>
          <p:cNvSpPr>
            <a:spLocks noGrp="1"/>
          </p:cNvSpPr>
          <p:nvPr>
            <p:ph type="dt" sz="half" idx="10"/>
          </p:nvPr>
        </p:nvSpPr>
        <p:spPr/>
        <p:txBody>
          <a:bodyPr/>
          <a:lstStyle/>
          <a:p>
            <a:r>
              <a:rPr lang="en-US"/>
              <a:t>9/13/2018</a:t>
            </a:r>
          </a:p>
        </p:txBody>
      </p:sp>
      <p:sp>
        <p:nvSpPr>
          <p:cNvPr id="4" name="Footer Placeholder 3"/>
          <p:cNvSpPr>
            <a:spLocks noGrp="1"/>
          </p:cNvSpPr>
          <p:nvPr>
            <p:ph type="ftr" sz="quarter" idx="11"/>
          </p:nvPr>
        </p:nvSpPr>
        <p:spPr/>
        <p:txBody>
          <a:bodyPr/>
          <a:lstStyle/>
          <a:p>
            <a:endParaRPr lang="en-US"/>
          </a:p>
        </p:txBody>
      </p:sp>
      <p:sp>
        <p:nvSpPr>
          <p:cNvPr id="7" name="Rectangle 6"/>
          <p:cNvSpPr/>
          <p:nvPr/>
        </p:nvSpPr>
        <p:spPr>
          <a:xfrm>
            <a:off x="1498862" y="2568804"/>
            <a:ext cx="4317476"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98862" y="3531909"/>
            <a:ext cx="4317476"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498862" y="4585910"/>
            <a:ext cx="4317476"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98862" y="4940905"/>
            <a:ext cx="4317476" cy="60676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54479" y="4761795"/>
            <a:ext cx="2897170" cy="3582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4811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physician in charge prescribed Clopidogrel 75 mg, ASA 80 mg, warfarin, pantoprazole 40 mg and bisoprolol 2.5 daily and discharged the patient with OPD follow-up.</a:t>
            </a:r>
          </a:p>
        </p:txBody>
      </p:sp>
      <p:sp>
        <p:nvSpPr>
          <p:cNvPr id="6" name="Date Placeholder 5"/>
          <p:cNvSpPr>
            <a:spLocks noGrp="1"/>
          </p:cNvSpPr>
          <p:nvPr>
            <p:ph type="dt" sz="half" idx="10"/>
          </p:nvPr>
        </p:nvSpPr>
        <p:spPr/>
        <p:txBody>
          <a:bodyPr/>
          <a:lstStyle/>
          <a:p>
            <a:r>
              <a:rPr lang="en-US"/>
              <a:t>9/13/2018</a:t>
            </a:r>
          </a:p>
        </p:txBody>
      </p:sp>
      <p:sp>
        <p:nvSpPr>
          <p:cNvPr id="7" name="Footer Placeholder 6"/>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90587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Now the patient is on triple therapy. If you were in charge of this patient, What would be your suggestion?</a:t>
            </a:r>
          </a:p>
          <a:p>
            <a:pPr marL="514350" indent="-514350">
              <a:buFont typeface="+mj-lt"/>
              <a:buAutoNum type="alphaUcPeriod"/>
            </a:pPr>
            <a:r>
              <a:rPr lang="en-US" dirty="0"/>
              <a:t>Triple therapy with warfarin + DAPT (Already the patient uses this regimen)</a:t>
            </a:r>
          </a:p>
          <a:p>
            <a:pPr marL="514350" indent="-514350">
              <a:buFont typeface="+mj-lt"/>
              <a:buAutoNum type="alphaUcPeriod"/>
            </a:pPr>
            <a:r>
              <a:rPr lang="en-US" dirty="0"/>
              <a:t>Triple therapy with NOAC + DAPT</a:t>
            </a:r>
          </a:p>
          <a:p>
            <a:pPr marL="514350" indent="-514350">
              <a:buFont typeface="+mj-lt"/>
              <a:buAutoNum type="alphaUcPeriod"/>
            </a:pPr>
            <a:r>
              <a:rPr lang="en-US" dirty="0"/>
              <a:t>Dual therapy (NOAC+ single antiplatelet therapy)</a:t>
            </a:r>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28640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36494" y="478262"/>
            <a:ext cx="10268353" cy="5658360"/>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5266788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76693" y="361860"/>
            <a:ext cx="10516069" cy="5994490"/>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058337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64078"/>
            <a:ext cx="12146955" cy="6395088"/>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931532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 y="-620"/>
            <a:ext cx="12192000" cy="6187334"/>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21536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0635" y="257693"/>
            <a:ext cx="11149892" cy="5950460"/>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335272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3"/>
          <p:cNvSpPr>
            <a:spLocks noGrp="1"/>
          </p:cNvSpPr>
          <p:nvPr>
            <p:ph type="ftr" sz="quarter" idx="11"/>
          </p:nvPr>
        </p:nvSpPr>
        <p:spPr>
          <a:xfrm>
            <a:off x="2152650" y="6356350"/>
            <a:ext cx="7886700" cy="501650"/>
          </a:xfrm>
        </p:spPr>
        <p:txBody>
          <a:bodyPr/>
          <a:lstStyle/>
          <a:p>
            <a:r>
              <a:rPr lang="en-US" sz="2000" dirty="0">
                <a:solidFill>
                  <a:prstClr val="black">
                    <a:lumMod val="75000"/>
                    <a:lumOff val="25000"/>
                  </a:prstClr>
                </a:solidFill>
              </a:rPr>
              <a:t>Presented at Canadian Cardiovascular Congress, Oct 22</a:t>
            </a:r>
            <a:r>
              <a:rPr lang="en-US" sz="2000" baseline="30000" dirty="0">
                <a:solidFill>
                  <a:prstClr val="black">
                    <a:lumMod val="75000"/>
                    <a:lumOff val="25000"/>
                  </a:prstClr>
                </a:solidFill>
              </a:rPr>
              <a:t>nd</a:t>
            </a:r>
            <a:r>
              <a:rPr lang="en-US" sz="2000" dirty="0">
                <a:solidFill>
                  <a:prstClr val="black">
                    <a:lumMod val="75000"/>
                    <a:lumOff val="25000"/>
                  </a:prstClr>
                </a:solidFill>
              </a:rPr>
              <a:t>, 2017</a:t>
            </a:r>
          </a:p>
        </p:txBody>
      </p:sp>
      <p:pic>
        <p:nvPicPr>
          <p:cNvPr id="4" name="Imag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164205" y="0"/>
            <a:ext cx="5863590" cy="6208876"/>
          </a:xfrm>
          <a:prstGeom prst="rect">
            <a:avLst/>
          </a:prstGeom>
        </p:spPr>
      </p:pic>
    </p:spTree>
    <p:extLst>
      <p:ext uri="{BB962C8B-B14F-4D97-AF65-F5344CB8AC3E}">
        <p14:creationId xmlns:p14="http://schemas.microsoft.com/office/powerpoint/2010/main" val="3367297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descr="DAPT 2017_ESC_Final for web 0007.jpg"/>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1724323" y="129901"/>
            <a:ext cx="8778240" cy="6582231"/>
          </a:xfrm>
          <a:prstGeom prst="rect">
            <a:avLst/>
          </a:prstGeom>
          <a:noFill/>
          <a:ln w="9525">
            <a:noFill/>
            <a:miter lim="800000"/>
            <a:headEnd/>
            <a:tailEnd/>
          </a:ln>
        </p:spPr>
      </p:pic>
    </p:spTree>
    <p:extLst>
      <p:ext uri="{BB962C8B-B14F-4D97-AF65-F5344CB8AC3E}">
        <p14:creationId xmlns:p14="http://schemas.microsoft.com/office/powerpoint/2010/main" val="1511562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82706" y="34737"/>
            <a:ext cx="11226037" cy="6384273"/>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03575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66482" y="447175"/>
            <a:ext cx="10479501" cy="5949424"/>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11594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4"/>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23965" y="-29991"/>
            <a:ext cx="9304701" cy="6825643"/>
          </a:xfrm>
          <a:prstGeom prst="rect">
            <a:avLst/>
          </a:prstGeom>
        </p:spPr>
      </p:pic>
    </p:spTree>
    <p:extLst>
      <p:ext uri="{BB962C8B-B14F-4D97-AF65-F5344CB8AC3E}">
        <p14:creationId xmlns:p14="http://schemas.microsoft.com/office/powerpoint/2010/main" val="10240718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pic>
        <p:nvPicPr>
          <p:cNvPr id="8" name="Content Placeholder 7"/>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59976" y="101507"/>
            <a:ext cx="11322424" cy="6254844"/>
          </a:xfrm>
          <a:prstGeom prst="rect">
            <a:avLst/>
          </a:prstGeom>
        </p:spPr>
      </p:pic>
    </p:spTree>
    <p:extLst>
      <p:ext uri="{BB962C8B-B14F-4D97-AF65-F5344CB8AC3E}">
        <p14:creationId xmlns:p14="http://schemas.microsoft.com/office/powerpoint/2010/main" val="21198183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95338" y="59217"/>
            <a:ext cx="10432101" cy="5746270"/>
          </a:xfrm>
          <a:prstGeom prst="rect">
            <a:avLst/>
          </a:prstGeom>
        </p:spPr>
      </p:pic>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B3A104-8C83-4F15-B013-D414DD57AC7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Tree>
    <p:extLst>
      <p:ext uri="{BB962C8B-B14F-4D97-AF65-F5344CB8AC3E}">
        <p14:creationId xmlns:p14="http://schemas.microsoft.com/office/powerpoint/2010/main" val="365642404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87188" y="44408"/>
            <a:ext cx="11604812" cy="6441837"/>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618070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75447" y="277410"/>
            <a:ext cx="10859524" cy="5957823"/>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542919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08453" y="157162"/>
            <a:ext cx="11306615" cy="6199188"/>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182089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you decide to prescribe a NOAC for this patient, which one is your first choice?</a:t>
            </a:r>
          </a:p>
          <a:p>
            <a:pPr marL="514350" indent="-514350">
              <a:buFont typeface="+mj-lt"/>
              <a:buAutoNum type="alphaUcPeriod"/>
            </a:pPr>
            <a:r>
              <a:rPr lang="en-US" dirty="0"/>
              <a:t>Rivaroxaban</a:t>
            </a:r>
          </a:p>
          <a:p>
            <a:pPr marL="514350" indent="-514350">
              <a:buFont typeface="+mj-lt"/>
              <a:buAutoNum type="alphaUcPeriod"/>
            </a:pPr>
            <a:r>
              <a:rPr lang="en-US" dirty="0"/>
              <a:t>Dabigatran</a:t>
            </a:r>
          </a:p>
          <a:p>
            <a:pPr marL="514350" indent="-514350">
              <a:buFont typeface="+mj-lt"/>
              <a:buAutoNum type="alphaUcPeriod"/>
            </a:pPr>
            <a:r>
              <a:rPr lang="en-US" dirty="0"/>
              <a:t>Apixaban (not yet available in Iran)</a:t>
            </a:r>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7982481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64460" y="0"/>
            <a:ext cx="11523022" cy="6258004"/>
          </a:xfrm>
          <a:prstGeom prst="rect">
            <a:avLst/>
          </a:prstGeo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20142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 dual therapy strategy(NOAC + single antiplatelet therapy), do you prefer to use</a:t>
            </a:r>
          </a:p>
        </p:txBody>
      </p:sp>
      <p:sp>
        <p:nvSpPr>
          <p:cNvPr id="3" name="Content Placeholder 2"/>
          <p:cNvSpPr>
            <a:spLocks noGrp="1"/>
          </p:cNvSpPr>
          <p:nvPr>
            <p:ph idx="1"/>
          </p:nvPr>
        </p:nvSpPr>
        <p:spPr/>
        <p:txBody>
          <a:bodyPr/>
          <a:lstStyle/>
          <a:p>
            <a:pPr marL="514350" indent="-514350">
              <a:buFont typeface="+mj-lt"/>
              <a:buAutoNum type="alphaUcPeriod"/>
            </a:pPr>
            <a:r>
              <a:rPr lang="en-US" dirty="0"/>
              <a:t>ASA</a:t>
            </a:r>
          </a:p>
          <a:p>
            <a:pPr marL="514350" indent="-514350">
              <a:buFont typeface="+mj-lt"/>
              <a:buAutoNum type="alphaUcPeriod"/>
            </a:pPr>
            <a:r>
              <a:rPr lang="en-US" dirty="0"/>
              <a:t>P2 Y12 inhibitor</a:t>
            </a:r>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6313827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Among all P2y12 inhibitors available in Iran, which one do you suggest in this patient?</a:t>
            </a:r>
          </a:p>
        </p:txBody>
      </p:sp>
      <p:sp>
        <p:nvSpPr>
          <p:cNvPr id="3" name="Content Placeholder 2"/>
          <p:cNvSpPr>
            <a:spLocks noGrp="1"/>
          </p:cNvSpPr>
          <p:nvPr>
            <p:ph idx="1"/>
          </p:nvPr>
        </p:nvSpPr>
        <p:spPr/>
        <p:txBody>
          <a:bodyPr/>
          <a:lstStyle/>
          <a:p>
            <a:pPr marL="514350" indent="-514350">
              <a:buFont typeface="+mj-lt"/>
              <a:buAutoNum type="alphaUcPeriod"/>
            </a:pPr>
            <a:r>
              <a:rPr lang="en-US" dirty="0"/>
              <a:t>Clopidogrel</a:t>
            </a:r>
          </a:p>
          <a:p>
            <a:pPr marL="514350" indent="-514350">
              <a:buFont typeface="+mj-lt"/>
              <a:buAutoNum type="alphaUcPeriod"/>
            </a:pPr>
            <a:r>
              <a:rPr lang="en-US" dirty="0"/>
              <a:t>Prasugrel</a:t>
            </a:r>
          </a:p>
          <a:p>
            <a:pPr marL="514350" indent="-514350">
              <a:buFont typeface="+mj-lt"/>
              <a:buAutoNum type="alphaUcPeriod"/>
            </a:pPr>
            <a:r>
              <a:rPr lang="en-US" dirty="0"/>
              <a:t>Ticagrelor</a:t>
            </a:r>
          </a:p>
          <a:p>
            <a:pPr marL="514350" indent="-514350">
              <a:buFont typeface="+mj-lt"/>
              <a:buAutoNum type="alphaUcPeriod"/>
            </a:pPr>
            <a:endParaRPr lang="en-US" dirty="0"/>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613446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3 weeks later, the patient was brought by his relatives to ER (F. hospital) due to agitation, weakness and abnormal behavior.</a:t>
            </a:r>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032979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325563"/>
          </a:xfrm>
        </p:spPr>
        <p:txBody>
          <a:bodyPr>
            <a:normAutofit/>
          </a:bodyPr>
          <a:lstStyle/>
          <a:p>
            <a:r>
              <a:rPr lang="en-US" sz="2800" dirty="0"/>
              <a:t>Follow-up 3 weeks later</a:t>
            </a: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7696987" y="-6967"/>
            <a:ext cx="4495014" cy="6864968"/>
          </a:xfrm>
        </p:spPr>
      </p:pic>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97344" y="-5199"/>
            <a:ext cx="4199643" cy="6863200"/>
          </a:xfrm>
          <a:prstGeom prst="rect">
            <a:avLst/>
          </a:prstGeom>
        </p:spPr>
      </p:pic>
    </p:spTree>
    <p:extLst>
      <p:ext uri="{BB962C8B-B14F-4D97-AF65-F5344CB8AC3E}">
        <p14:creationId xmlns:p14="http://schemas.microsoft.com/office/powerpoint/2010/main" val="46380919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physician in charge discontinued all his antithrombotic medications. After several days the patient was discharged with clonazepam, ASA and Clopidogrel. He was completely debilitated and spoked with difficulty. </a:t>
            </a:r>
          </a:p>
        </p:txBody>
      </p:sp>
      <p:sp>
        <p:nvSpPr>
          <p:cNvPr id="4" name="Date Placeholder 3"/>
          <p:cNvSpPr>
            <a:spLocks noGrp="1"/>
          </p:cNvSpPr>
          <p:nvPr>
            <p:ph type="dt" sz="half" idx="10"/>
          </p:nvPr>
        </p:nvSpPr>
        <p:spPr/>
        <p:txBody>
          <a:bodyPr/>
          <a:lstStyle/>
          <a:p>
            <a:r>
              <a:rPr lang="en-US"/>
              <a:t>9/13/2018</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100987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3582" y="0"/>
            <a:ext cx="7496071" cy="542611"/>
          </a:xfrm>
        </p:spPr>
        <p:txBody>
          <a:bodyPr>
            <a:normAutofit fontScale="90000"/>
          </a:bodyPr>
          <a:lstStyle/>
          <a:p>
            <a:r>
              <a:rPr lang="en-US" dirty="0"/>
              <a:t>Triple vs. dual antithrombotic therapy</a:t>
            </a:r>
          </a:p>
        </p:txBody>
      </p:sp>
      <p:sp>
        <p:nvSpPr>
          <p:cNvPr id="3" name="Content Placeholder 2"/>
          <p:cNvSpPr>
            <a:spLocks noGrp="1"/>
          </p:cNvSpPr>
          <p:nvPr>
            <p:ph idx="1"/>
          </p:nvPr>
        </p:nvSpPr>
        <p:spPr>
          <a:xfrm>
            <a:off x="2677886" y="6463812"/>
            <a:ext cx="6189158" cy="394188"/>
          </a:xfrm>
        </p:spPr>
        <p:txBody>
          <a:bodyPr/>
          <a:lstStyle/>
          <a:p>
            <a:r>
              <a:rPr lang="en-US" dirty="0"/>
              <a:t>24 Oct 2018</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35947" y="653583"/>
            <a:ext cx="8336937" cy="5760940"/>
          </a:xfrm>
          <a:prstGeom prst="rect">
            <a:avLst/>
          </a:prstGeom>
        </p:spPr>
      </p:pic>
    </p:spTree>
    <p:extLst>
      <p:ext uri="{BB962C8B-B14F-4D97-AF65-F5344CB8AC3E}">
        <p14:creationId xmlns:p14="http://schemas.microsoft.com/office/powerpoint/2010/main" val="293001066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00581" y="1060101"/>
            <a:ext cx="10131702" cy="4690846"/>
          </a:xfrm>
          <a:prstGeom prst="rect">
            <a:avLst/>
          </a:prstGeom>
        </p:spPr>
      </p:pic>
    </p:spTree>
    <p:extLst>
      <p:ext uri="{BB962C8B-B14F-4D97-AF65-F5344CB8AC3E}">
        <p14:creationId xmlns:p14="http://schemas.microsoft.com/office/powerpoint/2010/main" val="32981866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17974" y="467970"/>
            <a:ext cx="10069631" cy="5835136"/>
          </a:xfrm>
          <a:prstGeom prst="rect">
            <a:avLst/>
          </a:prstGeom>
        </p:spPr>
      </p:pic>
    </p:spTree>
    <p:extLst>
      <p:ext uri="{BB962C8B-B14F-4D97-AF65-F5344CB8AC3E}">
        <p14:creationId xmlns:p14="http://schemas.microsoft.com/office/powerpoint/2010/main" val="236647892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32079" y="218556"/>
            <a:ext cx="10856963" cy="6376454"/>
          </a:xfrm>
          <a:prstGeom prst="rect">
            <a:avLst/>
          </a:prstGeom>
        </p:spPr>
      </p:pic>
    </p:spTree>
    <p:extLst>
      <p:ext uri="{BB962C8B-B14F-4D97-AF65-F5344CB8AC3E}">
        <p14:creationId xmlns:p14="http://schemas.microsoft.com/office/powerpoint/2010/main" val="46178819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26572" y="747447"/>
            <a:ext cx="9991674" cy="5118098"/>
          </a:xfrm>
          <a:prstGeom prst="rect">
            <a:avLst/>
          </a:prstGeom>
        </p:spPr>
      </p:pic>
    </p:spTree>
    <p:extLst>
      <p:ext uri="{BB962C8B-B14F-4D97-AF65-F5344CB8AC3E}">
        <p14:creationId xmlns:p14="http://schemas.microsoft.com/office/powerpoint/2010/main" val="131309804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13492" y="653143"/>
            <a:ext cx="8234508" cy="5300496"/>
          </a:xfrm>
          <a:prstGeom prst="rect">
            <a:avLst/>
          </a:prstGeom>
        </p:spPr>
      </p:pic>
    </p:spTree>
    <p:extLst>
      <p:ext uri="{BB962C8B-B14F-4D97-AF65-F5344CB8AC3E}">
        <p14:creationId xmlns:p14="http://schemas.microsoft.com/office/powerpoint/2010/main" val="157408083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77334" y="1334168"/>
            <a:ext cx="9067247" cy="4988555"/>
          </a:xfrm>
          <a:prstGeom prst="rect">
            <a:avLst/>
          </a:prstGeom>
        </p:spPr>
      </p:pic>
    </p:spTree>
    <p:extLst>
      <p:ext uri="{BB962C8B-B14F-4D97-AF65-F5344CB8AC3E}">
        <p14:creationId xmlns:p14="http://schemas.microsoft.com/office/powerpoint/2010/main" val="29026247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06958" y="336468"/>
            <a:ext cx="10614125" cy="5920922"/>
          </a:xfrm>
          <a:prstGeom prst="rect">
            <a:avLst/>
          </a:prstGeom>
        </p:spPr>
      </p:pic>
    </p:spTree>
    <p:extLst>
      <p:ext uri="{BB962C8B-B14F-4D97-AF65-F5344CB8AC3E}">
        <p14:creationId xmlns:p14="http://schemas.microsoft.com/office/powerpoint/2010/main" val="30278546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27538" y="656327"/>
            <a:ext cx="10922006" cy="5652777"/>
          </a:xfrm>
          <a:prstGeom prst="rect">
            <a:avLst/>
          </a:prstGeom>
        </p:spPr>
      </p:pic>
    </p:spTree>
    <p:extLst>
      <p:ext uri="{BB962C8B-B14F-4D97-AF65-F5344CB8AC3E}">
        <p14:creationId xmlns:p14="http://schemas.microsoft.com/office/powerpoint/2010/main" val="194460441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Take home message</a:t>
            </a:r>
          </a:p>
        </p:txBody>
      </p:sp>
      <p:pic>
        <p:nvPicPr>
          <p:cNvPr id="5" name="Content Placehold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2883" y="1583578"/>
            <a:ext cx="9743793" cy="4351338"/>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46950" y="2333582"/>
            <a:ext cx="3645049" cy="4524417"/>
          </a:xfrm>
          <a:prstGeom prst="rect">
            <a:avLst/>
          </a:prstGeom>
        </p:spPr>
      </p:pic>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Tree>
    <p:extLst>
      <p:ext uri="{BB962C8B-B14F-4D97-AF65-F5344CB8AC3E}">
        <p14:creationId xmlns:p14="http://schemas.microsoft.com/office/powerpoint/2010/main" val="284386807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480008" y="0"/>
            <a:ext cx="8596565" cy="6214278"/>
          </a:xfrm>
          <a:prstGeom prst="rect">
            <a:avLst/>
          </a:prstGeom>
        </p:spPr>
      </p:pic>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2/15/2018</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45E608-48F2-4383-A2F6-D92ADCE8F5BE}" type="slidenum">
              <a:rPr kumimoji="0" lang="en-US" sz="1200" b="0" i="0" u="none" strike="noStrike" kern="1200" cap="none" spc="0" normalizeH="0" baseline="0" noProof="0" smtClean="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endParaRPr>
          </a:p>
        </p:txBody>
      </p:sp>
      <p:sp>
        <p:nvSpPr>
          <p:cNvPr id="7" name="Footer Placeholder 6"/>
          <p:cNvSpPr>
            <a:spLocks noGrp="1"/>
          </p:cNvSpPr>
          <p:nvPr>
            <p:ph type="ftr" sz="quarter" idx="11"/>
          </p:nvPr>
        </p:nvSpPr>
        <p:spPr>
          <a:xfrm>
            <a:off x="2526383" y="6356350"/>
            <a:ext cx="8059917"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Steffel</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J,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Verhamme</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P,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Potpara</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TS,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Albaladejo</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P,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Antz</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M,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Desteghe</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L,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Haeusler</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KG,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Oldgren</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J, </a:t>
            </a:r>
            <a:r>
              <a:rPr kumimoji="0" lang="en-US" sz="1200" b="0" i="0" u="none" strike="noStrike" kern="1200" cap="none" spc="0" normalizeH="0" baseline="0" noProof="0" dirty="0" err="1">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Reinecke</a:t>
            </a:r>
            <a:r>
              <a:rPr kumimoji="0" lang="en-US" sz="1200" b="0" i="0" u="none" strike="noStrike" kern="1200" cap="none" spc="0" normalizeH="0" baseline="0" noProof="0" dirty="0">
                <a:ln>
                  <a:noFill/>
                </a:ln>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effectLst/>
                <a:uLnTx/>
                <a:uFillTx/>
                <a:latin typeface="Corbel" panose="020B0503020204020204"/>
                <a:ea typeface="+mn-ea"/>
                <a:cs typeface="+mn-cs"/>
              </a:rPr>
              <a:t> H, Roldan-Schilling V, Rowell N. The 2018 European Heart Rhythm Association Practical Guide on the use of non-vitamin K antagonist oral anticoagulants in patients with atrial fibrillation. European heart journal. 2018 Mar 19;39(16):1330-93.</a:t>
            </a:r>
          </a:p>
        </p:txBody>
      </p:sp>
    </p:spTree>
    <p:extLst>
      <p:ext uri="{BB962C8B-B14F-4D97-AF65-F5344CB8AC3E}">
        <p14:creationId xmlns:p14="http://schemas.microsoft.com/office/powerpoint/2010/main" val="33405285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STMODE" val="&lt;?xml version=&quot;1.0&quot; encoding=&quot;utf-8&quot;?&gt;&lt;int&gt;0&lt;/int&gt;"/>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836</TotalTime>
  <Words>4353</Words>
  <Application>Microsoft Office PowerPoint</Application>
  <PresentationFormat>Widescreen</PresentationFormat>
  <Paragraphs>478</Paragraphs>
  <Slides>135</Slides>
  <Notes>32</Notes>
  <HiddenSlides>7</HiddenSlides>
  <MMClips>4</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135</vt:i4>
      </vt:variant>
    </vt:vector>
  </HeadingPairs>
  <TitlesOfParts>
    <vt:vector size="143" baseType="lpstr">
      <vt:lpstr>Arial</vt:lpstr>
      <vt:lpstr>Calibri</vt:lpstr>
      <vt:lpstr>Corbel</vt:lpstr>
      <vt:lpstr>Symbol</vt:lpstr>
      <vt:lpstr>Trebuchet MS</vt:lpstr>
      <vt:lpstr>Wingdings 3</vt:lpstr>
      <vt:lpstr>Facet</vt:lpstr>
      <vt:lpstr>Depth</vt:lpstr>
      <vt:lpstr>Triple therapy</vt:lpstr>
      <vt:lpstr>Case 1</vt:lpstr>
      <vt:lpstr>Scenario: CAD + Non- valvular AF</vt:lpstr>
      <vt:lpstr>PowerPoint Presentation</vt:lpstr>
      <vt:lpstr>PowerPoint Presentation</vt:lpstr>
      <vt:lpstr>PowerPoint Presentation</vt:lpstr>
      <vt:lpstr>Case 1</vt:lpstr>
      <vt:lpstr>What should we do if patients bleed on NOAC</vt:lpstr>
      <vt:lpstr>Case presentation </vt:lpstr>
      <vt:lpstr>Reversal of anticoagulant therapy</vt:lpstr>
      <vt:lpstr>PowerPoint Presentation</vt:lpstr>
      <vt:lpstr>aPCC available in IRAN</vt:lpstr>
      <vt:lpstr>PowerPoint Presentation</vt:lpstr>
      <vt:lpstr>PCC vs FFP in patients treated with warfarin</vt:lpstr>
      <vt:lpstr>Back to the case</vt:lpstr>
      <vt:lpstr>Patient quality of life on OACs</vt:lpstr>
      <vt:lpstr>PowerPoint Presentation</vt:lpstr>
      <vt:lpstr>Question 1:</vt:lpstr>
      <vt:lpstr>PowerPoint Presentation</vt:lpstr>
      <vt:lpstr>Question 1:</vt:lpstr>
      <vt:lpstr>Question 2: </vt:lpstr>
      <vt:lpstr>PowerPoint Presentation</vt:lpstr>
      <vt:lpstr>PowerPoint Presentation</vt:lpstr>
      <vt:lpstr>Question 2: </vt:lpstr>
      <vt:lpstr>Sometimes choosing between NOAC  vs. Warfarin is like  </vt:lpstr>
      <vt:lpstr>Role of t-PA in STEMI</vt:lpstr>
      <vt:lpstr>Case 4</vt:lpstr>
      <vt:lpstr>PowerPoint Presentation</vt:lpstr>
      <vt:lpstr>PowerPoint Presentation</vt:lpstr>
      <vt:lpstr>PowerPoint Presentation</vt:lpstr>
      <vt:lpstr>PowerPoint Presentation</vt:lpstr>
      <vt:lpstr>PowerPoint Presentation</vt:lpstr>
      <vt:lpstr>Case 4</vt:lpstr>
      <vt:lpstr>Case 4</vt:lpstr>
      <vt:lpstr>How to switch between NOAC and Warfarin</vt:lpstr>
      <vt:lpstr>PowerPoint Presentation</vt:lpstr>
      <vt:lpstr>How can you switch from Warfarin to Xarelto?</vt:lpstr>
      <vt:lpstr>Switching between anticoagulant regimens</vt:lpstr>
      <vt:lpstr>How can you switch from Warfarin to Xarelto?</vt:lpstr>
      <vt:lpstr>Take home message </vt:lpstr>
      <vt:lpstr>Which anticoagulants should we choose in the case of high bleeding risk?</vt:lpstr>
      <vt:lpstr>A 83 year-old man had DVT and PTE after admission in hospital due to right knee septic arthritis. He has diabetes normal creatinine (1.3)(Cl creatinine=42 ml/min) (weight=70 kg). I treated him with Warfarin with INR goal of  2-2.5. In follow up His INR value was out of range in many times, so I switched to Rivaroxaban (Xarelto=15 mg qhs). Two weeks later he was admitted due to hematuria and INR=5???. What is your suggestion for him?  </vt:lpstr>
      <vt:lpstr>PowerPoint Presentation</vt:lpstr>
      <vt:lpstr>PowerPoint Presentation</vt:lpstr>
      <vt:lpstr>PowerPoint Presentation</vt:lpstr>
      <vt:lpstr>A 83 year-old man had DVT and PTE after admission in hospital due to right knee septic arthritis. He has diabetes normal creatinine (1.3)(Cl creatinine=42 ml/min) (weight=70 kg). I treated him with Warfarin with INR goal of  2-2.5. In follow up His INR value was out of range in many times, so I switched to Rivaroxaban (Xarelto=15 mg qhs). Two weeks later he was admitted due to hematuria and INR=5???. What is your suggestion for him?  </vt:lpstr>
      <vt:lpstr>Take home message</vt:lpstr>
      <vt:lpstr>Marked variation in the efficacy of BB across cardiovascular health: Global systematic review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message</vt:lpstr>
      <vt:lpstr>Role of diuretics in HF (Based on 2016 ESC HF guidelines)</vt:lpstr>
      <vt:lpstr>Role of diuretics in HF management</vt:lpstr>
      <vt:lpstr>PowerPoint Presentation</vt:lpstr>
      <vt:lpstr>PowerPoint Presentation</vt:lpstr>
      <vt:lpstr>How to prevent stroke? Pharmacologically or non pharmacologically? NOAC vs Warfarin</vt:lpstr>
      <vt:lpstr>PowerPoint Presentation</vt:lpstr>
      <vt:lpstr>Case 1: A 58 –year-old man was referred to our clinic due to AF rhythm. Previous medical history was remarkable for Hypertension, CRF (Cr=1.8, Cl cr=28cc/min) and non ischemic cardiomyopathy (LVEF=25% and so ICD-VR was implanted for him).  Two months ago the patient had TIA. He was on ASA, Losartan, Atorvastatin, Carvedilol, Spironolactone and furosemide. What is your suggestion for this patient regarding reducing risk of thromboembolism?</vt:lpstr>
      <vt:lpstr>PowerPoint Presentation</vt:lpstr>
      <vt:lpstr>PowerPoint Presentation</vt:lpstr>
      <vt:lpstr>PowerPoint Presentation</vt:lpstr>
      <vt:lpstr>PowerPoint Presentation</vt:lpstr>
      <vt:lpstr>A 58 –years-old man was referred to our clinic due to AF rhythm. Previous medical history was remarkable for Hypertension, CRF (Cr=1.8, Cl cr=28cc/min) and non ischemic cardiomyopathy (LVEF=25%).  Two months ago the patient had TIA. He was on ASA, Losartan, Atorvastatin, Carvedilol, spironolactone and furosemide. What is your suggestion for this patient regarding reducing risk of thromboembolism?</vt:lpstr>
      <vt:lpstr>PowerPoint Presentation</vt:lpstr>
      <vt:lpstr>INR Control in Routine Practice Is Suboptimal</vt:lpstr>
      <vt:lpstr>PowerPoint Presentation</vt:lpstr>
      <vt:lpstr>PowerPoint Presentation</vt:lpstr>
      <vt:lpstr>72% life time risk of TE 54% life time risk of bleeding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message</vt:lpstr>
      <vt:lpstr>Triple therapy</vt:lpstr>
      <vt:lpstr>Scenario: CAD + Non- valvular AF</vt:lpstr>
      <vt:lpstr>PowerPoint Presentation</vt:lpstr>
      <vt:lpstr>PowerPoint Presentation</vt:lpstr>
      <vt:lpstr>PowerPoint Presentation</vt:lpstr>
      <vt:lpstr>ECG</vt:lpstr>
      <vt:lpstr>Echocardiography</vt:lpstr>
      <vt:lpstr>PowerPoint Presentation</vt:lpstr>
      <vt:lpstr>Is there any need for anticoagulation/Thromboembolism prevention  in this patient?</vt:lpstr>
      <vt:lpstr>PowerPoint Presentation</vt:lpstr>
      <vt:lpstr>Is there any need for anticoagulation in this patient considering consumption of ASA and Clopidogrel?</vt:lpstr>
      <vt:lpstr>Is there any risk for bleeding in this patient?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dual therapy strategy(NOAC + single antiplatelet therapy), do you prefer to use</vt:lpstr>
      <vt:lpstr>Among all P2y12 inhibitors available in Iran, which one do you suggest in this patient?</vt:lpstr>
      <vt:lpstr>PowerPoint Presentation</vt:lpstr>
      <vt:lpstr>Follow-up 3 weeks later</vt:lpstr>
      <vt:lpstr>PowerPoint Presentation</vt:lpstr>
      <vt:lpstr>Triple vs. dual antithrombotic 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Take home message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NOAC challenging cases</dc:title>
  <dc:creator>Reza Mollazadeh</dc:creator>
  <cp:lastModifiedBy>Morid Gouran</cp:lastModifiedBy>
  <cp:revision>113</cp:revision>
  <dcterms:created xsi:type="dcterms:W3CDTF">2017-01-02T16:11:32Z</dcterms:created>
  <dcterms:modified xsi:type="dcterms:W3CDTF">2026-10-08T08:04:47Z</dcterms:modified>
</cp:coreProperties>
</file>