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5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8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9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1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2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3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4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5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6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7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28.xml" ContentType="application/vnd.openxmlformats-officedocument.theme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29.xml" ContentType="application/vnd.openxmlformats-officedocument.theme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30.xml" ContentType="application/vnd.openxmlformats-officedocument.theme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theme/theme31.xml" ContentType="application/vnd.openxmlformats-officedocument.theme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theme/theme32.xml" ContentType="application/vnd.openxmlformats-officedocument.theme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3" r:id="rId2"/>
    <p:sldMasterId id="2147483686" r:id="rId3"/>
    <p:sldMasterId id="2147483699" r:id="rId4"/>
    <p:sldMasterId id="2147483712" r:id="rId5"/>
    <p:sldMasterId id="2147483725" r:id="rId6"/>
    <p:sldMasterId id="2147483738" r:id="rId7"/>
    <p:sldMasterId id="2147483751" r:id="rId8"/>
    <p:sldMasterId id="2147483764" r:id="rId9"/>
    <p:sldMasterId id="2147483777" r:id="rId10"/>
    <p:sldMasterId id="2147483790" r:id="rId11"/>
    <p:sldMasterId id="2147483803" r:id="rId12"/>
    <p:sldMasterId id="2147483816" r:id="rId13"/>
    <p:sldMasterId id="2147483829" r:id="rId14"/>
    <p:sldMasterId id="2147483842" r:id="rId15"/>
    <p:sldMasterId id="2147483855" r:id="rId16"/>
    <p:sldMasterId id="2147483868" r:id="rId17"/>
    <p:sldMasterId id="2147483881" r:id="rId18"/>
    <p:sldMasterId id="2147483894" r:id="rId19"/>
    <p:sldMasterId id="2147483907" r:id="rId20"/>
    <p:sldMasterId id="2147483920" r:id="rId21"/>
    <p:sldMasterId id="2147483933" r:id="rId22"/>
    <p:sldMasterId id="2147483946" r:id="rId23"/>
    <p:sldMasterId id="2147483959" r:id="rId24"/>
    <p:sldMasterId id="2147483972" r:id="rId25"/>
    <p:sldMasterId id="2147483985" r:id="rId26"/>
    <p:sldMasterId id="2147483998" r:id="rId27"/>
    <p:sldMasterId id="2147484011" r:id="rId28"/>
    <p:sldMasterId id="2147484024" r:id="rId29"/>
    <p:sldMasterId id="2147484037" r:id="rId30"/>
    <p:sldMasterId id="2147484050" r:id="rId31"/>
    <p:sldMasterId id="2147484063" r:id="rId32"/>
    <p:sldMasterId id="2147484076" r:id="rId33"/>
  </p:sldMasterIdLst>
  <p:sldIdLst>
    <p:sldId id="258" r:id="rId34"/>
    <p:sldId id="259" r:id="rId35"/>
    <p:sldId id="260" r:id="rId36"/>
    <p:sldId id="261" r:id="rId37"/>
    <p:sldId id="262" r:id="rId38"/>
    <p:sldId id="263" r:id="rId39"/>
    <p:sldId id="264" r:id="rId40"/>
    <p:sldId id="265" r:id="rId41"/>
    <p:sldId id="266" r:id="rId42"/>
    <p:sldId id="267" r:id="rId43"/>
    <p:sldId id="268" r:id="rId44"/>
    <p:sldId id="269" r:id="rId45"/>
    <p:sldId id="270" r:id="rId46"/>
    <p:sldId id="271" r:id="rId47"/>
    <p:sldId id="272" r:id="rId48"/>
    <p:sldId id="273" r:id="rId49"/>
    <p:sldId id="274" r:id="rId50"/>
    <p:sldId id="275" r:id="rId51"/>
    <p:sldId id="276" r:id="rId52"/>
    <p:sldId id="277" r:id="rId53"/>
    <p:sldId id="278" r:id="rId54"/>
    <p:sldId id="279" r:id="rId55"/>
    <p:sldId id="280" r:id="rId56"/>
    <p:sldId id="281" r:id="rId57"/>
    <p:sldId id="282" r:id="rId58"/>
    <p:sldId id="283" r:id="rId59"/>
    <p:sldId id="284" r:id="rId60"/>
    <p:sldId id="286" r:id="rId61"/>
    <p:sldId id="285" r:id="rId62"/>
    <p:sldId id="287" r:id="rId63"/>
    <p:sldId id="288" r:id="rId64"/>
    <p:sldId id="289" r:id="rId65"/>
    <p:sldId id="290" r:id="rId66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90" d="100"/>
          <a:sy n="90" d="100"/>
        </p:scale>
        <p:origin x="1004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6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.xml"/><Relationship Id="rId42" Type="http://schemas.openxmlformats.org/officeDocument/2006/relationships/slide" Target="slides/slide9.xml"/><Relationship Id="rId47" Type="http://schemas.openxmlformats.org/officeDocument/2006/relationships/slide" Target="slides/slide14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63" Type="http://schemas.openxmlformats.org/officeDocument/2006/relationships/slide" Target="slides/slide30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53" Type="http://schemas.openxmlformats.org/officeDocument/2006/relationships/slide" Target="slides/slide20.xml"/><Relationship Id="rId58" Type="http://schemas.openxmlformats.org/officeDocument/2006/relationships/slide" Target="slides/slide25.xml"/><Relationship Id="rId66" Type="http://schemas.openxmlformats.org/officeDocument/2006/relationships/slide" Target="slides/slide33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3.xml"/><Relationship Id="rId49" Type="http://schemas.openxmlformats.org/officeDocument/2006/relationships/slide" Target="slides/slide16.xml"/><Relationship Id="rId57" Type="http://schemas.openxmlformats.org/officeDocument/2006/relationships/slide" Target="slides/slide24.xml"/><Relationship Id="rId61" Type="http://schemas.openxmlformats.org/officeDocument/2006/relationships/slide" Target="slides/slide28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1.xml"/><Relationship Id="rId52" Type="http://schemas.openxmlformats.org/officeDocument/2006/relationships/slide" Target="slides/slide19.xml"/><Relationship Id="rId60" Type="http://schemas.openxmlformats.org/officeDocument/2006/relationships/slide" Target="slides/slide27.xml"/><Relationship Id="rId65" Type="http://schemas.openxmlformats.org/officeDocument/2006/relationships/slide" Target="slides/slide3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43" Type="http://schemas.openxmlformats.org/officeDocument/2006/relationships/slide" Target="slides/slide10.xml"/><Relationship Id="rId48" Type="http://schemas.openxmlformats.org/officeDocument/2006/relationships/slide" Target="slides/slide15.xml"/><Relationship Id="rId56" Type="http://schemas.openxmlformats.org/officeDocument/2006/relationships/slide" Target="slides/slide23.xml"/><Relationship Id="rId64" Type="http://schemas.openxmlformats.org/officeDocument/2006/relationships/slide" Target="slides/slide31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5.xml"/><Relationship Id="rId46" Type="http://schemas.openxmlformats.org/officeDocument/2006/relationships/slide" Target="slides/slide13.xml"/><Relationship Id="rId59" Type="http://schemas.openxmlformats.org/officeDocument/2006/relationships/slide" Target="slides/slide26.xml"/><Relationship Id="rId67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54" Type="http://schemas.openxmlformats.org/officeDocument/2006/relationships/slide" Target="slides/slide21.xml"/><Relationship Id="rId62" Type="http://schemas.openxmlformats.org/officeDocument/2006/relationships/slide" Target="slides/slide29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5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6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7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8.xml"/></Relationships>
</file>

<file path=ppt/slideLayouts/_rels/slideLayout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8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9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9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0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0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1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1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2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2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3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16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404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75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871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96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6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404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982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42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479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14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404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959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3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77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8948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55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01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55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1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404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25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2509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236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36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65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9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35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86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9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08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9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97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200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47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137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9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371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33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74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8022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55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65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55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91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9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6216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23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132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7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90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143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857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82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248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90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968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9754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465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4461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90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6390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176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70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510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54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816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54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950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90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11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5884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222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717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6247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80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7443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847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72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980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80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958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950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455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548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80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9014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791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65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72025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53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835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53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181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80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301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55851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212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75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257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6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661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83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6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556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6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94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1381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44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6094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6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44734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8647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59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44786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52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381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52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541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6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8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9987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20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250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946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5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3196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82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4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5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93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1089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43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8078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5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7460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403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53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0333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51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126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51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641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5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7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53278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18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966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903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4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7182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809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34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6965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4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920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0745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417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0057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4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7169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41818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46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166860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49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859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49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312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4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6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1028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174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518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641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2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8002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79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1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146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2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90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21010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40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55866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2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32141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333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38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05538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48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362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48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078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2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4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154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15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150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011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0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3078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77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50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4169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0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88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05717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38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7188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0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32936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648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29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68101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46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2980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46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787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30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2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1493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14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730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15204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8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9174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75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48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1260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8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86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85049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36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91536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8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75978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7791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19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327527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44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2475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44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7634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8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20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63990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12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3258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0699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6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64860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73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45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8518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6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84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02074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34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04015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6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03130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4463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808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85768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42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3260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42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7315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6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8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43643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09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2428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032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4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163601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709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434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7900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4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820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93733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317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1418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4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62061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0748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796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41579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39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522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39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7460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4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6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70074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074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4584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8804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1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65413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68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40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3986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1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79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80310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29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11805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1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33517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8700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783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301037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37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3099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37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553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21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3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57722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04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6201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815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8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30499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65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38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2493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8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76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2159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26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57552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8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74823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7509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769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242077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34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269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34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9334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8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10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74272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2002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1214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936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5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20011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62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35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28578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5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73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7229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23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6473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5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5331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91916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754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319423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31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4696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31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8234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5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7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7565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99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6350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206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2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498921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59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31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101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2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70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573718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20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37548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2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42494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1964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738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348042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28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773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28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2314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12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4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87499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95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2956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3096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9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510374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559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284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7861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9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670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01963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167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95426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9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0943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15988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721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519437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24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8175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24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55339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9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901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48126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924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3044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9101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5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10470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52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24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9177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5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63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2864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13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26944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5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76097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9584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703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0960859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21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75160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21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31545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5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7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06560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88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59547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3140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1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04174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48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21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8466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1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59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0675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09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50549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1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19718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3538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684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9196023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17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21082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17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8417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901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93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12879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85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57269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6074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97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46686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44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17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4720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97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55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25657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05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410437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97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29830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6605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664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9267259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1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92953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1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91186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97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9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67300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81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64215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1960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93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450789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40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12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9679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93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51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82300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3001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453982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93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029844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0672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643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195492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09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4570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09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24529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93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5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32275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76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1973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9051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89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438579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359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084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6675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89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470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86753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967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07339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89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373785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08503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621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6070809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04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232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04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4149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89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81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28734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724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24102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4399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84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539817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31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9003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7422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84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42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6150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92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25275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84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6651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49113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598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267701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800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0389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800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4875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84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6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03735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67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78429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47721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79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72762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26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99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2714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79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37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23600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87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28611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79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55662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66345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574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6331393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95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4130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95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02345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79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71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500060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63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54369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7139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74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897739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21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94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18662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74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32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550253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82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081188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74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720132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9289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549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1183485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90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6697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90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02788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74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6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42312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58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7634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4443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69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5788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16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88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67401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69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27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20001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77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089326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69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96327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3160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523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980686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85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08137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85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1971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69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61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92193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52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16525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27124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64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66948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109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834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3172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64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220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918387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717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25573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64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809471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8456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496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0752881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79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90036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79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57293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64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6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706496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474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6827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0106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58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371415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1005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77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81701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58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16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211264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66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02317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58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817632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9430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468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5625239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74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6151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74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52539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58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50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417447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41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2445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6314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52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296640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0999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72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8355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52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10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454164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60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42482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52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98007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10343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439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441849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8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86947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8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15151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52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44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892080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36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388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67659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46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163442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0993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66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859749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46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104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620050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54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430979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46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271490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17134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409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5403978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2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31102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2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58913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46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8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52767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30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76892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54361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40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45703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09873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598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58016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406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0984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890665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481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957697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40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670635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76295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378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596898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6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4835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56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017753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406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327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1690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238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9171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80772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34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789073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09809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534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25773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342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26" y="1530920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24959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226" y="129417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26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26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645534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34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748771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05053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346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93335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9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57715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9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7101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342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263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26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772651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174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70299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1122363"/>
            <a:ext cx="5375954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607" y="3602038"/>
            <a:ext cx="5375954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6504827" y="1965932"/>
            <a:ext cx="2291151" cy="26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80772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27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6196" y="1825625"/>
            <a:ext cx="7619154" cy="4351338"/>
          </a:xfrm>
        </p:spPr>
        <p:txBody>
          <a:bodyPr/>
          <a:lstStyle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Ø"/>
              <a:defRPr/>
            </a:lvl4pPr>
            <a:lvl5pPr marL="2057400" indent="-228600">
              <a:buFont typeface="Wingdings" panose="05000000000000000000" pitchFamily="2" charset="2"/>
              <a:buChar char="ü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00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789073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7" y="1709745"/>
            <a:ext cx="761439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197" y="4589470"/>
            <a:ext cx="761439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25773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278"/>
            <a:ext cx="7619154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6196" y="1825625"/>
            <a:ext cx="3618654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 flipV="1">
            <a:off x="896200" y="1530856"/>
            <a:ext cx="7619153" cy="20549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24959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9" y="129353"/>
            <a:ext cx="76191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6200" y="1681163"/>
            <a:ext cx="360198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6200" y="2505075"/>
            <a:ext cx="360198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896195" y="1530849"/>
            <a:ext cx="7619154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645534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27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96200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748771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05053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58314" y="200872"/>
            <a:ext cx="1534487" cy="1325563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93335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8" y="449262"/>
            <a:ext cx="286775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98" y="2049462"/>
            <a:ext cx="286775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57715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7101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278"/>
            <a:ext cx="7619154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6196" y="1825625"/>
            <a:ext cx="7619154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>
            <a:off x="0" y="5798199"/>
            <a:ext cx="896196" cy="102741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896200" y="1530849"/>
            <a:ext cx="7619153" cy="0"/>
          </a:xfrm>
          <a:prstGeom prst="line">
            <a:avLst/>
          </a:prstGeom>
          <a:ln w="76200">
            <a:solidFill>
              <a:srgbClr val="990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772651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1201847"/>
            <a:ext cx="1971675" cy="49751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1201847"/>
            <a:ext cx="5800725" cy="49751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FE195-2785-4455-BE45-6A681AB89E0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8/6/2019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4" t="14779" r="19476" b="14298"/>
          <a:stretch/>
        </p:blipFill>
        <p:spPr>
          <a:xfrm rot="5400000">
            <a:off x="-204478" y="219110"/>
            <a:ext cx="1194928" cy="7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7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0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9.xml"/><Relationship Id="rId12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14.xml"/><Relationship Id="rId1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8.xml"/><Relationship Id="rId11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21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4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3.xml"/><Relationship Id="rId12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38.xml"/><Relationship Id="rId1" Type="http://schemas.openxmlformats.org/officeDocument/2006/relationships/slideLayout" Target="../slideLayouts/slideLayout337.xml"/><Relationship Id="rId6" Type="http://schemas.openxmlformats.org/officeDocument/2006/relationships/slideLayout" Target="../slideLayouts/slideLayout342.xml"/><Relationship Id="rId11" Type="http://schemas.openxmlformats.org/officeDocument/2006/relationships/slideLayout" Target="../slideLayouts/slideLayout347.xml"/><Relationship Id="rId5" Type="http://schemas.openxmlformats.org/officeDocument/2006/relationships/slideLayout" Target="../slideLayouts/slideLayout341.xml"/><Relationship Id="rId10" Type="http://schemas.openxmlformats.org/officeDocument/2006/relationships/slideLayout" Target="../slideLayouts/slideLayout346.xml"/><Relationship Id="rId4" Type="http://schemas.openxmlformats.org/officeDocument/2006/relationships/slideLayout" Target="../slideLayouts/slideLayout340.xml"/><Relationship Id="rId9" Type="http://schemas.openxmlformats.org/officeDocument/2006/relationships/slideLayout" Target="../slideLayouts/slideLayout345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6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55.xml"/><Relationship Id="rId12" Type="http://schemas.openxmlformats.org/officeDocument/2006/relationships/slideLayout" Target="../slideLayouts/slideLayout360.xml"/><Relationship Id="rId2" Type="http://schemas.openxmlformats.org/officeDocument/2006/relationships/slideLayout" Target="../slideLayouts/slideLayout350.xml"/><Relationship Id="rId1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4.xml"/><Relationship Id="rId11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7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2" Type="http://schemas.openxmlformats.org/officeDocument/2006/relationships/slideLayout" Target="../slideLayouts/slideLayout362.xml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0.xml"/><Relationship Id="rId13" Type="http://schemas.openxmlformats.org/officeDocument/2006/relationships/theme" Target="../theme/theme32.xml"/><Relationship Id="rId3" Type="http://schemas.openxmlformats.org/officeDocument/2006/relationships/slideLayout" Target="../slideLayouts/slideLayout375.xml"/><Relationship Id="rId7" Type="http://schemas.openxmlformats.org/officeDocument/2006/relationships/slideLayout" Target="../slideLayouts/slideLayout379.xml"/><Relationship Id="rId12" Type="http://schemas.openxmlformats.org/officeDocument/2006/relationships/slideLayout" Target="../slideLayouts/slideLayout384.xml"/><Relationship Id="rId2" Type="http://schemas.openxmlformats.org/officeDocument/2006/relationships/slideLayout" Target="../slideLayouts/slideLayout374.xml"/><Relationship Id="rId1" Type="http://schemas.openxmlformats.org/officeDocument/2006/relationships/slideLayout" Target="../slideLayouts/slideLayout373.xml"/><Relationship Id="rId6" Type="http://schemas.openxmlformats.org/officeDocument/2006/relationships/slideLayout" Target="../slideLayouts/slideLayout378.xml"/><Relationship Id="rId11" Type="http://schemas.openxmlformats.org/officeDocument/2006/relationships/slideLayout" Target="../slideLayouts/slideLayout383.xml"/><Relationship Id="rId5" Type="http://schemas.openxmlformats.org/officeDocument/2006/relationships/slideLayout" Target="../slideLayouts/slideLayout377.xml"/><Relationship Id="rId10" Type="http://schemas.openxmlformats.org/officeDocument/2006/relationships/slideLayout" Target="../slideLayouts/slideLayout382.xml"/><Relationship Id="rId4" Type="http://schemas.openxmlformats.org/officeDocument/2006/relationships/slideLayout" Target="../slideLayouts/slideLayout376.xml"/><Relationship Id="rId9" Type="http://schemas.openxmlformats.org/officeDocument/2006/relationships/slideLayout" Target="../slideLayouts/slideLayout38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2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387.xml"/><Relationship Id="rId7" Type="http://schemas.openxmlformats.org/officeDocument/2006/relationships/slideLayout" Target="../slideLayouts/slideLayout391.xml"/><Relationship Id="rId12" Type="http://schemas.openxmlformats.org/officeDocument/2006/relationships/slideLayout" Target="../slideLayouts/slideLayout396.xml"/><Relationship Id="rId2" Type="http://schemas.openxmlformats.org/officeDocument/2006/relationships/slideLayout" Target="../slideLayouts/slideLayout386.xml"/><Relationship Id="rId1" Type="http://schemas.openxmlformats.org/officeDocument/2006/relationships/slideLayout" Target="../slideLayouts/slideLayout385.xml"/><Relationship Id="rId6" Type="http://schemas.openxmlformats.org/officeDocument/2006/relationships/slideLayout" Target="../slideLayouts/slideLayout390.xml"/><Relationship Id="rId11" Type="http://schemas.openxmlformats.org/officeDocument/2006/relationships/slideLayout" Target="../slideLayouts/slideLayout395.xml"/><Relationship Id="rId5" Type="http://schemas.openxmlformats.org/officeDocument/2006/relationships/slideLayout" Target="../slideLayouts/slideLayout389.xml"/><Relationship Id="rId10" Type="http://schemas.openxmlformats.org/officeDocument/2006/relationships/slideLayout" Target="../slideLayouts/slideLayout394.xml"/><Relationship Id="rId4" Type="http://schemas.openxmlformats.org/officeDocument/2006/relationships/slideLayout" Target="../slideLayouts/slideLayout388.xml"/><Relationship Id="rId9" Type="http://schemas.openxmlformats.org/officeDocument/2006/relationships/slideLayout" Target="../slideLayouts/slideLayout3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483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48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97" y="6357483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3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39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47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47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94" y="635747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21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39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469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46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90" y="6357469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8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38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459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4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85" y="6357459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36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36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44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44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79" y="635744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36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35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43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43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73" y="635743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993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3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421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42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66" y="6357421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400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3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40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40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58" y="635740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66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30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38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38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49" y="635738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18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28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36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36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39" y="635736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35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26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34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34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28" y="635734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775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2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321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32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16" y="6357321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458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21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29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29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903" y="635729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15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18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26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26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889" y="635726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38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15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23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23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874" y="635723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3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20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20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858" y="635720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09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171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1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841" y="6357171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87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05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13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13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823" y="635713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42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901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09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09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804" y="635709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3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9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05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0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784" y="635705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52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93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701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701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763" y="635701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73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89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971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97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741" y="6356971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13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84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92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92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718" y="635692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6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79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87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87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694" y="635687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86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74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82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82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669" y="635682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68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69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77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7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643" y="635677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95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6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721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72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616" y="6356721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64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  <p:sldLayoutId id="21474840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58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66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66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588" y="635666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5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5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60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60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559" y="635660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65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46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54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4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529" y="635654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076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40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485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48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498" y="6356485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28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3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421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42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466" y="6356421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  <p:sldLayoutId id="21474840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82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6708" y="6356357"/>
            <a:ext cx="1029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26 July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Master Class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Antithrombotics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in ACS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8434" y="6356357"/>
            <a:ext cx="5169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31F9AC9-3257-4511-8F44-BCA10D213A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9900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67 YEARS OLD MAN WITH TCP , WAS REFFERED TO YOUR HOSPITAL  (NON PCI CAPABLE)</a:t>
            </a:r>
          </a:p>
          <a:p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EKG</a:t>
            </a:r>
            <a:r>
              <a:rPr lang="en-US" dirty="0"/>
              <a:t> : ST ELEVATION IN ANTERIOR LEADS.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TRANSFER TO PCI CAPABLE CENTER IN THE TIMELY MANNER NOT POSSIBLE </a:t>
            </a:r>
          </a:p>
        </p:txBody>
      </p:sp>
    </p:spTree>
    <p:extLst>
      <p:ext uri="{BB962C8B-B14F-4D97-AF65-F5344CB8AC3E}">
        <p14:creationId xmlns:p14="http://schemas.microsoft.com/office/powerpoint/2010/main" val="3776323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 Black" pitchFamily="34" charset="0"/>
              </a:rPr>
              <a:t>WHICH DOSE AND FORM OF ASA DO YOU RECOMMEND?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4*80mg 	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3*100mg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1*325 mg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No difference</a:t>
            </a:r>
          </a:p>
        </p:txBody>
      </p:sp>
    </p:spTree>
    <p:extLst>
      <p:ext uri="{BB962C8B-B14F-4D97-AF65-F5344CB8AC3E}">
        <p14:creationId xmlns:p14="http://schemas.microsoft.com/office/powerpoint/2010/main" val="1023567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916" y="368136"/>
            <a:ext cx="7619154" cy="122008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THE PT BRINGS CBC WITH HIM SELF THAT SHOWS (PLATLET =60.000)</a:t>
            </a:r>
            <a:br>
              <a:rPr lang="en-US" sz="2000" b="1" dirty="0"/>
            </a:br>
            <a:br>
              <a:rPr lang="en-US" sz="2000" b="1" dirty="0"/>
            </a:br>
            <a:r>
              <a:rPr lang="en-US" sz="2000" b="1" dirty="0"/>
              <a:t>WHAT DO YOU DO ?</a:t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Do you order </a:t>
            </a:r>
            <a:r>
              <a:rPr lang="en-US" dirty="0" err="1"/>
              <a:t>fibrinolytics</a:t>
            </a:r>
            <a:r>
              <a:rPr lang="en-US" dirty="0"/>
              <a:t> ? Yes / NO</a:t>
            </a:r>
          </a:p>
          <a:p>
            <a:pPr marL="0" indent="0">
              <a:buNone/>
            </a:pPr>
            <a:r>
              <a:rPr lang="en-US" dirty="0"/>
              <a:t>What is the </a:t>
            </a:r>
            <a:r>
              <a:rPr lang="en-US" dirty="0" err="1"/>
              <a:t>plt</a:t>
            </a:r>
            <a:r>
              <a:rPr lang="en-US" dirty="0"/>
              <a:t>  threshold?</a:t>
            </a:r>
          </a:p>
          <a:p>
            <a:pPr marL="0" indent="0">
              <a:buNone/>
            </a:pPr>
            <a:r>
              <a:rPr lang="en-US" dirty="0"/>
              <a:t>1)30,000</a:t>
            </a:r>
          </a:p>
          <a:p>
            <a:pPr marL="0" indent="0">
              <a:buNone/>
            </a:pPr>
            <a:r>
              <a:rPr lang="en-US" dirty="0"/>
              <a:t>2)50.000</a:t>
            </a:r>
          </a:p>
          <a:p>
            <a:pPr marL="0" indent="0">
              <a:buNone/>
            </a:pPr>
            <a:r>
              <a:rPr lang="en-US" dirty="0"/>
              <a:t>3)70.000</a:t>
            </a:r>
          </a:p>
          <a:p>
            <a:pPr marL="0" indent="0">
              <a:buNone/>
            </a:pPr>
            <a:r>
              <a:rPr lang="en-US" dirty="0"/>
              <a:t>4)100,000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658981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b="1" dirty="0"/>
              <a:t>THE PT BRINGS CBC WITH HIM SELF THAT SHOWS (PLATLET =60.000)</a:t>
            </a:r>
            <a:br>
              <a:rPr lang="en-US" sz="2000" b="1" dirty="0"/>
            </a:br>
            <a:br>
              <a:rPr lang="en-US" sz="2000" b="1" dirty="0"/>
            </a:br>
            <a:r>
              <a:rPr lang="en-US" sz="2000" b="1" dirty="0"/>
              <a:t>WHAT DO YOU DO ?</a:t>
            </a:r>
            <a:r>
              <a:rPr lang="en-US" sz="2800" dirty="0">
                <a:solidFill>
                  <a:srgbClr val="002060"/>
                </a:solidFill>
                <a:ea typeface="+mn-ea"/>
              </a:rPr>
              <a:t> (ANTIPLATLET)</a:t>
            </a:r>
            <a:br>
              <a:rPr lang="en-US" sz="2000" b="1" dirty="0"/>
            </a:br>
            <a:endParaRPr lang="fa-IR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What is the </a:t>
            </a:r>
            <a:r>
              <a:rPr lang="en-US" dirty="0" err="1"/>
              <a:t>plt</a:t>
            </a:r>
            <a:r>
              <a:rPr lang="en-US" dirty="0"/>
              <a:t> threshold?</a:t>
            </a:r>
          </a:p>
          <a:p>
            <a:pPr marL="0" lvl="0" indent="0">
              <a:buNone/>
            </a:pPr>
            <a:r>
              <a:rPr lang="en-US" dirty="0"/>
              <a:t>1)30,000</a:t>
            </a:r>
          </a:p>
          <a:p>
            <a:pPr marL="0" lvl="0" indent="0">
              <a:buNone/>
            </a:pPr>
            <a:r>
              <a:rPr lang="en-US" dirty="0"/>
              <a:t>2)50,000</a:t>
            </a:r>
          </a:p>
          <a:p>
            <a:pPr marL="0" lvl="0" indent="0">
              <a:buNone/>
            </a:pPr>
            <a:r>
              <a:rPr lang="en-US" dirty="0"/>
              <a:t>3)70,000</a:t>
            </a:r>
          </a:p>
          <a:p>
            <a:pPr marL="0" lvl="0" indent="0">
              <a:buNone/>
            </a:pPr>
            <a:r>
              <a:rPr lang="en-US" dirty="0"/>
              <a:t>4)100,000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68696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-143218"/>
            <a:ext cx="7619154" cy="2269474"/>
          </a:xfrm>
        </p:spPr>
        <p:txBody>
          <a:bodyPr>
            <a:noAutofit/>
          </a:bodyPr>
          <a:lstStyle/>
          <a:p>
            <a:pPr lvl="0"/>
            <a:r>
              <a:rPr lang="en-US" sz="2400" b="1" dirty="0"/>
              <a:t>IF HE IS ON RIVAROXABAN 20mg ONCE DAILY BECAUSE OF TRANSIENT AF </a:t>
            </a:r>
            <a:br>
              <a:rPr lang="en-US" sz="2400" b="1" dirty="0"/>
            </a:br>
            <a:br>
              <a:rPr lang="en-US" sz="2400" b="1" dirty="0"/>
            </a:br>
            <a:r>
              <a:rPr lang="en-US" sz="2400" b="1" dirty="0"/>
              <a:t>WHAT IS YOUR PLAN FOR LOADING OF ANTI PLATLET ?</a:t>
            </a:r>
            <a:br>
              <a:rPr lang="en-US" sz="2400" b="1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426" y="2576945"/>
            <a:ext cx="7695953" cy="27788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Load full dose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Order with no loading dose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Wait after 12 hours of last dose of RIVA</a:t>
            </a:r>
          </a:p>
        </p:txBody>
      </p:sp>
    </p:spTree>
    <p:extLst>
      <p:ext uri="{BB962C8B-B14F-4D97-AF65-F5344CB8AC3E}">
        <p14:creationId xmlns:p14="http://schemas.microsoft.com/office/powerpoint/2010/main" val="199193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534390"/>
            <a:ext cx="7619154" cy="899446"/>
          </a:xfrm>
        </p:spPr>
        <p:txBody>
          <a:bodyPr>
            <a:noAutofit/>
          </a:bodyPr>
          <a:lstStyle/>
          <a:p>
            <a:r>
              <a:rPr lang="en-US" sz="3200" b="1" dirty="0"/>
              <a:t>IF HE IS ON WARFARIN AND THE LAST INR IS 2.6</a:t>
            </a:r>
            <a:br>
              <a:rPr lang="en-US" sz="3200" dirty="0"/>
            </a:br>
            <a:r>
              <a:rPr lang="en-US" sz="3200" dirty="0"/>
              <a:t>(because of transient AF )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is your </a:t>
            </a:r>
            <a:r>
              <a:rPr lang="en-US" dirty="0" err="1"/>
              <a:t>plan?is</a:t>
            </a:r>
            <a:r>
              <a:rPr lang="en-US" dirty="0"/>
              <a:t> there any INR cut off?</a:t>
            </a:r>
          </a:p>
          <a:p>
            <a:pPr marL="0" indent="0">
              <a:buNone/>
            </a:pPr>
            <a:r>
              <a:rPr lang="en-US" dirty="0"/>
              <a:t>1)</a:t>
            </a:r>
            <a:r>
              <a:rPr lang="en-US" dirty="0" err="1"/>
              <a:t>Fibrinolytic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2)Primary </a:t>
            </a:r>
            <a:r>
              <a:rPr lang="en-US" dirty="0" err="1"/>
              <a:t>pci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70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273"/>
            <a:ext cx="7619154" cy="1910532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IF HE IS ON PLAVIX BECAUSE OF PCI ON RCA SINCE  6 MONTHS AGO</a:t>
            </a:r>
            <a:r>
              <a:rPr lang="en-US" sz="2000" b="1" dirty="0"/>
              <a:t>,</a:t>
            </a:r>
            <a:br>
              <a:rPr lang="en-US" sz="2400" dirty="0"/>
            </a:br>
            <a:r>
              <a:rPr lang="en-US" sz="2000" dirty="0"/>
              <a:t>DO YOU </a:t>
            </a:r>
            <a:r>
              <a:rPr lang="en-US" sz="2000" b="1" dirty="0"/>
              <a:t>RELOAD</a:t>
            </a:r>
            <a:r>
              <a:rPr lang="en-US" sz="2000" dirty="0"/>
              <a:t> PLAVIX BEFORE FIBRINOLYTIC THERAPY?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714" y="2196935"/>
            <a:ext cx="7535636" cy="398002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YES</a:t>
            </a:r>
          </a:p>
          <a:p>
            <a:pPr marL="514350" indent="-514350">
              <a:buFont typeface="+mj-lt"/>
              <a:buAutoNum type="arabicPeriod"/>
            </a:pPr>
            <a:endParaRPr lang="en-US" b="1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795058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772" y="178130"/>
            <a:ext cx="7731578" cy="1163782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IF 20MIN AFTER LOADING PLAVIX , HE HAS VOMITTING</a:t>
            </a:r>
            <a:br>
              <a:rPr lang="en-US" sz="2800" dirty="0"/>
            </a:br>
            <a:r>
              <a:rPr lang="en-US" sz="2800" dirty="0"/>
              <a:t>WHAT IS YOUR PLAN ?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dirty="0"/>
              <a:t>RELOAD </a:t>
            </a:r>
          </a:p>
          <a:p>
            <a:pPr marL="514350" indent="-514350" algn="l">
              <a:buFont typeface="+mj-lt"/>
              <a:buAutoNum type="arabicPeriod"/>
            </a:pPr>
            <a:endParaRPr lang="en-US" dirty="0"/>
          </a:p>
          <a:p>
            <a:pPr marL="514350" indent="-514350" algn="l">
              <a:buFont typeface="+mj-lt"/>
              <a:buAutoNum type="arabicPeriod"/>
            </a:pPr>
            <a:r>
              <a:rPr lang="en-US" dirty="0"/>
              <a:t>NOT NEEDED</a:t>
            </a:r>
          </a:p>
          <a:p>
            <a:pPr marL="514350" indent="-514350" algn="l">
              <a:buFont typeface="+mj-lt"/>
              <a:buAutoNum type="arabicPeriod"/>
            </a:pPr>
            <a:endParaRPr lang="en-US" dirty="0"/>
          </a:p>
          <a:p>
            <a:pPr marL="0" indent="0" algn="l">
              <a:buNone/>
            </a:pPr>
            <a:r>
              <a:rPr lang="en-US" b="1" dirty="0"/>
              <a:t>IS THERE ANY TIME TABLE CUT OFF</a:t>
            </a:r>
            <a:r>
              <a:rPr lang="en-US" dirty="0"/>
              <a:t>?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marL="514350" indent="-514350" algn="l">
              <a:buFont typeface="+mj-lt"/>
              <a:buAutoNum type="arabicPeriod"/>
            </a:pPr>
            <a:endParaRPr lang="en-US" dirty="0"/>
          </a:p>
          <a:p>
            <a:pPr marL="514350" indent="-514350" algn="l">
              <a:buFont typeface="+mj-lt"/>
              <a:buAutoNum type="arabicPeriod"/>
            </a:pP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274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en-US" sz="3600" b="1" dirty="0">
                <a:solidFill>
                  <a:srgbClr val="002060"/>
                </a:solidFill>
                <a:ea typeface="+mn-ea"/>
              </a:rPr>
              <a:t>Do you load </a:t>
            </a:r>
            <a:r>
              <a:rPr lang="en-US" sz="3600" b="1" dirty="0" err="1">
                <a:solidFill>
                  <a:srgbClr val="002060"/>
                </a:solidFill>
                <a:ea typeface="+mn-ea"/>
              </a:rPr>
              <a:t>ticagrelor</a:t>
            </a:r>
            <a:r>
              <a:rPr lang="en-US" sz="3600" b="1" dirty="0">
                <a:solidFill>
                  <a:srgbClr val="002060"/>
                </a:solidFill>
                <a:ea typeface="+mn-ea"/>
              </a:rPr>
              <a:t> for him(1</a:t>
            </a:r>
            <a:r>
              <a:rPr lang="en-US" sz="3600" b="1" baseline="30000" dirty="0">
                <a:solidFill>
                  <a:srgbClr val="002060"/>
                </a:solidFill>
                <a:ea typeface="+mn-ea"/>
              </a:rPr>
              <a:t>ST</a:t>
            </a:r>
            <a:r>
              <a:rPr lang="en-US" sz="3600" b="1" dirty="0">
                <a:solidFill>
                  <a:srgbClr val="002060"/>
                </a:solidFill>
                <a:ea typeface="+mn-ea"/>
              </a:rPr>
              <a:t> presenting case)?</a:t>
            </a:r>
            <a:br>
              <a:rPr lang="en-US" sz="2800" dirty="0">
                <a:solidFill>
                  <a:srgbClr val="002060"/>
                </a:solidFill>
                <a:ea typeface="+mn-ea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3169075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291" y="430508"/>
            <a:ext cx="8229600" cy="1496291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/>
              <a:t>IF HE IS ON TICAGRELOR 90 mg  BD , FROM 3 MONTHS AGO , BECAUSE OF PCI ON RCA,WHAT IS YOUR PLAN NOW </a:t>
            </a:r>
            <a:r>
              <a:rPr lang="en-US" dirty="0"/>
              <a:t>?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9748"/>
            <a:ext cx="8229600" cy="400641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RELOAD TICAGRELOR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LOAD PLAVIX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CONTINUE TICAGRELOR WITHOUT RELOAD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STOP TICAGRELOR AND START AFTER 2 DAYS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819101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ANTI COAGULATION CHALLENGES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76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WHAT ANTI COAGULANT DRUG DO YOU RECOMMEND?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HEPARIN 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ENOXAPARIN?</a:t>
            </a:r>
          </a:p>
          <a:p>
            <a:endParaRPr lang="en-US" dirty="0"/>
          </a:p>
          <a:p>
            <a:r>
              <a:rPr lang="en-US" dirty="0"/>
              <a:t>NO DIFFERNCE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330223"/>
      </p:ext>
    </p:extLst>
  </p:cSld>
  <p:clrMapOvr>
    <a:masterClrMapping/>
  </p:clrMapOvr>
  <p:transition>
    <p:wipe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857364"/>
          </a:xfrm>
        </p:spPr>
        <p:txBody>
          <a:bodyPr>
            <a:normAutofit fontScale="90000"/>
          </a:bodyPr>
          <a:lstStyle/>
          <a:p>
            <a:r>
              <a:rPr lang="en-US" dirty="0"/>
              <a:t>DO YOU ROUTINLY ORDER UFH WITH FIBRINOLYTICS?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WITH STREPTOKYNASE?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  <a:p>
            <a:pPr marL="514350" indent="-514350"/>
            <a:endParaRPr lang="en-US" dirty="0"/>
          </a:p>
          <a:p>
            <a:pPr marL="514350" indent="-514350">
              <a:buNone/>
            </a:pPr>
            <a:r>
              <a:rPr lang="en-US" dirty="0"/>
              <a:t>WITH SPECEFIC FIBRINOLYTIC?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4272095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ORDER LMWH FOR HIM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DO WITH BOLOUS DOSE?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30 mg IV THEN SC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 BD  WITH NO BOLOUS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4000 UFH THEN LMWH SC BD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096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52"/>
            <a:ext cx="8829708" cy="50546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HE HAS THROMBOCYTOPENIA  , (PLT=60000) . WHAT IS YOUR PLAN for anticoagulation  ?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FULL DOSE ANTICOAGULANT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HALF DOSE ANTICOAGULANT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CONTRAINDIACATION FOR ANTICOAGULANT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/>
            <a:r>
              <a:rPr lang="en-US" dirty="0"/>
              <a:t>WHICH ONE IS MORE SUITABLE IN THIS SETTING?</a:t>
            </a:r>
          </a:p>
          <a:p>
            <a:pPr marL="514350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UFH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LMWH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059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WHAT ANTI COAGULANT DRUG DO YOU RECOMMEND?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HEPARIN 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ENOXAPARIN?</a:t>
            </a:r>
          </a:p>
          <a:p>
            <a:endParaRPr lang="en-US" dirty="0"/>
          </a:p>
          <a:p>
            <a:r>
              <a:rPr lang="en-US" dirty="0"/>
              <a:t>NO DIFFERNCE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890081"/>
      </p:ext>
    </p:extLst>
  </p:cSld>
  <p:clrMapOvr>
    <a:masterClrMapping/>
  </p:clrMapOvr>
  <p:transition>
    <p:wipe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857364"/>
          </a:xfrm>
        </p:spPr>
        <p:txBody>
          <a:bodyPr>
            <a:normAutofit fontScale="90000"/>
          </a:bodyPr>
          <a:lstStyle/>
          <a:p>
            <a:r>
              <a:rPr lang="en-US" dirty="0"/>
              <a:t>DO YOU ROUTINLY ORDER UFH WITH FIBRINOLYTICS?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WITH STREPTOKYNASE?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  <a:p>
            <a:pPr marL="514350" indent="-514350"/>
            <a:endParaRPr lang="en-US" dirty="0"/>
          </a:p>
          <a:p>
            <a:pPr marL="514350" indent="-514350">
              <a:buNone/>
            </a:pPr>
            <a:r>
              <a:rPr lang="en-US" dirty="0"/>
              <a:t>WITH SPECEFIC FIBRINOLYTIC?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831824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ORDER LMWH FOR HIM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DO WITH BOLOUS DOSE?</a:t>
            </a:r>
          </a:p>
          <a:p>
            <a:pPr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30 mg IV THEN SC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 BD  WITH NO BOLOUS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4000 UFH THEN LMWH SC BD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306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52"/>
            <a:ext cx="8829708" cy="5054617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IF HE HAS THROMBOCYTOPENIA  , (PLT=60000) . WHAT IS YOUR PLAN for anticoagulation  ?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FULL DOSE ANTICOAGULANT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HALF DOSE ANTICOAGULANT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CONTRAINDIACATION FOR ANTICOAGULANT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/>
            <a:r>
              <a:rPr lang="en-US" dirty="0"/>
              <a:t>WHICH ONE IS MORE SUITABLE IN THIS SETTING?</a:t>
            </a:r>
          </a:p>
          <a:p>
            <a:pPr marL="514350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UFH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LMWH</a:t>
            </a:r>
          </a:p>
          <a:p>
            <a:pPr marL="514350" indent="-514350">
              <a:buNone/>
            </a:pPr>
            <a:endParaRPr lang="en-US" dirty="0"/>
          </a:p>
          <a:p>
            <a:pPr marL="514350" indent="-51435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814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96" y="108277"/>
            <a:ext cx="7619154" cy="1762091"/>
          </a:xfrm>
        </p:spPr>
        <p:txBody>
          <a:bodyPr>
            <a:normAutofit fontScale="90000"/>
          </a:bodyPr>
          <a:lstStyle/>
          <a:p>
            <a:r>
              <a:rPr lang="en-US" dirty="0"/>
              <a:t>IF HE IS ON RIVAROXABAN 20mg ,</a:t>
            </a:r>
            <a:br>
              <a:rPr lang="en-US" dirty="0"/>
            </a:br>
            <a:r>
              <a:rPr lang="en-US" dirty="0"/>
              <a:t> </a:t>
            </a:r>
            <a:r>
              <a:rPr lang="en-US" sz="3100" b="1" dirty="0"/>
              <a:t>WHAT IS YOUR PLAN FOR ANTICOAGULANT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1)Heparin irrespective to NOAC use</a:t>
            </a:r>
          </a:p>
          <a:p>
            <a:pPr marL="0" indent="0">
              <a:buNone/>
            </a:pPr>
            <a:r>
              <a:rPr lang="en-US" dirty="0"/>
              <a:t>2)Heparin if last NOAC more than 12hr</a:t>
            </a:r>
          </a:p>
          <a:p>
            <a:pPr marL="0" indent="0">
              <a:buNone/>
            </a:pPr>
            <a:r>
              <a:rPr lang="en-US" dirty="0"/>
              <a:t>3)Check PT before heparin administration</a:t>
            </a:r>
          </a:p>
          <a:p>
            <a:pPr marL="0" indent="0">
              <a:buNone/>
            </a:pPr>
            <a:r>
              <a:rPr lang="en-US" dirty="0"/>
              <a:t>4)Check drug level before heparin administration</a:t>
            </a:r>
          </a:p>
          <a:p>
            <a:pPr marL="0" indent="0">
              <a:buNone/>
            </a:pPr>
            <a:r>
              <a:rPr lang="en-US" dirty="0"/>
              <a:t>5) IF &gt; 6 h  After last NOAC ; FULL DOSE</a:t>
            </a:r>
          </a:p>
          <a:p>
            <a:pPr marL="0" indent="0">
              <a:buNone/>
            </a:pPr>
            <a:r>
              <a:rPr lang="en-US" dirty="0"/>
              <a:t>6) IF &gt; 24 h  after last NOAC ; FULL DOSE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591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HE HAS HISTORY OF HIT , WHAT DO YOU DO WITH ANTICOAULANT THERAPY?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LMWH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HALF DOSE UFH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NOAC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FONDAPARINAUX</a:t>
            </a:r>
          </a:p>
        </p:txBody>
      </p:sp>
    </p:spTree>
    <p:extLst>
      <p:ext uri="{BB962C8B-B14F-4D97-AF65-F5344CB8AC3E}">
        <p14:creationId xmlns:p14="http://schemas.microsoft.com/office/powerpoint/2010/main" val="3221001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 CATHLAB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 access to PCI capable center </a:t>
            </a:r>
          </a:p>
        </p:txBody>
      </p:sp>
    </p:spTree>
    <p:extLst>
      <p:ext uri="{BB962C8B-B14F-4D97-AF65-F5344CB8AC3E}">
        <p14:creationId xmlns:p14="http://schemas.microsoft.com/office/powerpoint/2010/main" val="1907070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 CATHLAB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514350">
              <a:buNone/>
            </a:pPr>
            <a:r>
              <a:rPr lang="en-US" dirty="0"/>
              <a:t> IF YOU WANT TO LOAD TICAGRELOR OR PLAVIX FOR HIM ,  WHEN DO YOU  LOAD ? </a:t>
            </a:r>
          </a:p>
          <a:p>
            <a:pPr marL="914400" lvl="1" indent="-514350">
              <a:buNone/>
            </a:pP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BEFORE  THE PROCEDURE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DURING CATH LAB AFTER PLANNIG OF PCI</a:t>
            </a:r>
          </a:p>
        </p:txBody>
      </p:sp>
    </p:spTree>
    <p:extLst>
      <p:ext uri="{BB962C8B-B14F-4D97-AF65-F5344CB8AC3E}">
        <p14:creationId xmlns:p14="http://schemas.microsoft.com/office/powerpoint/2010/main" val="2429404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/>
              <a:t>IF HE IS ON MAINTENANCE THERAPY WITH PLAVIX , DO YOU RELOAD PLAVIX ?</a:t>
            </a:r>
          </a:p>
          <a:p>
            <a:pPr marL="514350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  <a:p>
            <a:pPr marL="514350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24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83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IN THE  YOU SETTING OF RESCUIE PCI , OR AT ROUTIN (3-24 hour) , IF HE RECEIVED 4 PLAVIX BEFORE FIBRINOLYTIC , DO YOU LOAD PLAVIX?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  <a:p>
            <a:pPr marL="514350" indent="-514350"/>
            <a:endParaRPr lang="en-US" dirty="0"/>
          </a:p>
          <a:p>
            <a:pPr marL="514350" indent="-514350"/>
            <a:r>
              <a:rPr lang="en-US" dirty="0"/>
              <a:t>DO YOU LOAD TICAGRELOR?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  <a:p>
            <a:pPr marL="514350" indent="-51435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006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SETTING OF RESCUIE PCI   OR 3-24 h AFTER FIBRINOLYTIC THERAPY ,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ORDER UFH  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FULL DOSE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HALF DOSE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USE  ACT BEFORE PCI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28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LOAD TICAGRELOR FOR HIM , CAN WE USE INTEGRILIN DURING PROCEDURE ?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546424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607" y="2244692"/>
            <a:ext cx="5375954" cy="1265527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Berlin Sans FB Demi" pitchFamily="34" charset="0"/>
              </a:rPr>
              <a:t>Ticagrelor</a:t>
            </a:r>
            <a:r>
              <a:rPr lang="en-US" dirty="0">
                <a:latin typeface="Berlin Sans FB Demi" pitchFamily="34" charset="0"/>
              </a:rPr>
              <a:t> challenges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795619"/>
      </p:ext>
    </p:extLst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What is block threshold for </a:t>
            </a:r>
            <a:r>
              <a:rPr lang="en-US" sz="3600" b="1" dirty="0" err="1"/>
              <a:t>ticagrelor</a:t>
            </a:r>
            <a:r>
              <a:rPr lang="en-US" sz="3600" b="1" dirty="0"/>
              <a:t> use?</a:t>
            </a:r>
            <a:endParaRPr lang="fa-IR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1)1</a:t>
            </a:r>
            <a:r>
              <a:rPr lang="en-US" baseline="30000" dirty="0"/>
              <a:t>st</a:t>
            </a:r>
            <a:r>
              <a:rPr lang="en-US" dirty="0"/>
              <a:t> degree AV block</a:t>
            </a:r>
          </a:p>
          <a:p>
            <a:r>
              <a:rPr lang="en-US" dirty="0"/>
              <a:t>2) 2</a:t>
            </a:r>
            <a:r>
              <a:rPr lang="en-US" baseline="30000" dirty="0"/>
              <a:t>nd</a:t>
            </a:r>
            <a:r>
              <a:rPr lang="en-US" dirty="0"/>
              <a:t> degree AV block type 1</a:t>
            </a:r>
          </a:p>
          <a:p>
            <a:r>
              <a:rPr lang="en-US" dirty="0"/>
              <a:t>3)2</a:t>
            </a:r>
            <a:r>
              <a:rPr lang="en-US" baseline="30000" dirty="0"/>
              <a:t>nd</a:t>
            </a:r>
            <a:r>
              <a:rPr lang="en-US" dirty="0"/>
              <a:t> degree AV block type 2</a:t>
            </a:r>
          </a:p>
          <a:p>
            <a:r>
              <a:rPr lang="en-US" dirty="0"/>
              <a:t>3)3</a:t>
            </a:r>
            <a:r>
              <a:rPr lang="en-US" baseline="30000" dirty="0"/>
              <a:t>rd</a:t>
            </a:r>
            <a:r>
              <a:rPr lang="en-US" dirty="0"/>
              <a:t> degree AV block</a:t>
            </a:r>
          </a:p>
          <a:p>
            <a:r>
              <a:rPr lang="en-US" dirty="0"/>
              <a:t>4 )BBB</a:t>
            </a:r>
          </a:p>
          <a:p>
            <a:r>
              <a:rPr lang="en-US" dirty="0"/>
              <a:t>5)NO limitation  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87189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Is there any age limit for </a:t>
            </a:r>
            <a:r>
              <a:rPr lang="en-US" b="1" dirty="0" err="1"/>
              <a:t>ticagrelor</a:t>
            </a:r>
            <a:r>
              <a:rPr lang="en-US" b="1" dirty="0"/>
              <a:t> ?</a:t>
            </a:r>
            <a:endParaRPr lang="fa-I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1)more than 75</a:t>
            </a:r>
          </a:p>
          <a:p>
            <a:r>
              <a:rPr lang="en-US" dirty="0"/>
              <a:t>2)more than 80</a:t>
            </a:r>
          </a:p>
          <a:p>
            <a:r>
              <a:rPr lang="en-US" dirty="0"/>
              <a:t>3)more than 65</a:t>
            </a:r>
          </a:p>
          <a:p>
            <a:r>
              <a:rPr lang="en-US" dirty="0"/>
              <a:t>4)non of above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36411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2060"/>
                </a:solidFill>
              </a:rPr>
              <a:t>Ticagrelor</a:t>
            </a:r>
            <a:r>
              <a:rPr lang="en-US" b="1" dirty="0">
                <a:solidFill>
                  <a:srgbClr val="002060"/>
                </a:solidFill>
              </a:rPr>
              <a:t> and renal failure?</a:t>
            </a:r>
            <a:endParaRPr lang="fa-IR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1)contraindicated in CKD stage 5 and more </a:t>
            </a:r>
          </a:p>
          <a:p>
            <a:r>
              <a:rPr lang="en-US" dirty="0"/>
              <a:t>2)dose adjustment needed in CKD</a:t>
            </a:r>
          </a:p>
          <a:p>
            <a:r>
              <a:rPr lang="en-US" dirty="0"/>
              <a:t>3)NO dose adjustment in CKD</a:t>
            </a:r>
          </a:p>
          <a:p>
            <a:r>
              <a:rPr lang="en-US" dirty="0"/>
              <a:t>4) choice P2Y12 in CKD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64495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TICAGRELOR AND PULMONARY DISEASE:</a:t>
            </a:r>
            <a:endParaRPr lang="fa-I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134310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TICAGRELOR </a:t>
            </a:r>
            <a:r>
              <a:rPr lang="en-US" sz="3200" b="1"/>
              <a:t>AND GOUT </a:t>
            </a:r>
            <a:endParaRPr lang="fa-I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1343103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3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791</Words>
  <Application>Microsoft Office PowerPoint</Application>
  <PresentationFormat>On-screen Show (4:3)</PresentationFormat>
  <Paragraphs>194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33</vt:i4>
      </vt:variant>
      <vt:variant>
        <vt:lpstr>Slide Titles</vt:lpstr>
      </vt:variant>
      <vt:variant>
        <vt:i4>33</vt:i4>
      </vt:variant>
    </vt:vector>
  </HeadingPairs>
  <TitlesOfParts>
    <vt:vector size="72" baseType="lpstr">
      <vt:lpstr>Arial</vt:lpstr>
      <vt:lpstr>Arial Black</vt:lpstr>
      <vt:lpstr>Berlin Sans FB Demi</vt:lpstr>
      <vt:lpstr>Calibri</vt:lpstr>
      <vt:lpstr>Courier New</vt:lpstr>
      <vt:lpstr>Wingdings</vt:lpstr>
      <vt:lpstr>1_Office Theme</vt:lpstr>
      <vt:lpstr>2_Office Theme</vt:lpstr>
      <vt:lpstr>3_Office Theme</vt:lpstr>
      <vt:lpstr>4_Office Theme</vt:lpstr>
      <vt:lpstr>5_Office Theme</vt:lpstr>
      <vt:lpstr>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18_Office Theme</vt:lpstr>
      <vt:lpstr>19_Office Theme</vt:lpstr>
      <vt:lpstr>20_Office Theme</vt:lpstr>
      <vt:lpstr>21_Office Theme</vt:lpstr>
      <vt:lpstr>22_Office Theme</vt:lpstr>
      <vt:lpstr>23_Office Theme</vt:lpstr>
      <vt:lpstr>24_Office Theme</vt:lpstr>
      <vt:lpstr>25_Office Theme</vt:lpstr>
      <vt:lpstr>26_Office Theme</vt:lpstr>
      <vt:lpstr>27_Office Theme</vt:lpstr>
      <vt:lpstr>28_Office Theme</vt:lpstr>
      <vt:lpstr>29_Office Theme</vt:lpstr>
      <vt:lpstr>30_Office Theme</vt:lpstr>
      <vt:lpstr>31_Office Theme</vt:lpstr>
      <vt:lpstr>32_Office Theme</vt:lpstr>
      <vt:lpstr>CASE :</vt:lpstr>
      <vt:lpstr>WHICH DOSE AND FORM OF ASA DO YOU RECOMMEND?</vt:lpstr>
      <vt:lpstr>THE PT BRINGS CBC WITH HIM SELF THAT SHOWS (PLATLET =60.000)  WHAT DO YOU DO ? </vt:lpstr>
      <vt:lpstr>THE PT BRINGS CBC WITH HIM SELF THAT SHOWS (PLATLET =60.000)  WHAT DO YOU DO ? (ANTIPLATLET) </vt:lpstr>
      <vt:lpstr>IF HE IS ON RIVAROXABAN 20mg ONCE DAILY BECAUSE OF TRANSIENT AF   WHAT IS YOUR PLAN FOR LOADING OF ANTI PLATLET ? </vt:lpstr>
      <vt:lpstr>IF HE IS ON WARFARIN AND THE LAST INR IS 2.6 (because of transient AF ) </vt:lpstr>
      <vt:lpstr>IF HE IS ON PLAVIX BECAUSE OF PCI ON RCA SINCE  6 MONTHS AGO, DO YOU RELOAD PLAVIX BEFORE FIBRINOLYTIC THERAPY?</vt:lpstr>
      <vt:lpstr>IF 20MIN AFTER LOADING PLAVIX , HE HAS VOMITTING WHAT IS YOUR PLAN ?</vt:lpstr>
      <vt:lpstr>Do you load ticagrelor for him(1ST presenting case)? </vt:lpstr>
      <vt:lpstr>IF HE IS ON TICAGRELOR 90 mg  BD , FROM 3 MONTHS AGO , BECAUSE OF PCI ON RCA,WHAT IS YOUR PLAN NOW ?  </vt:lpstr>
      <vt:lpstr>ANTI COAGULATION CHALLENGES </vt:lpstr>
      <vt:lpstr>WHAT ANTI COAGULANT DRUG DO YOU RECOMMEND?</vt:lpstr>
      <vt:lpstr>DO YOU ROUTINLY ORDER UFH WITH FIBRINOLYTICS? </vt:lpstr>
      <vt:lpstr>IF YOU ORDER LMWH FOR HIM</vt:lpstr>
      <vt:lpstr>PowerPoint Presentation</vt:lpstr>
      <vt:lpstr>WHAT ANTI COAGULANT DRUG DO YOU RECOMMEND?</vt:lpstr>
      <vt:lpstr>DO YOU ROUTINLY ORDER UFH WITH FIBRINOLYTICS? </vt:lpstr>
      <vt:lpstr>IF YOU ORDER LMWH FOR HIM</vt:lpstr>
      <vt:lpstr>PowerPoint Presentation</vt:lpstr>
      <vt:lpstr>IF HE IS ON RIVAROXABAN 20mg ,  WHAT IS YOUR PLAN FOR ANTICOAGULANT? </vt:lpstr>
      <vt:lpstr>PowerPoint Presentation</vt:lpstr>
      <vt:lpstr>IN CATHLAB CHALLENGES</vt:lpstr>
      <vt:lpstr>IN CATHLAB </vt:lpstr>
      <vt:lpstr>PowerPoint Presentation</vt:lpstr>
      <vt:lpstr>PowerPoint Presentation</vt:lpstr>
      <vt:lpstr>IN SETTING OF RESCUIE PCI   OR 3-24 h AFTER FIBRINOLYTIC THERAPY ,</vt:lpstr>
      <vt:lpstr>PowerPoint Presentation</vt:lpstr>
      <vt:lpstr>Ticagrelor challenges</vt:lpstr>
      <vt:lpstr>What is block threshold for ticagrelor use?</vt:lpstr>
      <vt:lpstr>Is there any age limit for ticagrelor ?</vt:lpstr>
      <vt:lpstr>Ticagrelor and renal failure?</vt:lpstr>
      <vt:lpstr>TICAGRELOR AND PULMONARY DISEASE:</vt:lpstr>
      <vt:lpstr>TICAGRELOR AND GOUT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:</dc:title>
  <dc:creator>nephro2</dc:creator>
  <cp:lastModifiedBy>Maryam</cp:lastModifiedBy>
  <cp:revision>9</cp:revision>
  <dcterms:created xsi:type="dcterms:W3CDTF">2019-07-25T17:04:16Z</dcterms:created>
  <dcterms:modified xsi:type="dcterms:W3CDTF">2019-08-06T10:16:27Z</dcterms:modified>
</cp:coreProperties>
</file>